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3"/>
  </p:notesMasterIdLst>
  <p:sldIdLst>
    <p:sldId id="256" r:id="rId3"/>
    <p:sldId id="257" r:id="rId4"/>
    <p:sldId id="276" r:id="rId5"/>
    <p:sldId id="258" r:id="rId6"/>
    <p:sldId id="259" r:id="rId7"/>
    <p:sldId id="269" r:id="rId8"/>
    <p:sldId id="302" r:id="rId9"/>
    <p:sldId id="263" r:id="rId10"/>
    <p:sldId id="292" r:id="rId11"/>
    <p:sldId id="262" r:id="rId12"/>
    <p:sldId id="282" r:id="rId13"/>
    <p:sldId id="264" r:id="rId14"/>
    <p:sldId id="283" r:id="rId15"/>
    <p:sldId id="284" r:id="rId16"/>
    <p:sldId id="285" r:id="rId17"/>
    <p:sldId id="294" r:id="rId18"/>
    <p:sldId id="295" r:id="rId19"/>
    <p:sldId id="287" r:id="rId20"/>
    <p:sldId id="286" r:id="rId21"/>
    <p:sldId id="300" r:id="rId22"/>
    <p:sldId id="288" r:id="rId23"/>
    <p:sldId id="290" r:id="rId24"/>
    <p:sldId id="291" r:id="rId25"/>
    <p:sldId id="303" r:id="rId26"/>
    <p:sldId id="293" r:id="rId27"/>
    <p:sldId id="297" r:id="rId28"/>
    <p:sldId id="298" r:id="rId29"/>
    <p:sldId id="299" r:id="rId30"/>
    <p:sldId id="301" r:id="rId31"/>
    <p:sldId id="296" r:id="rId32"/>
  </p:sldIdLst>
  <p:sldSz cx="9144000" cy="6858000" type="screen4x3"/>
  <p:notesSz cx="6761163" cy="99425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862247-AC17-43EE-B674-3CBD71A47801}">
  <a:tblStyle styleId="{1F862247-AC17-43EE-B674-3CBD71A478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6203" autoAdjust="0"/>
  </p:normalViewPr>
  <p:slideViewPr>
    <p:cSldViewPr snapToGrid="0">
      <p:cViewPr varScale="1">
        <p:scale>
          <a:sx n="88" d="100"/>
          <a:sy n="88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1047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70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734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412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61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043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42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453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="" xmlns:a16="http://schemas.microsoft.com/office/drawing/2014/main" id="{64F287D2-E43C-75C1-ED05-8EA7AD2FB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>
            <a:extLst>
              <a:ext uri="{FF2B5EF4-FFF2-40B4-BE49-F238E27FC236}">
                <a16:creationId xmlns="" xmlns:a16="http://schemas.microsoft.com/office/drawing/2014/main" id="{6F16C3E1-1B46-CFE4-1619-B51795558B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:notes">
            <a:extLst>
              <a:ext uri="{FF2B5EF4-FFF2-40B4-BE49-F238E27FC236}">
                <a16:creationId xmlns="" xmlns:a16="http://schemas.microsoft.com/office/drawing/2014/main" id="{2E15D54A-E1F3-FF02-F8E1-6728377E7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74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525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23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DE2A86F-0C47-429E-B954-AAAB89CBDB77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E0809168-D8C4-4A03-98B6-7542910C8C7E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92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3B53F76-9F74-4173-AF92-DFFDB33CECC3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92A3FE93-E30E-4187-ADC1-C5B9009506A3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42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61BFABAF-9D18-4F49-9883-77C95C438A59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CED6B53-FD6F-4329-A615-FD9F91F86988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03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0CA880DF-C908-49A0-844C-5C12145F5F75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9CFAEFA8-C06A-45E2-828C-99825FEC27D7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9181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DE92C95-0E7C-4148-861B-4EFFD583130B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330D0371-50D6-4266-982C-33BA5396BD06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388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458B99E-CBB3-471C-ACBF-BD37875F048B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C5BB0418-AFE0-4170-9392-BAED1155DB7A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083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BD3C5501-8A9F-4D67-996B-FD461590B524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ABA448A-8E51-4638-88DE-789DCA9F6931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31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4896637-CE71-486D-BD27-12B30CABE525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9AB51288-AE15-49E8-AB78-F091526F1E66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60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62AE649C-17CF-459C-ABB8-86BF9FE68E98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263A1A8-7AAF-440F-B35F-D0F7004006FD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288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5F8B3357-7ED1-419B-8EB0-D009F78F29C7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B4BD03C-CF95-414F-A683-52A65CD51483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705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27BCDC54-BDA2-4ACB-86CF-A386FF31BB54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FB2E2083-2D5C-4163-B4BE-ECCAD0038FE3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52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Click to edit Master title style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Click to edit Master text styles</a:t>
            </a:r>
          </a:p>
          <a:p>
            <a:pPr lvl="1"/>
            <a:r>
              <a:rPr lang="ru-RU" altLang="ru-RU"/>
              <a:t>Second level</a:t>
            </a:r>
          </a:p>
          <a:p>
            <a:pPr lvl="2"/>
            <a:r>
              <a:rPr lang="ru-RU" altLang="ru-RU"/>
              <a:t>Third level</a:t>
            </a:r>
          </a:p>
          <a:p>
            <a:pPr lvl="3"/>
            <a:r>
              <a:rPr lang="ru-RU" altLang="ru-RU"/>
              <a:t>Fourth level</a:t>
            </a:r>
          </a:p>
          <a:p>
            <a:pPr lvl="4"/>
            <a:r>
              <a:rPr lang="ru-RU" altLang="ru-RU"/>
              <a:t>Fifth level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1D8A-2922-4891-A7EE-7AF94B321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E68D2BB-2B3B-4E62-8923-F4DD0062291D}" type="datetime1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3/5/2024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6A496D-BC61-4332-968B-70F7BB436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0C9E1-4B6B-4814-946B-90548DB63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ECE76C2F-5DD7-4CE4-AD7A-D7B6A03390E8}" type="slidenum">
              <a:rPr lang="en-US" altLang="ru-RU" smtClean="0">
                <a:ea typeface="ＭＳ Ｐゴシック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239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mgppu.ru/project/11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extreme.ru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pextreme.ru/archives/831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.mgppu.ru/" TargetMode="External"/><Relationship Id="rId5" Type="http://schemas.openxmlformats.org/officeDocument/2006/relationships/hyperlink" Target="https://mgppu.ru/project/114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vk.com/xtremeps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rutube.ru/video/3aef484149880a27a7b1a0b08deb58ae/" TargetMode="External"/><Relationship Id="rId3" Type="http://schemas.openxmlformats.org/officeDocument/2006/relationships/hyperlink" Target="https://mgppu.ru/abitur" TargetMode="External"/><Relationship Id="rId7" Type="http://schemas.openxmlformats.org/officeDocument/2006/relationships/hyperlink" Target="https://www.youtube.com/watch?v=NIUx6Oi3cwo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mkqUm3EfIoY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deulin@yandex.ru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em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e.mgppu.ru/app/webroot/ckfinder/userfiles/files/6_44_04_02_%D0%BC%D0%B0%D0%B3_%D0%9F%D0%9F%D0%9E.pdf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://pe.mgppu.ru/students/magistrac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.mgppu.ru/app/webroot/ckfinder/userfiles/files/%D0%A4%D0%93%D0%9E%D0%A1_37_04_01%20%D0%9F%D1%81%D0%B8%D1%85%D0%BE%D0%BB%D0%BE%D0%B3%D0%B8%D1%8F.pdf" TargetMode="External"/><Relationship Id="rId5" Type="http://schemas.openxmlformats.org/officeDocument/2006/relationships/hyperlink" Target="http://pe.mgppu.ru/students/specialist" TargetMode="External"/><Relationship Id="rId4" Type="http://schemas.openxmlformats.org/officeDocument/2006/relationships/hyperlink" Target="https://pe.mgppu.ru/app/webroot/ckfinder/userfiles/files/%D0%A4%D0%93%D0%9E%D0%A1_37_05_02_%D0%9F%D0%A1%D0%94.pdf" TargetMode="External"/><Relationship Id="rId9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hyperlink" Target="https://mgppu.ru/resources/files/localact/%D0%90%D0%BD%D0%BD%D0%BE%D1%82%D0%B0%D1%86%D0%B8%D1%8F%20%D1%84-%D1%82_%D0%AD%D0%9F_%D0%9F%D0%A1%D0%94_2022.31.10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gppu.ru/resources/files/localact/%D0%90%D0%BD%D0%BD%D0%BE%D1%82%D0%B0%D1%86%D0%B8%D1%8F%20%D1%84-%D1%82_%D0%AD%D0%9F_%D0%AD%D0%9F%D0%94%D0%A0_2022.27.10.pdf" TargetMode="External"/><Relationship Id="rId5" Type="http://schemas.openxmlformats.org/officeDocument/2006/relationships/hyperlink" Target="https://pe.mgppu.ru/app/webroot/ckfinder/userfiles/files/%D0%90%D0%BD%D0%BD%D0%BE%D1%82%D0%B0%D1%86%D0%B8%D1%8F%20%D1%84-%D1%82_%D0%AD%D0%9F_%D0%9F%D0%9F%D0%9E%D0%A0_2022_01_11(3).pdf" TargetMode="Externa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9863" y="1933301"/>
            <a:ext cx="734132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«Экстремальная психология»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 психолого-педагогический университет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3861" y="4729445"/>
            <a:ext cx="5261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научных основ экстремальной психологии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ctrTitle"/>
          </p:nvPr>
        </p:nvSpPr>
        <p:spPr>
          <a:xfrm>
            <a:off x="351881" y="758688"/>
            <a:ext cx="684076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1"/>
          </p:nvPr>
        </p:nvSpPr>
        <p:spPr>
          <a:xfrm>
            <a:off x="94767" y="627017"/>
            <a:ext cx="8637552" cy="562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научных основ экстремальной психологии создана на 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факультете экстремальной психологии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2009 году.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кафедры: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научно-методическое обеспечение учебного процесса;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качественного состава педагогических кадров по критериям научной и педагогической компетентности;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вовлечение преподавателей в учебно-методическую, научно-методическую, научно-исследовательскую и воспитательную деятельность;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руководство научно-исследовательской работой студентов;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внедрение в учебный процесс оптимальных форм и современных методик проведения занятий, передовых информационных технологий и совершенствование качества образовательного процесса с учетом последних достижений науки и практики в области высшего профессионального образования.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" name="Google Shape;126;p19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289211" y="30638"/>
            <a:ext cx="1776412" cy="79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729" y="1466359"/>
            <a:ext cx="575998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Курсы повышения квалификации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85763" marR="0" lvl="0" indent="-38576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Arial"/>
                <a:sym typeface="Arial"/>
              </a:rPr>
              <a:t>«Интегративная психологическая коррекция кризисных состояний» (72 часа).</a:t>
            </a:r>
          </a:p>
          <a:p>
            <a:pPr marL="385763" marR="0" lvl="0" indent="-38576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  <a:sym typeface="Arial"/>
              </a:rPr>
              <a:t>«Практикум по психологии травмы» (72 часа).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ea typeface="Arial Unicode MS"/>
              <a:cs typeface="Arial Unicode MS"/>
              <a:sym typeface="Arial"/>
            </a:endParaRPr>
          </a:p>
          <a:p>
            <a:pPr marL="385763" marR="0" lvl="0" indent="-38576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«Основы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кататимно-имагинативной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 психотерапии»: Модуль 1, Модуль 2 (72 часа).</a:t>
            </a:r>
          </a:p>
          <a:p>
            <a:pPr marL="347663" marR="0" lvl="0" indent="-38576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  <a:sym typeface="Arial"/>
              </a:rPr>
              <a:t>«Профилактика и коррекция синдрома выгорания» (72 часа).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ea typeface="Arial Unicode MS"/>
              <a:cs typeface="Arial Unicode MS"/>
              <a:sym typeface="Arial"/>
            </a:endParaRPr>
          </a:p>
          <a:p>
            <a:pPr marL="214313" marR="0" lvl="0" indent="-38576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  <a:sym typeface="Arial"/>
              </a:rPr>
              <a:t>«Формирование навыков дистанционного консультирования» (72 часа).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ea typeface="Arial Unicode MS"/>
              <a:cs typeface="Arial Unicode MS"/>
              <a:sym typeface="Arial"/>
            </a:endParaRPr>
          </a:p>
          <a:p>
            <a:pPr marL="385763" marR="0" lvl="0" indent="-38576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«Психология переговорной деятельности специалистов в экстремальных условиях» (72 часа).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500" b="0" i="0" u="sng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2DAD3E3-DA6A-4981-ADFA-383DCD3E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43" y="1942324"/>
            <a:ext cx="2401698" cy="34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2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90" y="1323385"/>
            <a:ext cx="4262606" cy="294010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50" y="3690250"/>
            <a:ext cx="4350170" cy="28015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195" y="2880525"/>
            <a:ext cx="2855360" cy="339564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53647" y="439271"/>
            <a:ext cx="5538652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студенческая жизнь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Внеучебная (патриотическая работа)</a:t>
            </a:r>
          </a:p>
          <a:p>
            <a:pPr algn="just" defTabSz="685800">
              <a:buClrTx/>
              <a:defRPr/>
            </a:pPr>
            <a:r>
              <a:rPr lang="ru-RU" sz="15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 факультете регулярно проводятся встречи с военными и специалистами - выпускниками нашего факультета, проходящими службу в МО.</a:t>
            </a:r>
          </a:p>
          <a:p>
            <a:pPr algn="just" defTabSz="685800">
              <a:buClrTx/>
              <a:defRPr/>
            </a:pPr>
            <a:endParaRPr lang="ru-RU" sz="15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B81E859-F777-41F0-B615-ADC012482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" y="2035037"/>
            <a:ext cx="3929270" cy="2946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1DEC19A-B4FB-4150-B45F-0B8C51AF0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6034"/>
            <a:ext cx="4075043" cy="30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6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Внеучебная (патриотическая работа)</a:t>
            </a:r>
          </a:p>
          <a:p>
            <a:pPr algn="just" defTabSz="685800">
              <a:buClrTx/>
              <a:defRPr/>
            </a:pPr>
            <a:r>
              <a:rPr lang="ru-RU" sz="15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 факультете регулярно проводятся встречи с военными и специалистами - выпускниками нашего факультета, проходящими службу в МО, мастер-классы, выставки, семинары, вебинары и др.</a:t>
            </a:r>
          </a:p>
          <a:p>
            <a:pPr algn="just" defTabSz="685800">
              <a:buClrTx/>
              <a:defRPr/>
            </a:pPr>
            <a:endParaRPr lang="ru-RU" sz="15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AC1210-53F4-435C-B27E-3F159270B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7" y="2347940"/>
            <a:ext cx="2564295" cy="1771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EFB97E7-8367-472F-B91C-D98DD3220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83" y="2325578"/>
            <a:ext cx="2703445" cy="17718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2131B0A-FDF3-43A9-9CEB-BF8C90F821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53" y="2030355"/>
            <a:ext cx="2879830" cy="37619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5B2EF14-67C6-4854-9FDB-8A4840E48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8" y="4228920"/>
            <a:ext cx="2564295" cy="1637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C6807C8-89F4-4853-A11B-23AB127306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67" y="4228920"/>
            <a:ext cx="2564295" cy="16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Внеучебная (патриотическая работа)</a:t>
            </a:r>
          </a:p>
          <a:p>
            <a:pPr algn="just" defTabSz="685800">
              <a:buClrTx/>
              <a:defRPr/>
            </a:pPr>
            <a:r>
              <a:rPr lang="ru-RU" sz="15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 факультете в рамках «внеклассной работы» формируется патриотические ценности (верность Родине, готовность к самопожертвованию и др.). На встречах со студентами приходят Герои России.</a:t>
            </a: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FAB5A27-43EA-48C1-A7C7-C35650A78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68" y="2169215"/>
            <a:ext cx="7601188" cy="37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7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Внеучебная (патриотическая работа)</a:t>
            </a:r>
          </a:p>
          <a:p>
            <a:pPr algn="just" defTabSz="685800">
              <a:buClrTx/>
              <a:defRPr/>
            </a:pPr>
            <a:r>
              <a:rPr lang="ru-RU" sz="15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 факультете в рамках «внеклассной работы» формируется патриотические ценности (верность Родине, готовность к самопожертвованию и др.). </a:t>
            </a: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0744DD3-FF2F-4148-8167-C48F7FE6D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94" y="2242930"/>
            <a:ext cx="3949406" cy="34218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14A2AB6-7CE7-474E-92E0-F4CFA6800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160" y="2242930"/>
            <a:ext cx="3949406" cy="34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82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783" y="367654"/>
            <a:ext cx="764186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Внеучебная (творческая работа)</a:t>
            </a:r>
          </a:p>
          <a:p>
            <a:pPr algn="just" defTabSz="685800">
              <a:buClrTx/>
              <a:defRPr/>
            </a:pPr>
            <a:r>
              <a:rPr lang="ru-RU" sz="15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 факультете в рамках внеучебной работы проводятся творческие вечера, посещение культурных мероприятий (театр, самодеятельность, живопись и др.). </a:t>
            </a: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4273133-3B4E-5D63-E80B-5E3CFD969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52" y="1337150"/>
            <a:ext cx="3553520" cy="25330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C2082D6-C2B0-A30C-321F-DD99F6C10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715" y="1337150"/>
            <a:ext cx="3602968" cy="25330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115AFF-263D-8495-3BC4-A4E20CBEBCE6}"/>
              </a:ext>
            </a:extLst>
          </p:cNvPr>
          <p:cNvSpPr txBox="1"/>
          <p:nvPr/>
        </p:nvSpPr>
        <p:spPr>
          <a:xfrm>
            <a:off x="673783" y="3964900"/>
            <a:ext cx="806078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04041"/>
                </a:solidFill>
                <a:latin typeface="arial" panose="020B0604020202020204" pitchFamily="34" charset="0"/>
              </a:rPr>
              <a:t>С</a:t>
            </a:r>
            <a:r>
              <a:rPr lang="ru-RU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пектакль студенческого театра «Ключ» :К.Д. Ушинский: назначение человека (опыт драматического осмысления). Мероприятие длилось три часа. В спектакле была показано метафизика русской словесности и литературы, искусство педагогики и драматическая судьба великого педагога. Актеры использовали уникальные цитаты из произведений Константина Дмитриевича:</a:t>
            </a:r>
          </a:p>
          <a:p>
            <a:pPr algn="just"/>
            <a:r>
              <a:rPr lang="ru-RU" b="1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«Если вы удачно выберете труд и вложите в него всю свою душу, то счастье само отыщет вас».</a:t>
            </a:r>
            <a:endParaRPr lang="ru-RU" b="0" i="0" dirty="0">
              <a:solidFill>
                <a:srgbClr val="40404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b="1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«Воспитание — величайший вопрос человеческого духа».</a:t>
            </a:r>
            <a:endParaRPr lang="ru-RU" b="0" i="0" dirty="0">
              <a:solidFill>
                <a:srgbClr val="40404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b="1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«Воля наша, как и наши мускулы, крепнет от постоянно усиливающейся деятельности… не давая им упражнения, вы непременно будете иметь слабые мускулы и слабую волю».</a:t>
            </a:r>
            <a:endParaRPr lang="ru-RU" b="0" i="0" dirty="0">
              <a:solidFill>
                <a:srgbClr val="40404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b="1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«Самостоятельность головы учащегося — единственное прочное основание всякого плодотворного учения».</a:t>
            </a:r>
            <a:endParaRPr lang="ru-RU" b="0" i="0" dirty="0">
              <a:solidFill>
                <a:srgbClr val="40404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8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Научное направление (научные-исследования):</a:t>
            </a:r>
          </a:p>
          <a:p>
            <a:pPr marL="557213" indent="-557213" algn="just" defTabSz="685800">
              <a:buClrTx/>
              <a:buFontTx/>
              <a:buAutoNum type="arabicPeriod"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Выпускные квалификационные работы студентов и магистров.</a:t>
            </a:r>
          </a:p>
          <a:p>
            <a:pPr marL="557213" indent="-557213" algn="just" defTabSz="685800">
              <a:buClrTx/>
              <a:buFontTx/>
              <a:buAutoNum type="arabicPeriod"/>
              <a:defRPr/>
            </a:pPr>
            <a:r>
              <a:rPr lang="ru-RU" sz="2700" kern="1200" dirty="0" err="1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НИРы</a:t>
            </a: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 ППС кафедры по актуальным темам.</a:t>
            </a:r>
          </a:p>
          <a:p>
            <a:pPr marL="557213" indent="-557213" algn="just" defTabSz="685800">
              <a:buClrTx/>
              <a:buFontTx/>
              <a:buAutoNum type="arabicPeriod"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Гранты.</a:t>
            </a:r>
          </a:p>
          <a:p>
            <a:pPr marL="557213" indent="-557213" algn="just" defTabSz="685800">
              <a:buClrTx/>
              <a:buFontTx/>
              <a:buAutoNum type="arabicPeriod"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Научные публикации в журналах.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522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590" y="207819"/>
            <a:ext cx="764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Научное направление - публикации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519A67E-0168-4FEC-A586-07B5AE8B7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637" y="1599495"/>
            <a:ext cx="4267850" cy="7958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9C8C271-2943-49FC-AAC6-8ECC59E53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637" y="2499741"/>
            <a:ext cx="4301876" cy="713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8371C7F-7FF6-46BF-8835-40704832D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636" y="3332084"/>
            <a:ext cx="4301876" cy="1181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7AABFD2-FF6B-44F8-BEA6-BB26D6F7F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636" y="4633294"/>
            <a:ext cx="4301876" cy="6252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F65903-3C64-1670-E4C0-0D4082691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82" y="912711"/>
            <a:ext cx="3762900" cy="5372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862971-CDDD-CFE3-6A64-E9210376D7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118" y="5353798"/>
            <a:ext cx="1411449" cy="14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1929161"/>
            <a:ext cx="8898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7365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98828" y="4713290"/>
            <a:ext cx="33375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</a:t>
            </a:r>
            <a:b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Шелепихинская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набережная, д. 2 а,  корп. 3, </a:t>
            </a:r>
          </a:p>
          <a:p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207А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деканата: +7 499 244-07-10,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декана: +7 499 256-66-16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fepmgppu@rambler.ru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2364" y="2112579"/>
            <a:ext cx="729343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Кафедра научных основ экстремальной психологии - Общая информация | МГППУ (mgppu.ru)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https://mgppu.ru/project/114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Факультет Экстремальной психологии МГППУ (mgppu.ru)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https://pextreme.ru/archives/8317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Факультет экстремальной психологии – официальный сайт (pextreme.ru)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4.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https://vk.com/xtremepsy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/>
              <a:t/>
            </a:r>
            <a:br>
              <a:rPr lang="ru-RU" sz="2200" dirty="0"/>
            </a:b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2363" y="572855"/>
            <a:ext cx="5978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о нашем факультете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3210504-A871-0333-571D-29E002ABC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7C3E63-E3A9-1DB3-E2FE-903FE5D192D8}"/>
              </a:ext>
            </a:extLst>
          </p:cNvPr>
          <p:cNvSpPr txBox="1"/>
          <p:nvPr/>
        </p:nvSpPr>
        <p:spPr>
          <a:xfrm>
            <a:off x="553590" y="207819"/>
            <a:ext cx="764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Научное направление - журнал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4F49C49F-F190-6015-4292-858DFB22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745780-D904-52D5-4222-17A4AFF20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60" y="1735098"/>
            <a:ext cx="8088923" cy="4183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57E73C-AAB0-497C-420F-27F00989B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362" y="4793969"/>
            <a:ext cx="1254894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2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Научное направление (научные публикации по направлению психологического сопровождения военнослужащих):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7ED7A1D-7483-4222-B55C-EA0D6C77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63" y="2602523"/>
            <a:ext cx="7259872" cy="1139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9840B8-4E6B-A92D-283E-6E2D40347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63" y="3811670"/>
            <a:ext cx="7076522" cy="13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F1E61B-E6BE-4BD3-8EEE-CF695A55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</a:rPr>
              <a:t>Научное направление (гранты на научные исследования):</a:t>
            </a:r>
            <a:br>
              <a:rPr lang="ru-RU" dirty="0">
                <a:solidFill>
                  <a:srgbClr val="1A1A1A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7958FB9-F599-4E70-89DE-2D5E1C6A8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2447" y="1062037"/>
            <a:ext cx="2789162" cy="358018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7C637B3-6421-4B7F-B63E-8EA194C1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sz="1800" dirty="0">
                <a:solidFill>
                  <a:srgbClr val="1A1A1A"/>
                </a:solidFill>
                <a:latin typeface="Arial" panose="020B0604020202020204" pitchFamily="34" charset="0"/>
              </a:rPr>
              <a:t>На факультете проводятся исследования с применением технологий виртуальной реальности, которые направлены на преодоления негативных эмоциональных состояний (чувства страха, обиды, разочарования, беспокойства и др.)</a:t>
            </a:r>
          </a:p>
          <a:p>
            <a:endParaRPr lang="ru-RU" dirty="0"/>
          </a:p>
        </p:txBody>
      </p:sp>
      <p:pic>
        <p:nvPicPr>
          <p:cNvPr id="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FCBF12EA-48F3-47BB-8ED5-7F933BEE9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AB46A90-984E-4571-95B5-7FAEFAF9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16" y="2277666"/>
            <a:ext cx="2789162" cy="35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2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4"/>
            <a:ext cx="76418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Научное направление (темы ВКР):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342900" indent="-342900" algn="just" defTabSz="685800">
              <a:buClrTx/>
              <a:buFont typeface="+mj-lt"/>
              <a:buAutoNum type="arabicPeriod"/>
              <a:defRPr/>
            </a:pP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Механизмы преодоления стресса и восстановление работоспособности у представителей профессий особого риска.</a:t>
            </a:r>
          </a:p>
          <a:p>
            <a:pPr marL="342900" indent="-342900" algn="just" defTabSz="685800">
              <a:buClrTx/>
              <a:buFont typeface="+mj-lt"/>
              <a:buAutoNum type="arabicPeriod"/>
              <a:defRPr/>
            </a:pP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Психоэмоциональная подготовка военнообязанных к экстремальным ситуациям средствами виртуальной реальности.</a:t>
            </a:r>
          </a:p>
          <a:p>
            <a:pPr marL="342900" indent="-342900" algn="just" defTabSz="685800">
              <a:buClrTx/>
              <a:buFont typeface="+mj-lt"/>
              <a:buAutoNum type="arabicPeriod"/>
              <a:defRPr/>
            </a:pP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Суверенность психологического пространства личности как системообразующий фактор профессионального самоопределения кадетов.</a:t>
            </a:r>
          </a:p>
          <a:p>
            <a:pPr marL="342900" indent="-342900" algn="just" defTabSz="685800">
              <a:buClrTx/>
              <a:buFont typeface="+mj-lt"/>
              <a:buAutoNum type="arabicPeriod"/>
              <a:defRPr/>
            </a:pP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Влияние привязанности подростков к семье на социально-психологическую адаптацию в суворовском военном  училище.</a:t>
            </a:r>
            <a:endParaRPr lang="ru-RU" sz="18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283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6D6D358-3419-7A04-A547-65BE08932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1E677D-68E5-298F-68C9-7349283567F8}"/>
              </a:ext>
            </a:extLst>
          </p:cNvPr>
          <p:cNvSpPr txBox="1"/>
          <p:nvPr/>
        </p:nvSpPr>
        <p:spPr>
          <a:xfrm>
            <a:off x="525985" y="306028"/>
            <a:ext cx="764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Научное направление (монографии):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13F67301-3491-FB99-48F7-EA23EC15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854781-CD8C-6621-F6AD-ED8C3AD8A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79" y="1229358"/>
            <a:ext cx="5683347" cy="4069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79C09E5-3349-3D9F-DFE2-3D9EBC367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579" y="3802536"/>
            <a:ext cx="6243880" cy="28778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7BFCC69-106B-D87E-749F-77A3F1CEA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771" y="4957249"/>
            <a:ext cx="1390650" cy="1276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E223AE3-7170-6E2C-6C9E-58768D62F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501" y="2339542"/>
            <a:ext cx="14954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66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5"/>
            <a:ext cx="76418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Практика студентов</a:t>
            </a:r>
          </a:p>
          <a:p>
            <a:pPr algn="just" defTabSz="685800">
              <a:buClrTx/>
              <a:defRPr/>
            </a:pPr>
            <a:r>
              <a:rPr lang="ru-RU" sz="12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Учебно-производственная лаборатория факультета экстремальной психологии МГППУ.</a:t>
            </a:r>
          </a:p>
          <a:p>
            <a:pPr algn="just" defTabSz="685800">
              <a:buClrTx/>
              <a:defRPr/>
            </a:pPr>
            <a:r>
              <a:rPr lang="ru-RU" sz="12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 Основная задача лаборатории - разработка практических программ обучения студентов и выработка навыков психологической работы специалиста в экстремальных условиях на базах практики организаций различных ведомств. В настоящий момент лабораторией заключено свыше 100 договоров с учреждениями города Москвы (кадетские корпуса, пожарно-спасательными центры и колледжи, образовательные школы).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4C0174-78F3-4562-94E8-B0FA0D6FA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4" y="2835137"/>
            <a:ext cx="2564917" cy="2957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89C8F13-E616-4763-98F7-794FA1192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85" y="2835136"/>
            <a:ext cx="5036270" cy="295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89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72C69B0-0AEE-CCC0-EB3E-6D032D428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E52A80-6178-4F1D-3199-1B5D083441CB}"/>
              </a:ext>
            </a:extLst>
          </p:cNvPr>
          <p:cNvSpPr txBox="1"/>
          <p:nvPr/>
        </p:nvSpPr>
        <p:spPr>
          <a:xfrm>
            <a:off x="751068" y="1065685"/>
            <a:ext cx="76418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Доступность общежития для иногородних студентов</a:t>
            </a:r>
          </a:p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https://mgppu.ru/students/helphostel</a:t>
            </a:r>
            <a:endParaRPr lang="ru-RU" sz="24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83DE9827-0B4A-43E9-3CAF-1A8C095F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E015AC-C428-A34E-5134-67086C967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67" y="2248999"/>
            <a:ext cx="78867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42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ADC7557-75B0-F43D-16CB-3573D2D76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C8657A2-0C86-1B09-A20C-4373345AC1CF}"/>
              </a:ext>
            </a:extLst>
          </p:cNvPr>
          <p:cNvSpPr txBox="1"/>
          <p:nvPr/>
        </p:nvSpPr>
        <p:spPr>
          <a:xfrm>
            <a:off x="751068" y="1065685"/>
            <a:ext cx="764186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Навигатор для поступающих - </a:t>
            </a:r>
            <a:r>
              <a:rPr lang="en-US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https://mgppu.ru/abitur</a:t>
            </a:r>
            <a:r>
              <a:rPr lang="ru-RU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344ABA72-7CB5-BB4B-C3B1-8066E90A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A534738-8133-59DB-C3A3-3DD78E007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1" y="5618027"/>
            <a:ext cx="1200150" cy="1152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8B3D650-82D9-7820-8036-C9043B42C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8" y="1603717"/>
            <a:ext cx="7830224" cy="39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0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0E7ED1B-70E6-C1CB-4F6E-AF7204B8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805C2E-21FD-5F2D-3540-3F94473D29E8}"/>
              </a:ext>
            </a:extLst>
          </p:cNvPr>
          <p:cNvSpPr txBox="1"/>
          <p:nvPr/>
        </p:nvSpPr>
        <p:spPr>
          <a:xfrm>
            <a:off x="710391" y="686898"/>
            <a:ext cx="76418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Навигатор для поступающих - </a:t>
            </a:r>
            <a:r>
              <a:rPr lang="en-US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https://mgppu.ru/abitur</a:t>
            </a:r>
            <a:endParaRPr lang="ru-RU" sz="24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ru-RU" sz="24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Сайт факультета 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CA49F729-D246-66F9-124E-B01DC1A6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8E223C-FEFB-ACCA-BFC9-2EF8B462E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75" y="1681089"/>
            <a:ext cx="7948248" cy="3495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6EE1AF-EC2C-1135-EC45-E127CA0A2A88}"/>
              </a:ext>
            </a:extLst>
          </p:cNvPr>
          <p:cNvSpPr txBox="1"/>
          <p:nvPr/>
        </p:nvSpPr>
        <p:spPr>
          <a:xfrm>
            <a:off x="576775" y="5556738"/>
            <a:ext cx="8102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https://www.youtube.com/watch?v=mkqUm3EfIoY</a:t>
            </a:r>
            <a:r>
              <a:rPr lang="ru-RU" dirty="0"/>
              <a:t> – видео факультет</a:t>
            </a:r>
          </a:p>
          <a:p>
            <a:r>
              <a:rPr lang="en-US" dirty="0">
                <a:hlinkClick r:id="rId7"/>
              </a:rPr>
              <a:t>https://www.youtube.com/watch?v=NIUx6Oi3cwo</a:t>
            </a:r>
            <a:r>
              <a:rPr lang="ru-RU" dirty="0"/>
              <a:t> – отзыв 1</a:t>
            </a:r>
          </a:p>
          <a:p>
            <a:r>
              <a:rPr lang="en-US" dirty="0">
                <a:hlinkClick r:id="rId8"/>
              </a:rPr>
              <a:t>https://rutube.ru/video/3aef484149880a27a7b1a0b08deb58ae/</a:t>
            </a:r>
            <a:r>
              <a:rPr lang="ru-RU" dirty="0"/>
              <a:t> - отзыв 2</a:t>
            </a:r>
          </a:p>
        </p:txBody>
      </p:sp>
    </p:spTree>
    <p:extLst>
      <p:ext uri="{BB962C8B-B14F-4D97-AF65-F5344CB8AC3E}">
        <p14:creationId xmlns:p14="http://schemas.microsoft.com/office/powerpoint/2010/main" val="3945247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28F85D0-BD7C-7415-0513-E1DA00B2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C95976-275E-8636-0B4B-374EE3350490}"/>
              </a:ext>
            </a:extLst>
          </p:cNvPr>
          <p:cNvSpPr txBox="1"/>
          <p:nvPr/>
        </p:nvSpPr>
        <p:spPr>
          <a:xfrm>
            <a:off x="710391" y="686898"/>
            <a:ext cx="7641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800" b="1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Сотрудничество</a:t>
            </a:r>
          </a:p>
          <a:p>
            <a:pPr algn="just" defTabSz="685800">
              <a:buClrTx/>
              <a:defRPr/>
            </a:pPr>
            <a:r>
              <a:rPr lang="ru-RU" sz="18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Факультет Экстремальной психологии МГППУ активно сотрудничает с Федеральным координационным центром по обеспечению психологической службы в системе образования Российской Федерации.</a:t>
            </a: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17D727D3-F4C0-0A5D-8F9B-C77F419E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E96ED7-CA2A-DC70-C1E5-D3B08E3D0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31" y="2164226"/>
            <a:ext cx="7705725" cy="4581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A95B42F-567E-BB3E-2DF0-0E540F848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573" y="5416061"/>
            <a:ext cx="1253187" cy="11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7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1929161"/>
            <a:ext cx="8898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7365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62363" y="572855"/>
            <a:ext cx="5978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о нашем факультете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74" y="1583484"/>
            <a:ext cx="238188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63" y="2481616"/>
            <a:ext cx="1425388" cy="12909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762" y="2449946"/>
            <a:ext cx="1399739" cy="1322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509" y="2481616"/>
            <a:ext cx="1247775" cy="1219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9259" y="2436755"/>
            <a:ext cx="1482752" cy="13489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08D30AA-EA91-45DD-839E-614DC8F2331C}"/>
              </a:ext>
            </a:extLst>
          </p:cNvPr>
          <p:cNvSpPr/>
          <p:nvPr/>
        </p:nvSpPr>
        <p:spPr>
          <a:xfrm>
            <a:off x="1069145" y="3995225"/>
            <a:ext cx="3221501" cy="15896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highlight>
                  <a:srgbClr val="FFFF00"/>
                </a:highlight>
              </a:rPr>
              <a:t>Страница </a:t>
            </a:r>
            <a:r>
              <a:rPr lang="ru-RU" dirty="0" err="1">
                <a:solidFill>
                  <a:schemeClr val="tx1"/>
                </a:solidFill>
                <a:highlight>
                  <a:srgbClr val="FFFF00"/>
                </a:highlight>
              </a:rPr>
              <a:t>Вконтакте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https://vk.com/xtremepsy</a:t>
            </a:r>
            <a:r>
              <a:rPr lang="ru-RU" dirty="0" err="1">
                <a:solidFill>
                  <a:schemeClr val="bg1"/>
                </a:solidFill>
              </a:rPr>
              <a:t>ребования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01BF0D4-CCF3-B556-15D2-354E1BEE1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9396" y="4040612"/>
            <a:ext cx="3506378" cy="139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0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068" y="1065685"/>
            <a:ext cx="764186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dirty="0">
                <a:solidFill>
                  <a:srgbClr val="FF0000"/>
                </a:solidFill>
              </a:rPr>
              <a:t>Школа основ экстремальной психологии.</a:t>
            </a:r>
          </a:p>
          <a:p>
            <a:pPr algn="just" defTabSz="685800">
              <a:buClrTx/>
              <a:defRPr/>
            </a:pP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На факультете работает Школа основ экстремальной психологии. Запись в школу осуществляется через электронную почту  </a:t>
            </a:r>
            <a:r>
              <a:rPr lang="en-US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ddeulin@yandex.ru</a:t>
            </a:r>
            <a:r>
              <a:rPr lang="en-US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с указанием ФИО, телефона и предпочитаемой программой обучения (</a:t>
            </a:r>
            <a:r>
              <a:rPr lang="ru-RU" sz="2000" kern="1200" dirty="0" err="1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специалитет</a:t>
            </a: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, магистратура).</a:t>
            </a:r>
          </a:p>
          <a:p>
            <a:pPr algn="just" defTabSz="685800">
              <a:buClrTx/>
              <a:defRPr/>
            </a:pP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Занятия по воскресеньям в 11.00 через систему видеоконференции МТС </a:t>
            </a:r>
            <a:r>
              <a:rPr lang="ru-RU" sz="2000" kern="1200" dirty="0" err="1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Линк</a:t>
            </a: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. Занятия проводятся бесплатно, вход осуществляется по ссылкам. </a:t>
            </a:r>
          </a:p>
          <a:p>
            <a:pPr algn="just" defTabSz="685800">
              <a:buClrTx/>
              <a:defRPr/>
            </a:pP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Записи занятий -</a:t>
            </a:r>
            <a:r>
              <a:rPr lang="en-US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https://rutube.ru/channel/28956569/</a:t>
            </a:r>
            <a:r>
              <a:rPr lang="ru-RU" sz="20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Rutub</a:t>
            </a:r>
            <a:endParaRPr lang="ru-RU" sz="20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just" defTabSz="685800">
              <a:buClrTx/>
              <a:defRPr/>
            </a:pPr>
            <a:endParaRPr lang="ru-RU" sz="20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ru-RU" sz="2700" kern="1200" dirty="0">
                <a:solidFill>
                  <a:srgbClr val="1A1A1A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endParaRPr lang="ru-RU" sz="2700" kern="1200" dirty="0">
              <a:solidFill>
                <a:srgbClr val="1A1A1A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:\Users\vorobevaan\Downloads\лого_аббревиатур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227" y="4331475"/>
            <a:ext cx="1389529" cy="131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7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406584" y="634438"/>
            <a:ext cx="6681788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экстремальной психологии МГППУ основан в 2008 году.</a:t>
            </a:r>
            <a:r>
              <a:rPr lang="ru-RU" sz="3200" dirty="0">
                <a:solidFill>
                  <a:srgbClr val="404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404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196948" y="1827195"/>
            <a:ext cx="8539089" cy="53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Основная задача факультета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подготовка профессиональных психологических и психолого-педагогических кадров по направлениям:</a:t>
            </a:r>
          </a:p>
          <a:p>
            <a:pPr algn="just"/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37.05.02 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Психология служебной деятельности 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очная форма обучения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37.04.01 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Психология 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очная форма обучения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44.04.02 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Психолого-педагогическое образование 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очная форма обучения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5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9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342761" y="464488"/>
            <a:ext cx="4353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5761" y="1166949"/>
            <a:ext cx="86127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ОСНОВНАЯ ПРОФЕССИОНАЛЬНАЯ ОБРАЗОВАТЕЛЬНАЯ ПРОГРАММА ВЫСШЕГО ОБРАЗОВАНИЯ «ПСИХОЛОГИЯ ПРОФЕССИЙ ОСОБОГО РИСКА»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Аннотация ф-т_ЭП_ППОР_2022_01_11(3).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pdf (mgppu.ru)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ОСНОВНАЯ ПРОФЕССИОНАЛЬНАЯ ОБРАЗОВАТЕЛЬНАЯ ПРОГРАММА ВЫСШЕГООБРАЗОВАНИЯ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«ЭКСТРЕННАЯ ПСИХОЛОГИЧЕСКАЯ ПОМОЩЬ ДЕТЯМ И РОДИТЕЛЯМ В СИСТЕМЕ ОБРАЗОВАНИЯ»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Аннотация ф-т_ЭП_ЭПДР_2022_27_10.pdf (mgppu.ru)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ОСНОВНАЯ ПРОФЕССИОНАЛЬНАЯ ОБРАЗОВАТЕЛЬНАЯ ПРОГРАММА ВЫСШЕГООБРАЗОВАНИЯ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«ПСИХОЛОГИЧЕСКОЕ ОБЕСПЕЧЕНИЕ СЛУЖЕБНОЙ ДЕЯТЕЛЬНОСТИ В ЭКСТРЕМАЛЬНЫХ УСЛОВИЯХ»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 МАТЕМАТИКА БИОЛОГИЯ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Аннотация ф-т_ЭП_ПСД_2022_31_10.pdf (mgppu.ru)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C5C135-906D-04C7-8A60-4561F1E78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086" y="4665052"/>
            <a:ext cx="4048125" cy="1466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251520" y="1817440"/>
            <a:ext cx="8620392" cy="50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/>
          </a:p>
        </p:txBody>
      </p:sp>
      <p:pic>
        <p:nvPicPr>
          <p:cNvPr id="112" name="Google Shape;112;p17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33" y="2614378"/>
            <a:ext cx="5465579" cy="401284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48239" y="874738"/>
            <a:ext cx="6151578" cy="147732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127051, Москва, ул. 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Сретенка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 29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+7-495-822-32-52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priem@mgppu.ru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https://mgppu.ru/abitur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раздел «Дни открытых дверей»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01911" y="177661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комиссия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315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="" xmlns:a16="http://schemas.microsoft.com/office/drawing/2014/main" id="{B3C926A6-1A4C-0ECA-016B-B1CF5F720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>
            <a:extLst>
              <a:ext uri="{FF2B5EF4-FFF2-40B4-BE49-F238E27FC236}">
                <a16:creationId xmlns="" xmlns:a16="http://schemas.microsoft.com/office/drawing/2014/main" id="{9C2E34DD-1554-A486-21DE-A50E008D61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1520" y="1817440"/>
            <a:ext cx="8620392" cy="50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/>
          </a:p>
        </p:txBody>
      </p:sp>
      <p:pic>
        <p:nvPicPr>
          <p:cNvPr id="112" name="Google Shape;112;p17" descr="МГППУ_ЛОГО.jpg">
            <a:extLst>
              <a:ext uri="{FF2B5EF4-FFF2-40B4-BE49-F238E27FC236}">
                <a16:creationId xmlns="" xmlns:a16="http://schemas.microsoft.com/office/drawing/2014/main" id="{91C7E533-C95C-4395-B0F9-D0A1E429AEF9}"/>
              </a:ext>
            </a:extLst>
          </p:cNvPr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CF7F2C-8836-5DFD-0877-9607CFD12CD4}"/>
              </a:ext>
            </a:extLst>
          </p:cNvPr>
          <p:cNvSpPr/>
          <p:nvPr/>
        </p:nvSpPr>
        <p:spPr>
          <a:xfrm>
            <a:off x="2701911" y="177661"/>
            <a:ext cx="4331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факультета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5F88D20-19C8-4569-C5D7-856BBB76F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88" y="1817440"/>
            <a:ext cx="8620392" cy="24732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1DA177-9968-0747-86E2-C2056D6F6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532" y="4754741"/>
            <a:ext cx="14287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41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2999" r="-2999"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 descr="МГППУ_ЛОГО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67588" y="304800"/>
            <a:ext cx="1776412" cy="7921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91589" y="2847703"/>
            <a:ext cx="4153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«Научных основ экстремальной психологии», профессор,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психологических наук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ИВАНОВНА ЕКИМОВА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72" y="1562308"/>
            <a:ext cx="4153480" cy="3839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564E9F7-E995-5940-9E42-8E474F8FB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6DDD07-9F73-50BB-BCDA-ED09088F9F6C}"/>
              </a:ext>
            </a:extLst>
          </p:cNvPr>
          <p:cNvSpPr txBox="1"/>
          <p:nvPr/>
        </p:nvSpPr>
        <p:spPr>
          <a:xfrm>
            <a:off x="511608" y="1019097"/>
            <a:ext cx="76418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Обеспеченность кадрами кафедры Научных основ экстремальной психологии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  <p:pic>
        <p:nvPicPr>
          <p:cNvPr id="1026" name="Picture 2" descr="C:\Users\vorobevaan\Downloads\лого_аббревиатура.png">
            <a:extLst>
              <a:ext uri="{FF2B5EF4-FFF2-40B4-BE49-F238E27FC236}">
                <a16:creationId xmlns="" xmlns:a16="http://schemas.microsoft.com/office/drawing/2014/main" id="{7A416704-6CA7-3A83-8213-A359F6DB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256" y="939202"/>
            <a:ext cx="562622" cy="7958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044612E-839C-F047-4D43-DF2E9DB32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96" y="1835943"/>
            <a:ext cx="7388159" cy="37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66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781</Words>
  <Application>Microsoft Office PowerPoint</Application>
  <PresentationFormat>Экран (4:3)</PresentationFormat>
  <Paragraphs>107</Paragraphs>
  <Slides>30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 Unicode MS</vt:lpstr>
      <vt:lpstr>ＭＳ Ｐゴシック</vt:lpstr>
      <vt:lpstr>Arial</vt:lpstr>
      <vt:lpstr>Arial</vt:lpstr>
      <vt:lpstr>Calibri</vt:lpstr>
      <vt:lpstr>Times New Roman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Факультет экстремальной психологии МГППУ основан в 2008 году.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Научное направление (гранты на научные исследования):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Экстремальной психологии Кафедра научных основ экстремальной психологии</dc:title>
  <dc:creator>Анастасия</dc:creator>
  <cp:lastModifiedBy>Макеева Маргарита</cp:lastModifiedBy>
  <cp:revision>43</cp:revision>
  <cp:lastPrinted>2024-03-05T09:10:00Z</cp:lastPrinted>
  <dcterms:modified xsi:type="dcterms:W3CDTF">2024-03-05T09:10:03Z</dcterms:modified>
</cp:coreProperties>
</file>