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6FB7A-F6B9-4351-9DB3-63462C4C3F7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016D-3062-4D52-B9B0-2B0F46E1E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94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ru-RU" sz="3600" b="1" dirty="0" smtClean="0"/>
              <a:t>Планирование и организация деятельности</a:t>
            </a:r>
            <a:r>
              <a:rPr lang="en-US" sz="3600" b="1" dirty="0" smtClean="0"/>
              <a:t> </a:t>
            </a:r>
            <a:r>
              <a:rPr lang="ru-RU" sz="3600" b="1" dirty="0" smtClean="0"/>
              <a:t>учителя по подготовке обучающихся к участию  в предметных олимпиадах по русскому языку и литературе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264" y="4451684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/>
              <a:t>Сердюк В.С., отличник народного просвещения, </a:t>
            </a:r>
            <a:endParaRPr lang="ru-RU" dirty="0"/>
          </a:p>
          <a:p>
            <a:pPr algn="r"/>
            <a:r>
              <a:rPr lang="ru-RU" b="1" dirty="0"/>
              <a:t>учитель высшей категории  МОУ «Дубовская СОШ</a:t>
            </a:r>
            <a:endParaRPr lang="ru-RU" dirty="0"/>
          </a:p>
          <a:p>
            <a:pPr algn="r"/>
            <a:r>
              <a:rPr lang="ru-RU" b="1" dirty="0"/>
              <a:t> с </a:t>
            </a:r>
            <a:r>
              <a:rPr lang="ru-RU" b="1" dirty="0" smtClean="0"/>
              <a:t>углублённым </a:t>
            </a:r>
            <a:r>
              <a:rPr lang="ru-RU" b="1" dirty="0"/>
              <a:t>изучением отдельных предметов»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2908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61" y="489960"/>
            <a:ext cx="4590366" cy="5181600"/>
          </a:xfrm>
        </p:spPr>
      </p:pic>
      <p:sp>
        <p:nvSpPr>
          <p:cNvPr id="6" name="Title 1"/>
          <p:cNvSpPr>
            <a:spLocks noGrp="1"/>
          </p:cNvSpPr>
          <p:nvPr>
            <p:ph type="body" sz="half" idx="2"/>
          </p:nvPr>
        </p:nvSpPr>
        <p:spPr>
          <a:xfrm>
            <a:off x="0" y="1718452"/>
            <a:ext cx="5153114" cy="3158348"/>
          </a:xfrm>
        </p:spPr>
        <p:txBody>
          <a:bodyPr>
            <a:normAutofit fontScale="92500" lnSpcReduction="10000"/>
          </a:bodyPr>
          <a:lstStyle/>
          <a:p>
            <a:pPr indent="461963" algn="just"/>
            <a:r>
              <a:rPr lang="ru-RU" dirty="0"/>
              <a:t>Для подготовки участников целесообразно разработать отдельную программу и составить индивидуальный образовательный маршрут для каждого члена сборной команды Для примера я предложу вам  план работы творческой группы по подготовке к литературе.</a:t>
            </a:r>
          </a:p>
          <a:p>
            <a:pPr indent="461963" algn="just"/>
            <a:r>
              <a:rPr lang="ru-RU" dirty="0"/>
              <a:t>Занятия творческой группы проходят  интересно, продуктивно. В этом учебном году по литературе у нас 7 призёров во всех параллелях.  </a:t>
            </a:r>
          </a:p>
          <a:p>
            <a:pPr indent="461963"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2893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38" y="1702813"/>
            <a:ext cx="4551362" cy="29951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06907"/>
            <a:ext cx="4849463" cy="3911125"/>
          </a:xfrm>
        </p:spPr>
        <p:txBody>
          <a:bodyPr>
            <a:noAutofit/>
          </a:bodyPr>
          <a:lstStyle/>
          <a:p>
            <a:pPr indent="461963" algn="just"/>
            <a:r>
              <a:rPr lang="ru-RU" dirty="0"/>
              <a:t>Важным моментом при подготовке к олимпиаде является психологическая </a:t>
            </a:r>
            <a:r>
              <a:rPr lang="ru-RU" dirty="0" smtClean="0"/>
              <a:t>помощь. На </a:t>
            </a:r>
            <a:r>
              <a:rPr lang="ru-RU" dirty="0"/>
              <a:t>последнем занятии перед олимпиадой необходимо поговорить с учащимися о тактике выполнения заданий на самой </a:t>
            </a:r>
            <a:r>
              <a:rPr lang="ru-RU" dirty="0" smtClean="0"/>
              <a:t>олимпиаде. За </a:t>
            </a:r>
            <a:r>
              <a:rPr lang="ru-RU" dirty="0"/>
              <a:t>два - три дня лучше отказаться от решения заданий, чтобы не привести к психологическому утомлению организма и, как следствие, притуплению творческого потенциала. Во время этой паузы накапливаются резервы и желание добиться успеха на олимпиаде.</a:t>
            </a:r>
          </a:p>
          <a:p>
            <a:pPr indent="461963"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1621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1493881"/>
            <a:ext cx="5132387" cy="34130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85921"/>
            <a:ext cx="5614587" cy="3158348"/>
          </a:xfrm>
        </p:spPr>
        <p:txBody>
          <a:bodyPr/>
          <a:lstStyle/>
          <a:p>
            <a:pPr indent="461963" algn="just"/>
            <a:r>
              <a:rPr lang="ru-RU" dirty="0"/>
              <a:t>Будем помнить, что мы, взрослые, должны быть для ребенка и плодотворной почвой, и живительной влагой, и теплым солнышком, согревающим цветок детской души. Именно тогда раскроются у них способности, данные каждому ребенку от рождения.</a:t>
            </a:r>
          </a:p>
          <a:p>
            <a:pPr indent="461963"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3243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2" y="1344539"/>
            <a:ext cx="6742632" cy="2023252"/>
          </a:xfrm>
        </p:spPr>
        <p:txBody>
          <a:bodyPr>
            <a:normAutofit/>
          </a:bodyPr>
          <a:lstStyle/>
          <a:p>
            <a:pPr indent="461963" algn="just"/>
            <a:r>
              <a:rPr lang="ru-RU" dirty="0" smtClean="0"/>
              <a:t>ОРГАНИЗУЯ РАБОТУ С ОДАРЁННЫМИ ДЕТЬМИ, НУЖНО ПОМНИТЬ СОВЕТ ПСИХОЛОГА КАРЛА РОДЖЕРСА: </a:t>
            </a: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35" y="609600"/>
            <a:ext cx="3963284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700399"/>
            <a:ext cx="6477712" cy="3158348"/>
          </a:xfrm>
        </p:spPr>
        <p:txBody>
          <a:bodyPr/>
          <a:lstStyle/>
          <a:p>
            <a:pPr indent="461963" algn="just"/>
            <a:r>
              <a:rPr lang="ru-RU" dirty="0"/>
              <a:t>«Нельзя кого-либо изменить, передавая ему готовый опыт. Можно лишь создать атмосферу, способствующую развитию человека»</a:t>
            </a:r>
          </a:p>
          <a:p>
            <a:pPr indent="461963"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5380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3591"/>
            <a:ext cx="6742632" cy="2023252"/>
          </a:xfrm>
        </p:spPr>
        <p:txBody>
          <a:bodyPr>
            <a:normAutofit/>
          </a:bodyPr>
          <a:lstStyle/>
          <a:p>
            <a:r>
              <a:rPr lang="ru-RU" dirty="0"/>
              <a:t>Школьная олимпиада – это новое образовательное пространство.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65" y="1401509"/>
            <a:ext cx="4469450" cy="31106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983228"/>
            <a:ext cx="6486258" cy="3158348"/>
          </a:xfrm>
        </p:spPr>
        <p:txBody>
          <a:bodyPr/>
          <a:lstStyle/>
          <a:p>
            <a:pPr indent="461963" algn="just"/>
            <a:r>
              <a:rPr lang="ru-RU" dirty="0"/>
              <a:t>Олимпиады являются одной из наиболее массовых форм внеурочной работы по учебным предметам и помогают готовить учащихся к жизни в современных условиях, и прежде всего – в условиях конкуренции.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813122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088"/>
            <a:ext cx="6793907" cy="2023252"/>
          </a:xfrm>
        </p:spPr>
        <p:txBody>
          <a:bodyPr anchor="ctr">
            <a:noAutofit/>
          </a:bodyPr>
          <a:lstStyle/>
          <a:p>
            <a:r>
              <a:rPr lang="ru-RU" dirty="0"/>
              <a:t>Система работы по подготовке к олимпиаде включает в себя следующие компоненты: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51" y="1333144"/>
            <a:ext cx="4666004" cy="28115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342153"/>
            <a:ext cx="6597354" cy="3158348"/>
          </a:xfrm>
        </p:spPr>
        <p:txBody>
          <a:bodyPr/>
          <a:lstStyle/>
          <a:p>
            <a:pPr algn="just"/>
            <a:r>
              <a:rPr lang="ru-RU" dirty="0"/>
              <a:t>- выявление одарённых учеников;</a:t>
            </a:r>
          </a:p>
          <a:p>
            <a:pPr algn="just"/>
            <a:r>
              <a:rPr lang="ru-RU" dirty="0"/>
              <a:t>- развитие творческих способностей на уроках;</a:t>
            </a:r>
          </a:p>
          <a:p>
            <a:pPr algn="just"/>
            <a:r>
              <a:rPr lang="ru-RU" dirty="0" smtClean="0"/>
              <a:t>- развитие </a:t>
            </a:r>
            <a:r>
              <a:rPr lang="ru-RU" dirty="0"/>
              <a:t>способностей во внеурочной деятельности;</a:t>
            </a:r>
          </a:p>
          <a:p>
            <a:pPr algn="just"/>
            <a:r>
              <a:rPr lang="ru-RU" dirty="0" smtClean="0"/>
              <a:t>- создание </a:t>
            </a:r>
            <a:r>
              <a:rPr lang="ru-RU" dirty="0"/>
              <a:t>условий для всестороннего развития.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187646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3066"/>
            <a:ext cx="7075918" cy="2023252"/>
          </a:xfrm>
        </p:spPr>
        <p:txBody>
          <a:bodyPr>
            <a:normAutofit/>
          </a:bodyPr>
          <a:lstStyle/>
          <a:p>
            <a:r>
              <a:rPr lang="ru-RU" dirty="0"/>
              <a:t>Прежде всего одарённых детей надо  уметь выявить. Они имеют ряд особенностей: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87" y="1256232"/>
            <a:ext cx="3931064" cy="35806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71237"/>
            <a:ext cx="5768411" cy="315834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/>
              <a:t>- отличаются хорошей памятью;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- склонны к размышлениям;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- внимательны, трудолюбивы, любознательны. </a:t>
            </a:r>
          </a:p>
          <a:p>
            <a:pPr algn="just"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23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563312" cy="2023252"/>
          </a:xfrm>
        </p:spPr>
        <p:txBody>
          <a:bodyPr/>
          <a:lstStyle/>
          <a:p>
            <a:r>
              <a:rPr lang="ru-RU" dirty="0"/>
              <a:t>Как развивать творческие способности на уроке?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79" y="1546789"/>
            <a:ext cx="4731521" cy="29586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632852"/>
            <a:ext cx="5392396" cy="3158348"/>
          </a:xfrm>
        </p:spPr>
        <p:txBody>
          <a:bodyPr/>
          <a:lstStyle/>
          <a:p>
            <a:pPr algn="l"/>
            <a:r>
              <a:rPr lang="ru-RU" dirty="0" smtClean="0"/>
              <a:t>- задания </a:t>
            </a:r>
            <a:r>
              <a:rPr lang="ru-RU" dirty="0"/>
              <a:t>повышенной сложности, творческие  задания. </a:t>
            </a:r>
            <a:endParaRPr lang="ru-RU" dirty="0" smtClean="0"/>
          </a:p>
          <a:p>
            <a:pPr algn="l"/>
            <a:r>
              <a:rPr lang="ru-RU" dirty="0" smtClean="0"/>
              <a:t>- индивидуальные </a:t>
            </a:r>
            <a:r>
              <a:rPr lang="ru-RU" dirty="0"/>
              <a:t>занятия и </a:t>
            </a:r>
            <a:r>
              <a:rPr lang="ru-RU" dirty="0" smtClean="0"/>
              <a:t>консультации.</a:t>
            </a:r>
          </a:p>
          <a:p>
            <a:pPr algn="l"/>
            <a:r>
              <a:rPr lang="ru-RU" dirty="0" smtClean="0"/>
              <a:t>- участие школьников в конкурсах, викторинах, дистанционных олимпиадах.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9564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6250"/>
            <a:ext cx="6144426" cy="202325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 Вместе с учащимися составляю план работы для самостоятельной деятельности учащихся.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15" y="1657884"/>
            <a:ext cx="4500785" cy="31363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593506"/>
            <a:ext cx="5640224" cy="3158348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Русский язык: (по разделам тем) – учебники, дополнительная литература, а сейчас материал разных ссылок из интернета.</a:t>
            </a:r>
          </a:p>
          <a:p>
            <a:pPr algn="just"/>
            <a:r>
              <a:rPr lang="ru-RU" dirty="0"/>
              <a:t>- виды словарей;</a:t>
            </a:r>
          </a:p>
          <a:p>
            <a:pPr algn="just"/>
            <a:r>
              <a:rPr lang="ru-RU" dirty="0"/>
              <a:t>- выдающиеся лингвисты и их труды;</a:t>
            </a:r>
          </a:p>
          <a:p>
            <a:pPr algn="just"/>
            <a:r>
              <a:rPr lang="ru-RU" dirty="0"/>
              <a:t>-тесты по русскому языку;</a:t>
            </a:r>
          </a:p>
          <a:p>
            <a:pPr algn="just"/>
            <a:r>
              <a:rPr lang="ru-RU" dirty="0"/>
              <a:t>- задания олимпиад;</a:t>
            </a:r>
          </a:p>
          <a:p>
            <a:pPr algn="just"/>
            <a:r>
              <a:rPr lang="ru-RU" dirty="0"/>
              <a:t>- образцы лингвистического анализа текстов и т.д.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0374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29996"/>
            <a:ext cx="6264067" cy="2023252"/>
          </a:xfrm>
        </p:spPr>
        <p:txBody>
          <a:bodyPr anchor="t">
            <a:noAutofit/>
          </a:bodyPr>
          <a:lstStyle/>
          <a:p>
            <a:r>
              <a:rPr lang="ru-RU" dirty="0"/>
              <a:t>В основе подготовки к олимпиадам должен лежать принцип системности и непрерывности: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1512606"/>
            <a:ext cx="4161802" cy="23415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854153"/>
            <a:ext cx="6264066" cy="3158348"/>
          </a:xfrm>
        </p:spPr>
        <p:txBody>
          <a:bodyPr/>
          <a:lstStyle/>
          <a:p>
            <a:pPr indent="461963" algn="just"/>
            <a:r>
              <a:rPr lang="ru-RU" dirty="0"/>
              <a:t>подготовка к олимпиадам должна быть непрерывным процессом, начинающимся еще в начальной школе.</a:t>
            </a:r>
          </a:p>
        </p:txBody>
      </p:sp>
    </p:spTree>
    <p:extLst>
      <p:ext uri="{BB962C8B-B14F-4D97-AF65-F5344CB8AC3E}">
        <p14:creationId xmlns="" xmlns:p14="http://schemas.microsoft.com/office/powerpoint/2010/main" val="4203904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89" y="2034646"/>
            <a:ext cx="4244411" cy="25202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34646"/>
            <a:ext cx="6016239" cy="3158348"/>
          </a:xfrm>
        </p:spPr>
        <p:txBody>
          <a:bodyPr>
            <a:noAutofit/>
          </a:bodyPr>
          <a:lstStyle/>
          <a:p>
            <a:pPr indent="461963" algn="just"/>
            <a:r>
              <a:rPr lang="ru-RU" dirty="0"/>
              <a:t>Хороших результатов можно добиться, организовав занятия по русскому языку и литературе в предметной творческой группе. У нас есть небольшой опыт такой работы.  Третий  год мы с учителями нашего </a:t>
            </a:r>
            <a:r>
              <a:rPr lang="ru-RU" dirty="0" smtClean="0"/>
              <a:t>Методического объединения (Юнусовой </a:t>
            </a:r>
            <a:r>
              <a:rPr lang="ru-RU" dirty="0"/>
              <a:t>А.К. Сердюк В.С</a:t>
            </a:r>
            <a:r>
              <a:rPr lang="ru-RU" dirty="0" smtClean="0"/>
              <a:t>., Журавель </a:t>
            </a:r>
            <a:r>
              <a:rPr lang="ru-RU" dirty="0"/>
              <a:t>К.А.) занимаемся подготовкой к олимпиаде  в такой творческой группе. В неё входят учащиеся – победители и призёры школьного этапа Всероссийской олимпиады школьников.</a:t>
            </a:r>
          </a:p>
          <a:p>
            <a:pPr indent="461963"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892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</TotalTime>
  <Words>446</Words>
  <Application>Microsoft Office PowerPoint</Application>
  <PresentationFormat>Произвольный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Droplet</vt:lpstr>
      <vt:lpstr>Планирование и организация деятельности учителя по подготовке обучающихся к участию  в предметных олимпиадах по русскому языку и литературе </vt:lpstr>
      <vt:lpstr>ОРГАНИЗУЯ РАБОТУ С ОДАРЁННЫМИ ДЕТЬМИ, НУЖНО ПОМНИТЬ СОВЕТ ПСИХОЛОГА КАРЛА РОДЖЕРСА: </vt:lpstr>
      <vt:lpstr>Школьная олимпиада – это новое образовательное пространство.</vt:lpstr>
      <vt:lpstr>Система работы по подготовке к олимпиаде включает в себя следующие компоненты: </vt:lpstr>
      <vt:lpstr>Прежде всего одарённых детей надо  уметь выявить. Они имеют ряд особенностей:</vt:lpstr>
      <vt:lpstr>Как развивать творческие способности на уроке?</vt:lpstr>
      <vt:lpstr> Вместе с учащимися составляю план работы для самостоятельной деятельности учащихся. </vt:lpstr>
      <vt:lpstr>В основе подготовки к олимпиадам должен лежать принцип системности и непрерывности: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и организация деятельности учителя по подготовке обучающихся к участию  в предметных олимпиадах по русскому языку и литературе</dc:title>
  <dc:creator>Igorb Игорь</dc:creator>
  <cp:lastModifiedBy>Сердюк</cp:lastModifiedBy>
  <cp:revision>9</cp:revision>
  <dcterms:created xsi:type="dcterms:W3CDTF">2020-12-07T20:12:02Z</dcterms:created>
  <dcterms:modified xsi:type="dcterms:W3CDTF">2020-12-09T05:19:47Z</dcterms:modified>
</cp:coreProperties>
</file>