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90" r:id="rId3"/>
    <p:sldId id="291" r:id="rId4"/>
    <p:sldId id="293" r:id="rId5"/>
    <p:sldId id="257" r:id="rId6"/>
    <p:sldId id="258" r:id="rId7"/>
    <p:sldId id="269" r:id="rId8"/>
    <p:sldId id="260" r:id="rId9"/>
    <p:sldId id="278" r:id="rId10"/>
    <p:sldId id="295" r:id="rId11"/>
    <p:sldId id="301" r:id="rId12"/>
    <p:sldId id="302" r:id="rId13"/>
    <p:sldId id="303" r:id="rId14"/>
    <p:sldId id="280" r:id="rId15"/>
    <p:sldId id="281" r:id="rId16"/>
    <p:sldId id="296" r:id="rId17"/>
    <p:sldId id="279" r:id="rId18"/>
    <p:sldId id="274" r:id="rId19"/>
    <p:sldId id="282" r:id="rId20"/>
    <p:sldId id="283" r:id="rId21"/>
    <p:sldId id="259" r:id="rId22"/>
    <p:sldId id="261" r:id="rId23"/>
    <p:sldId id="268" r:id="rId24"/>
    <p:sldId id="288" r:id="rId25"/>
    <p:sldId id="284" r:id="rId26"/>
    <p:sldId id="286" r:id="rId27"/>
    <p:sldId id="270" r:id="rId28"/>
    <p:sldId id="294" r:id="rId29"/>
    <p:sldId id="289" r:id="rId30"/>
    <p:sldId id="262" r:id="rId31"/>
    <p:sldId id="297" r:id="rId32"/>
    <p:sldId id="298" r:id="rId33"/>
    <p:sldId id="299" r:id="rId34"/>
    <p:sldId id="300" r:id="rId35"/>
    <p:sldId id="285" r:id="rId36"/>
    <p:sldId id="287" r:id="rId37"/>
    <p:sldId id="27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>
        <p:scale>
          <a:sx n="82" d="100"/>
          <a:sy n="82" d="100"/>
        </p:scale>
        <p:origin x="-1014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7B6CAA-5B16-4B82-9D0F-62DC6E6AFCBC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C9356D3-0BF2-45FB-99A1-1E30E07EFC73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922" y="2348880"/>
            <a:ext cx="7620123" cy="1793167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«Социализация 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ОВЗ: проблемы и пути их решения»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4439675"/>
            <a:ext cx="5402461" cy="1544807"/>
          </a:xfrm>
        </p:spPr>
        <p:txBody>
          <a:bodyPr>
            <a:normAutofit/>
          </a:bodyPr>
          <a:lstStyle/>
          <a:p>
            <a:pPr algn="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Захарова Лариса Николаевна, 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технологии МОУ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Яснозоренская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СОШ»,</a:t>
            </a:r>
          </a:p>
          <a:p>
            <a:pPr algn="r"/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640"/>
            <a:ext cx="2448272" cy="183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7" y="4437112"/>
            <a:ext cx="2929369" cy="2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0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19"/>
            <a:ext cx="6840760" cy="511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5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z="2000" kern="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altLang="ru-RU" sz="2000" kern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altLang="ru-RU" sz="2000" kern="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20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преодолении </a:t>
            </a:r>
            <a: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пассивности</a:t>
            </a:r>
            <a:r>
              <a:rPr lang="ru-RU" altLang="ru-RU" sz="20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  <a: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20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формировании  самостоятельности</a:t>
            </a:r>
            <a: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b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ответственности и активной жизненной позиции</a:t>
            </a:r>
            <a:r>
              <a:rPr lang="ru-RU" altLang="ru-RU" sz="20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  <a: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20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преодолении </a:t>
            </a:r>
            <a:r>
              <a:rPr lang="ru-RU" altLang="ru-RU" sz="20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отчуждённости и формировании коммуникативных навыков.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000" b="1" kern="0" dirty="0">
                <a:latin typeface="Garamond"/>
                <a:ea typeface="+mj-ea"/>
                <a:cs typeface="+mj-cs"/>
              </a:rPr>
              <a:t>Начальная школа</a:t>
            </a:r>
            <a:r>
              <a:rPr lang="ru-RU" sz="2000" kern="0" dirty="0">
                <a:latin typeface="Garamond"/>
                <a:ea typeface="+mj-ea"/>
                <a:cs typeface="+mj-cs"/>
              </a:rPr>
              <a:t>-определение готовности к обучению в школе, обеспечение адаптации к школе, повышение заинтересованности школьников в учебной деятельности, развитие познавательной и учебной мотивации, поддержка в формировании желания и «умения учиться</a:t>
            </a:r>
            <a:r>
              <a:rPr lang="ru-RU" sz="2000" kern="0" dirty="0" smtClean="0">
                <a:latin typeface="Garamond"/>
                <a:ea typeface="+mj-ea"/>
                <a:cs typeface="+mj-cs"/>
              </a:rPr>
              <a:t>», развитие </a:t>
            </a:r>
            <a:r>
              <a:rPr lang="ru-RU" sz="2000" kern="0" dirty="0">
                <a:latin typeface="Garamond"/>
                <a:ea typeface="+mj-ea"/>
                <a:cs typeface="+mj-cs"/>
              </a:rPr>
              <a:t>творческих способностей.</a:t>
            </a:r>
            <a:br>
              <a:rPr lang="ru-RU" sz="2000" kern="0" dirty="0">
                <a:latin typeface="Garamond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5" name="Рисунок 2" descr="C:\Documents and Settings\Таня\Рабочий стол\Фото Наш 1 А класс\Фото Наш 1 А класс\фото с уроков 1 А класс\IMG_0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0608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9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1.Относиться к ребёнку как к равному, поощрять его самостоятельность, формировать активную жизненную позицию, веру в себя и свои силы.</a:t>
            </a:r>
            <a:b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2.Поощрять и стимулировать двигательную активность , приучать к обязательному выполнению утренней гимнастики, физических упражнений.</a:t>
            </a:r>
            <a:b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7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3" descr="http://tomsk.er.ru/media/userdata/news/2012/05/22/4b505ad1b3dc074af19424b287503d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2643506" cy="216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 descr="C:\Documents and Settings\Таня\Рабочий стол\Фото Наш 1 А класс\Фото Наш 1 А класс\В ДК с Гессель Т В 5 февраля 2013 год\DSCN1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729012" cy="279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ru-RU" sz="19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3.Использовать различные игры и упражнения для развития мышления</a:t>
            </a:r>
            <a:r>
              <a:rPr lang="ru-RU" altLang="ru-RU" sz="19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altLang="ru-RU" sz="19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19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19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4.Развивать речь ,память</a:t>
            </a:r>
            <a:br>
              <a:rPr lang="ru-RU" altLang="ru-RU" sz="1900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1900" kern="0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  <a:t/>
            </a:r>
            <a:br>
              <a:rPr lang="ru-RU" altLang="ru-RU" sz="1900" kern="0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</a:br>
            <a:r>
              <a:rPr lang="ru-RU" altLang="ru-RU" sz="1900" kern="0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  <a:t/>
            </a:r>
            <a:br>
              <a:rPr lang="ru-RU" altLang="ru-RU" sz="1900" kern="0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</a:br>
            <a:r>
              <a:rPr lang="ru-RU" altLang="ru-RU" sz="1900" kern="0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  <a:t/>
            </a:r>
            <a:br>
              <a:rPr lang="ru-RU" altLang="ru-RU" sz="1900" kern="0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z="1900" kern="0" dirty="0" smtClean="0">
              <a:solidFill>
                <a:srgbClr val="006633"/>
              </a:solidFill>
              <a:latin typeface="Garamond"/>
            </a:endParaRPr>
          </a:p>
          <a:p>
            <a:endParaRPr lang="ru-RU" altLang="ru-RU" sz="1900" kern="0" dirty="0">
              <a:solidFill>
                <a:srgbClr val="006633"/>
              </a:solidFill>
              <a:latin typeface="Garamond"/>
            </a:endParaRPr>
          </a:p>
          <a:p>
            <a:endParaRPr lang="ru-RU" altLang="ru-RU" sz="1900" kern="0" dirty="0" smtClean="0">
              <a:solidFill>
                <a:srgbClr val="006633"/>
              </a:solidFill>
              <a:latin typeface="Garamond"/>
            </a:endParaRPr>
          </a:p>
          <a:p>
            <a:endParaRPr lang="ru-RU" altLang="ru-RU" sz="1900" kern="0" dirty="0">
              <a:solidFill>
                <a:srgbClr val="006633"/>
              </a:solidFill>
              <a:latin typeface="Garamond"/>
            </a:endParaRPr>
          </a:p>
          <a:p>
            <a:endParaRPr lang="ru-RU" altLang="ru-RU" sz="1900" kern="0" dirty="0" smtClean="0">
              <a:solidFill>
                <a:srgbClr val="006633"/>
              </a:solidFill>
              <a:latin typeface="Garamond"/>
            </a:endParaRPr>
          </a:p>
          <a:p>
            <a:endParaRPr lang="ru-RU" altLang="ru-RU" sz="1900" kern="0" dirty="0">
              <a:solidFill>
                <a:srgbClr val="006633"/>
              </a:solidFill>
              <a:latin typeface="Garamond"/>
            </a:endParaRPr>
          </a:p>
          <a:p>
            <a:endParaRPr lang="ru-RU" altLang="ru-RU" sz="1900" kern="0" dirty="0" smtClean="0">
              <a:solidFill>
                <a:srgbClr val="006633"/>
              </a:solidFill>
              <a:latin typeface="Garamond"/>
            </a:endParaRPr>
          </a:p>
          <a:p>
            <a:r>
              <a:rPr lang="ru-RU" altLang="ru-RU" sz="19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5.Уважать </a:t>
            </a:r>
            <a:r>
              <a:rPr lang="ru-RU" altLang="ru-RU" sz="19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ребёнка, воспринимать его как полноценную личность. Проявлять к нему заботу, внимание, терпение.   </a:t>
            </a:r>
            <a:br>
              <a:rPr lang="ru-RU" altLang="ru-RU" sz="19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3" descr="C:\Documents and Settings\Таня\Рабочий стол\Фото Наш 1 А класс\Фото Наш 1 А класс\В ДК с Гессель Т В 5 февраля 2013 год\DSCN1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8385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 descr="C:\Documents and Settings\Таня\Рабочий стол\фото 2А класс\осень\IMG_86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0437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6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Высшим уровнем социализации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" lvl="0" indent="0">
              <a:buClr>
                <a:srgbClr val="0BD0D9"/>
              </a:buClr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её самоутверждение, реализация её социального потенциала. Этот сложный процесс осуществляется обычно в соответствии с определённым социально-психологическим сценарием, содержание которого зависит как от ролевых позиций субъекта, так и от внешних условий, т. е. воздействия социальной микросреды.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71" y="2276872"/>
            <a:ext cx="33843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8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349" y="704088"/>
            <a:ext cx="8229600" cy="1143000"/>
          </a:xfrm>
        </p:spPr>
        <p:txBody>
          <a:bodyPr/>
          <a:lstStyle/>
          <a:p>
            <a:pPr algn="ctr"/>
            <a:r>
              <a:rPr lang="ru-RU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проблема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" lvl="0" indent="0">
              <a:buClr>
                <a:srgbClr val="0BD0D9"/>
              </a:buClr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заключается в нарушении его связи с миром, в ограниченной мобильности, бедности контактов со сверстниками и взрослыми, в ограниченном общении с природой, недоступности ряда культурных ценностей, а иногда и элементарного образования.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87" y="1988840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95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0176"/>
            <a:ext cx="7946688" cy="561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9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818824"/>
            <a:ext cx="7272808" cy="545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6129910" cy="590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-24827"/>
            <a:ext cx="8424936" cy="62646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бомба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6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Личность проходит следующие стадии социализации: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имитацию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45720" lvl="0" indent="0">
              <a:buClr>
                <a:srgbClr val="0BD0D9"/>
              </a:buClr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копирование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поведения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Clr>
                <a:srgbClr val="0BD0D9"/>
              </a:buClr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4"/>
            <a:ext cx="4365158" cy="32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52736"/>
            <a:ext cx="806489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каждым годом в общеобразовательную школу приходит всё больше детей, которые имеют отклонения от условной возрастной нормы.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Documents and Settings\Таня\Рабочий стол\Инвалид коляс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975891"/>
            <a:ext cx="5377780" cy="309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2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" lvl="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</a:t>
            </a: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игровую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детское поведение 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исполнение роли со значением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5256584" cy="392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24936" cy="62646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игры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роль как </a:t>
            </a:r>
          </a:p>
          <a:p>
            <a:pPr marL="4572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ожидаемое от нее поведение.</a:t>
            </a:r>
          </a:p>
          <a:p>
            <a:pPr marL="45720" indent="0">
              <a:buNone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i.mycdn.me/image?t=3&amp;bid=835491948622&amp;id=835491948622&amp;plc=WEB&amp;tkn=*7pqDvbk8v_94SqFjPlaIlA8hSd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408712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5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62646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образовательного пространства</a:t>
            </a:r>
          </a:p>
          <a:p>
            <a:pPr marL="45720" indent="0"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Дети</a:t>
            </a:r>
          </a:p>
          <a:p>
            <a:pPr marL="45720" indent="0">
              <a:buNone/>
            </a:pPr>
            <a:endPara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  <a:p>
            <a:pPr marL="45720" indent="0">
              <a:buNone/>
            </a:pP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45720" indent="0">
              <a:buNone/>
            </a:pP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</a:p>
          <a:p>
            <a:pPr marL="45720" indent="0">
              <a:buNone/>
            </a:pPr>
            <a:endPara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32" y="3788370"/>
            <a:ext cx="1800722" cy="231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1483" y="3926903"/>
            <a:ext cx="4644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r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(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мед.работник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психолог, логопед, дефектолог,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доп. образования)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6093296"/>
            <a:ext cx="87534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 положительные результаты достигаются длительной работой и в тесном сотрудничестве всех участников образовательного процесса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marL="45720" indent="0">
              <a:buNone/>
            </a:pP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 descr="E:\ФОТО\день матери\S60031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023245" cy="225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ФОТО\день матери\DSC013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291656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E:\ФОТО\день матери\S6003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93" y="3754972"/>
            <a:ext cx="2741704" cy="205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52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62646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и личностных качеств</a:t>
            </a:r>
          </a:p>
          <a:p>
            <a:pPr marL="45720" indent="0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адаптация детей с ОВЗ проходит сложно, но педагоги должны создавать детям с особыми потребностями условия для дальнейшего роста, что способствует развитию таких важных навыков и личностных качеств обучающихся, как: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компетентность;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решения проблем;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независимость, уверенность, самоуважение, самоконтроль;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целеполагания.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ФОТО\день матери\S6003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0" y="1052736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mage?t=3&amp;bid=770628383054&amp;id=770628383054&amp;plc=WEB&amp;tkn=*USMYw_TN2W8RqebitrowX0TsYz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096344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i.mycdn.me/image?t=52&amp;bid=410786654884&amp;id=410786654884&amp;plc=WEB&amp;tkn=*mAUWhdS8U_QmvQE0JPB4Fgu5Mo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261345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6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ФОТО\день матери\S6003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819618" cy="50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65" y="1052736"/>
            <a:ext cx="3821951" cy="508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5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24936" cy="62646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коррекционно-развивающей работы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интересов ребенка;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Системность;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Рекомендательный характер оказания помощи.</a:t>
            </a:r>
          </a:p>
          <a:p>
            <a:pPr>
              <a:buFontTx/>
              <a:buChar char="-"/>
            </a:pPr>
            <a:r>
              <a:rPr lang="ru-RU" sz="24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Предупреждение изоляции детей в группе сверстников;</a:t>
            </a:r>
          </a:p>
          <a:p>
            <a:pPr>
              <a:buFontTx/>
              <a:buChar char="-"/>
            </a:pPr>
            <a:r>
              <a:rPr lang="ru-RU" sz="24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Разработка индивидуальных образовательных маршрутов;</a:t>
            </a:r>
          </a:p>
          <a:p>
            <a:pPr>
              <a:buFontTx/>
              <a:buChar char="-"/>
            </a:pPr>
            <a:r>
              <a:rPr lang="ru-RU" sz="24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</a:t>
            </a:r>
            <a:r>
              <a:rPr lang="ru-RU" sz="2400" kern="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психолого</a:t>
            </a:r>
            <a:r>
              <a:rPr lang="ru-RU" sz="24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педагогической компетентности педагогов и родителей.</a:t>
            </a:r>
            <a:br>
              <a:rPr lang="ru-RU" sz="240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4" y="980728"/>
            <a:ext cx="732467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3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kern="0" dirty="0">
                <a:solidFill>
                  <a:srgbClr val="006633"/>
                </a:solidFill>
                <a:latin typeface="Garamond"/>
              </a:rPr>
              <a:t/>
            </a:r>
            <a:br>
              <a:rPr lang="ru-RU" sz="2400" kern="0" dirty="0">
                <a:solidFill>
                  <a:srgbClr val="006633"/>
                </a:solidFill>
                <a:latin typeface="Garamond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34232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9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836712"/>
            <a:ext cx="756084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3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Это не только часто болеющие дети, но и дети с </a:t>
            </a:r>
            <a:r>
              <a:rPr kumimoji="0" lang="ru-RU" altLang="ru-RU" sz="33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логоневрозами</a:t>
            </a:r>
            <a:r>
              <a:rPr kumimoji="0" lang="ru-RU" altLang="ru-RU" sz="33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altLang="ru-RU" sz="33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дисграфией</a:t>
            </a:r>
            <a:r>
              <a:rPr kumimoji="0" lang="ru-RU" altLang="ru-RU" sz="33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altLang="ru-RU" sz="33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дислексией</a:t>
            </a:r>
            <a:r>
              <a:rPr kumimoji="0" lang="ru-RU" altLang="ru-RU" sz="33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повышенной</a:t>
            </a:r>
            <a:r>
              <a:rPr kumimoji="0" lang="ru-RU" altLang="ru-RU" sz="33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altLang="ru-RU" sz="33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возбудимостью, нарушениями концентрации и удержания внимания, плохой памятью, повышенной утомляемостью, а также с гораздо более серьёзными проблемами (ЗПР, аутизм, эпилепсия, ДЦП ).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24" y="5017721"/>
            <a:ext cx="12017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7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24936" cy="62646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Социально-педагогическая сущность развития социального потенциала детей с ограниченными возможностями здоровья состоит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</a:p>
          <a:p>
            <a:pPr algn="ctr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поддержке детей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реабилитационного потенциала в различных формах деятельности.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E:\ФОТО\фото диваков\DSC007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1" y="2996952"/>
            <a:ext cx="4391030" cy="327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ФОТО\фото диваков\DSC008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56" y="2996952"/>
            <a:ext cx="4379595" cy="3285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«Шаг к успеху»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750"/>
              </a:spcAft>
            </a:pP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Каждый год проходит Фестиваль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детского художественного творчества «Шаг к успеху» для детей инвалидов и детей с ограниченными возможностями здоровья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«Шаг к успеху»</a:t>
            </a:r>
            <a:endParaRPr lang="ru-RU" dirty="0"/>
          </a:p>
        </p:txBody>
      </p:sp>
      <p:pic>
        <p:nvPicPr>
          <p:cNvPr id="1026" name="Picture 2" descr="C:\Users\Комп\Desktop\IMG_9464-300x200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198884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Ученики нашей школы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принимают активное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участие в Фестивале.  В номинации «Художественное слово» призерами стали: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Семернин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Евгений и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Кобяков Дмитрий.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1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«Шаг к успеху»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 algn="just">
              <a:spcAft>
                <a:spcPts val="750"/>
              </a:spcAft>
              <a:buClr>
                <a:srgbClr val="0BD0D9"/>
              </a:buClr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номинации «Вокальное творчество» победителем стала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Пшеничнова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Анастасия.  </a:t>
            </a:r>
            <a:endParaRPr lang="ru-RU" sz="31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Users\Комп\Desktop\IMG_9380-300x200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32048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Комп\Desktop\IMG_9384-300x200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72" y="3717032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«Шаг к успеху»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spcAft>
                <a:spcPts val="750"/>
              </a:spcAft>
              <a:buClr>
                <a:srgbClr val="0BD0D9"/>
              </a:buClr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номинации «Изобразительное искусство» призерами стали: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Диваков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Артем и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Семенов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Данил. 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Picture 3" descr="C:\Users\Комп\Desktop\IMG_9291-300x200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5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26" y="836712"/>
            <a:ext cx="7362782" cy="552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8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8" y="908720"/>
            <a:ext cx="836923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1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550" y="574126"/>
            <a:ext cx="8424936" cy="62646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66885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9152" y="1124744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школа — это школа для всех. В любой школе будет обеспечиваться успешная социализация детей с ограниченными возможностями здоровья, детей-инвалидов, детей, оставшихся без попечения родителей, находящихся в трудной жизненной ситуации.</a:t>
            </a:r>
          </a:p>
          <a:p>
            <a:pPr lvl="0" algn="just"/>
            <a:r>
              <a:rPr lang="ru-RU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Д.А.Медведев</a:t>
            </a:r>
            <a:r>
              <a:rPr lang="ru-RU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 год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424936" cy="62646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процесс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личности, ее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усвоения социальных норм, ценностей, установок, образцов поведения, присущих данному обществу. </a:t>
            </a:r>
          </a:p>
        </p:txBody>
      </p:sp>
      <p:pic>
        <p:nvPicPr>
          <p:cNvPr id="4" name="Рисунок 3" descr="I:\семинар завучей\DSC_07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768752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39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24936" cy="6264696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выполняет в </a:t>
            </a:r>
            <a:r>
              <a:rPr lang="ru-RU" sz="4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 </a:t>
            </a:r>
            <a:r>
              <a:rPr lang="ru-RU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основных задачи: </a:t>
            </a:r>
            <a:endParaRPr lang="ru-RU" sz="4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интегрирует индивида в общество, а также в различные типы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общностей через усвоение им элементов культуры, норм и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способствует взаимодействию людей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ими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ролей; </a:t>
            </a:r>
            <a:b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сохраняет общество, производит и передает культуру поколений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убеждения и показ соответствующих образцов поведения.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332656"/>
            <a:ext cx="8352928" cy="8640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-1827584"/>
            <a:ext cx="64087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социализации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700808"/>
            <a:ext cx="3888432" cy="489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социализация</a:t>
            </a:r>
          </a:p>
          <a:p>
            <a:pPr marL="45720" indent="0" algn="just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социализация очень важна для ребёнка, так как она является основой для всего остального процесса социализации. Наибольшее значение в первичной социализации имеет 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откуда ребёнок и черпает представления об обществе, о его ценностях и нормах. 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231740" y="1196752"/>
            <a:ext cx="216024" cy="468052"/>
          </a:xfrm>
          <a:prstGeom prst="straightConnector1">
            <a:avLst/>
          </a:prstGeom>
          <a:ln w="444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6625"/>
            <a:ext cx="381642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0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332656"/>
            <a:ext cx="8352928" cy="8640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-1827584"/>
            <a:ext cx="64087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социализации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1628800"/>
            <a:ext cx="3888432" cy="49685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Вторичная социализация</a:t>
            </a:r>
          </a:p>
          <a:p>
            <a:pPr marL="45720" indent="0" algn="just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Вторичная социализация происходит уже вне дома. Её основой является 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детям приходится действовать в соответствии с новыми правилами и в новой обстановке. В процессе вторичной социализации индивид приобщается уже не к малой группе, а к средней. </a:t>
            </a:r>
          </a:p>
          <a:p>
            <a:pPr algn="ctr"/>
            <a:endParaRPr lang="ru-RU" sz="2200" dirty="0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696236" y="1196752"/>
            <a:ext cx="216024" cy="432048"/>
          </a:xfrm>
          <a:prstGeom prst="straightConnector1">
            <a:avLst/>
          </a:prstGeom>
          <a:ln w="444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6" y="1594520"/>
            <a:ext cx="2511331" cy="23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92686"/>
            <a:ext cx="33464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6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80728"/>
            <a:ext cx="756870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1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905</TotalTime>
  <Words>694</Words>
  <Application>Microsoft Office PowerPoint</Application>
  <PresentationFormat>Экран (4:3)</PresentationFormat>
  <Paragraphs>110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«Социализация  детей с ОВЗ: проблемы и пути их решения»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Высшим уровнем социализации </vt:lpstr>
      <vt:lpstr>Главная проблема </vt:lpstr>
      <vt:lpstr>Презентация PowerPoint</vt:lpstr>
      <vt:lpstr>Презентация PowerPoint</vt:lpstr>
      <vt:lpstr>Презентация PowerPoint</vt:lpstr>
      <vt:lpstr>   Личность проходит следующие стадии социализации: </vt:lpstr>
      <vt:lpstr>2) игровую - детское поведение  как исполнение роли со значением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«Шаг к успеху»</vt:lpstr>
      <vt:lpstr>«Шаг к успеху»</vt:lpstr>
      <vt:lpstr>«Шаг к успеху»</vt:lpstr>
      <vt:lpstr>«Шаг к успеху»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Социализация</dc:title>
  <dc:creator>Ludmila Stremoukhova</dc:creator>
  <cp:lastModifiedBy>Комп</cp:lastModifiedBy>
  <cp:revision>58</cp:revision>
  <dcterms:created xsi:type="dcterms:W3CDTF">2015-01-05T12:57:23Z</dcterms:created>
  <dcterms:modified xsi:type="dcterms:W3CDTF">2020-12-09T18:57:37Z</dcterms:modified>
</cp:coreProperties>
</file>