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1" r:id="rId2"/>
    <p:sldId id="289" r:id="rId3"/>
    <p:sldId id="284" r:id="rId4"/>
    <p:sldId id="282" r:id="rId5"/>
    <p:sldId id="257" r:id="rId6"/>
    <p:sldId id="286" r:id="rId7"/>
    <p:sldId id="258" r:id="rId8"/>
    <p:sldId id="259" r:id="rId9"/>
    <p:sldId id="264" r:id="rId10"/>
    <p:sldId id="265" r:id="rId11"/>
    <p:sldId id="266" r:id="rId12"/>
    <p:sldId id="291" r:id="rId13"/>
    <p:sldId id="292" r:id="rId14"/>
    <p:sldId id="271" r:id="rId15"/>
    <p:sldId id="272" r:id="rId16"/>
    <p:sldId id="273" r:id="rId17"/>
    <p:sldId id="274" r:id="rId18"/>
    <p:sldId id="275" r:id="rId19"/>
    <p:sldId id="276" r:id="rId20"/>
    <p:sldId id="28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14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5180"/>
            <a:ext cx="8596668" cy="3296093"/>
          </a:xfr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blipFill>
                  <a:blip r:embed="rId2"/>
                  <a:tile tx="0" ty="0" sx="100000" sy="100000" flip="none" algn="tl"/>
                </a:blipFill>
              </a:rPr>
              <a:t>Мастер - класс</a:t>
            </a:r>
            <a:br>
              <a:rPr lang="ru-RU" dirty="0" smtClean="0">
                <a:blipFill>
                  <a:blip r:embed="rId2"/>
                  <a:tile tx="0" ty="0" sx="100000" sy="100000" flip="none" algn="tl"/>
                </a:blipFill>
              </a:rPr>
            </a:br>
            <a:r>
              <a:rPr lang="ru-RU" dirty="0" smtClean="0">
                <a:blipFill>
                  <a:blip r:embed="rId2"/>
                  <a:tile tx="0" ty="0" sx="100000" sy="100000" flip="none" algn="tl"/>
                </a:blipFill>
              </a:rPr>
              <a:t>«Индивидуальный и дифференцированный подход в обучении детей с ОВЗ на уроках русского языка  в начальной школе</a:t>
            </a:r>
            <a:r>
              <a:rPr lang="ru-RU" dirty="0" smtClean="0"/>
              <a:t>.»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232837" y="3848985"/>
            <a:ext cx="7315199" cy="2573079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2800" dirty="0" smtClean="0"/>
              <a:t>    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5100" dirty="0" smtClean="0">
                <a:blipFill>
                  <a:blip r:embed="rId2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Выполнил     учитель  начальных      классов   </a:t>
            </a:r>
          </a:p>
          <a:p>
            <a:pPr algn="ctr">
              <a:buNone/>
            </a:pPr>
            <a:r>
              <a:rPr lang="ru-RU" sz="5100" dirty="0" smtClean="0">
                <a:blipFill>
                  <a:blip r:embed="rId2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МОУ</a:t>
            </a:r>
          </a:p>
          <a:p>
            <a:pPr algn="ctr">
              <a:buNone/>
            </a:pPr>
            <a:r>
              <a:rPr lang="ru-RU" sz="5100" dirty="0" smtClean="0">
                <a:blipFill>
                  <a:blip r:embed="rId2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    « </a:t>
            </a:r>
            <a:r>
              <a:rPr lang="ru-RU" sz="5100" dirty="0" err="1" smtClean="0">
                <a:blipFill>
                  <a:blip r:embed="rId2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Яснозоренская</a:t>
            </a:r>
            <a:r>
              <a:rPr lang="ru-RU" sz="5100" dirty="0" smtClean="0">
                <a:blipFill>
                  <a:blip r:embed="rId2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СОШ» </a:t>
            </a:r>
          </a:p>
          <a:p>
            <a:pPr algn="ctr">
              <a:buNone/>
            </a:pPr>
            <a:r>
              <a:rPr lang="ru-RU" sz="5100" dirty="0" smtClean="0">
                <a:blipFill>
                  <a:blip r:embed="rId2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100" dirty="0" err="1" smtClean="0">
                <a:blipFill>
                  <a:blip r:embed="rId2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Удовина</a:t>
            </a:r>
            <a:r>
              <a:rPr lang="ru-RU" sz="5100" dirty="0" smtClean="0">
                <a:blipFill>
                  <a:blip r:embed="rId2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Татьяна   Алексеевна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314120" y="609600"/>
            <a:ext cx="3030279" cy="2899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i="1" dirty="0">
                <a:blipFill>
                  <a:blip r:embed="rId2"/>
                  <a:tile tx="0" ty="0" sx="100000" sy="100000" flip="none" algn="tl"/>
                </a:blipFill>
              </a:rPr>
              <a:t>Особенности работы </a:t>
            </a:r>
            <a:r>
              <a:rPr lang="ru-RU" b="1" i="1" dirty="0" smtClean="0">
                <a:blipFill>
                  <a:blip r:embed="rId2"/>
                  <a:tile tx="0" ty="0" sx="100000" sy="100000" flip="none" algn="tl"/>
                </a:blipFill>
              </a:rPr>
              <a:t>по группам</a:t>
            </a:r>
            <a:br>
              <a:rPr lang="ru-RU" b="1" i="1" dirty="0" smtClean="0">
                <a:blipFill>
                  <a:blip r:embed="rId2"/>
                  <a:tile tx="0" ty="0" sx="100000" sy="100000" flip="none" algn="tl"/>
                </a:blipFill>
              </a:rPr>
            </a:br>
            <a:r>
              <a:rPr lang="ru-RU" b="1" i="1" dirty="0" smtClean="0">
                <a:blipFill>
                  <a:blip r:embed="rId2"/>
                  <a:tile tx="0" ty="0" sx="100000" sy="100000" flip="none" algn="tl"/>
                </a:blipFill>
              </a:rPr>
              <a:t> на </a:t>
            </a:r>
            <a:r>
              <a:rPr lang="ru-RU" b="1" i="1" dirty="0">
                <a:blipFill>
                  <a:blip r:embed="rId2"/>
                  <a:tile tx="0" ty="0" sx="100000" sy="100000" flip="none" algn="tl"/>
                </a:blipFill>
              </a:rPr>
              <a:t>уроках русского языка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1827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При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организации работ по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группам важно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установить доверительные отношения, использование авторитарного стиля вызывает недоверие учеников к учителю, боязнь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• Развивать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устойчивое внимание, так как нужно быстро переключаться от одного вида работ к другому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•	Формировать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навыки самостоятельной работы и ответственность за результаты своей работы (выход на результат обязательно), что поможет обрести уверенность в своих силах.</a:t>
            </a:r>
          </a:p>
          <a:p>
            <a:endParaRPr lang="ru-RU" dirty="0"/>
          </a:p>
        </p:txBody>
      </p:sp>
      <p:pic>
        <p:nvPicPr>
          <p:cNvPr id="4" name="Содержимо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122735" y="1169581"/>
            <a:ext cx="3069264" cy="355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5419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i="1" dirty="0">
                <a:blipFill>
                  <a:blip r:embed="rId2"/>
                  <a:tile tx="0" ty="0" sx="100000" sy="100000" flip="none" algn="tl"/>
                </a:blipFill>
              </a:rPr>
              <a:t>Дифференциация может осуществляться: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	по объему и содержанию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работы;</a:t>
            </a:r>
          </a:p>
          <a:p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•	по приемам и степени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самостоятельности;</a:t>
            </a:r>
          </a:p>
          <a:p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•	при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закреплении;</a:t>
            </a:r>
          </a:p>
          <a:p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•	при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повторении;</a:t>
            </a:r>
          </a:p>
          <a:p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•	при объяснении нового материала (в определенных случаях)</a:t>
            </a:r>
          </a:p>
          <a:p>
            <a:endParaRPr lang="ru-RU" sz="2400" b="1" i="1" dirty="0"/>
          </a:p>
        </p:txBody>
      </p:sp>
      <p:pic>
        <p:nvPicPr>
          <p:cNvPr id="4" name="Содержимо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782493" y="1424763"/>
            <a:ext cx="2948588" cy="331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424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539" y="524539"/>
            <a:ext cx="8596668" cy="13208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blipFill>
                  <a:blip r:embed="rId2"/>
                  <a:tile tx="0" ty="0" sx="100000" sy="100000" flip="none" algn="tl"/>
                </a:blipFill>
              </a:rPr>
              <a:t>Словарная работа</a:t>
            </a:r>
            <a:endParaRPr lang="ru-RU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1 группа: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Списать,  вставить пропущенные буквы. Поставить ударение. Подчеркнуть орфограмму . Составить предложение с любым словом.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       В..р..бей, д..р..га, б..рёза, с..р..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гор..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группа: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Списать,  вставить пропущенные буквы. Поставить ударение</a:t>
            </a:r>
            <a:r>
              <a:rPr lang="ru-RU" sz="2000" dirty="0" smtClean="0"/>
              <a:t>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910084" y="1786269"/>
            <a:ext cx="2820997" cy="3296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blipFill>
                  <a:blip r:embed="rId2"/>
                  <a:tile tx="0" ty="0" sx="100000" sy="100000" flip="none" algn="tl"/>
                </a:blipFill>
              </a:rPr>
              <a:t>Словарная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3группа: </a:t>
            </a:r>
          </a:p>
          <a:p>
            <a:pPr algn="ctr">
              <a:buNone/>
            </a:pPr>
            <a:r>
              <a:rPr lang="ru-RU" dirty="0" smtClean="0"/>
              <a:t>Для детей ОВЗ дается  карточка- помощница.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</a:t>
            </a:r>
            <a:r>
              <a:rPr lang="ru-RU" b="1" u="sng" dirty="0" smtClean="0"/>
              <a:t>оро</a:t>
            </a:r>
            <a:r>
              <a:rPr lang="ru-RU" dirty="0" smtClean="0"/>
              <a:t>ка, в</a:t>
            </a:r>
            <a:r>
              <a:rPr lang="ru-RU" b="1" u="sng" dirty="0" smtClean="0"/>
              <a:t>оро</a:t>
            </a:r>
            <a:r>
              <a:rPr lang="ru-RU" dirty="0" smtClean="0"/>
              <a:t>бей, г</a:t>
            </a:r>
            <a:r>
              <a:rPr lang="ru-RU" b="1" u="sng" dirty="0" smtClean="0"/>
              <a:t>оро</a:t>
            </a:r>
            <a:r>
              <a:rPr lang="ru-RU" dirty="0" smtClean="0"/>
              <a:t>д, </a:t>
            </a:r>
            <a:r>
              <a:rPr lang="ru-RU" b="1" dirty="0" smtClean="0"/>
              <a:t>б</a:t>
            </a:r>
            <a:r>
              <a:rPr lang="ru-RU" b="1" u="sng" dirty="0" smtClean="0"/>
              <a:t>е</a:t>
            </a:r>
            <a:r>
              <a:rPr lang="ru-RU" b="1" dirty="0" smtClean="0"/>
              <a:t>рёза</a:t>
            </a:r>
            <a:r>
              <a:rPr lang="ru-RU" dirty="0" smtClean="0"/>
              <a:t>, д</a:t>
            </a:r>
            <a:r>
              <a:rPr lang="ru-RU" b="1" u="sng" dirty="0" smtClean="0"/>
              <a:t>ор</a:t>
            </a:r>
            <a:r>
              <a:rPr lang="ru-RU" b="1" dirty="0" smtClean="0"/>
              <a:t>о</a:t>
            </a:r>
            <a:r>
              <a:rPr lang="ru-RU" dirty="0" smtClean="0"/>
              <a:t>га,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" name="Рисунок 17" descr="3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991" y="4295553"/>
            <a:ext cx="1531089" cy="140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1936" y="4253022"/>
            <a:ext cx="1403498" cy="142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8085" y="4274288"/>
            <a:ext cx="1233376" cy="142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i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0317" y="4253023"/>
            <a:ext cx="1403497" cy="144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i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51405" y="4253024"/>
            <a:ext cx="1407279" cy="148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i="1" u="sng" dirty="0">
                <a:blipFill>
                  <a:blip r:embed="rId2"/>
                  <a:tile tx="0" ty="0" sx="100000" sy="100000" flip="none" algn="tl"/>
                </a:blipFill>
              </a:rPr>
              <a:t>Варианты заданий по степени трудности: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Обобщение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Орфограммы в значимых частях слова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группа.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Спиши, исправив ошибки:</a:t>
            </a:r>
          </a:p>
          <a:p>
            <a:pPr algn="ctr"/>
            <a:endParaRPr lang="ru-RU" sz="2000" b="1" i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закотилось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Ночью выпал снек.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Занисло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нашу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дарошку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Ударил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марос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Лесница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покрылась льдом.</a:t>
            </a:r>
          </a:p>
        </p:txBody>
      </p:sp>
    </p:spTree>
    <p:extLst>
      <p:ext uri="{BB962C8B-B14F-4D97-AF65-F5344CB8AC3E}">
        <p14:creationId xmlns:p14="http://schemas.microsoft.com/office/powerpoint/2010/main" xmlns="" val="3430592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i="1" u="sng" dirty="0" smtClean="0">
                <a:blipFill>
                  <a:blip r:embed="rId2"/>
                  <a:tile tx="0" ty="0" sx="100000" sy="100000" flip="none" algn="tl"/>
                </a:blipFill>
              </a:rPr>
              <a:t>Варианты </a:t>
            </a:r>
            <a:r>
              <a:rPr lang="ru-RU" b="1" i="1" u="sng" dirty="0">
                <a:blipFill>
                  <a:blip r:embed="rId2"/>
                  <a:tile tx="0" ty="0" sx="100000" sy="100000" flip="none" algn="tl"/>
                </a:blipFill>
              </a:rPr>
              <a:t>заданий по степени </a:t>
            </a:r>
            <a:r>
              <a:rPr lang="ru-RU" b="1" i="1" u="sng" dirty="0" smtClean="0">
                <a:blipFill>
                  <a:blip r:embed="rId2"/>
                  <a:tile tx="0" ty="0" sx="100000" sy="100000" flip="none" algn="tl"/>
                </a:blipFill>
              </a:rPr>
              <a:t>трудности:</a:t>
            </a:r>
            <a:endParaRPr lang="ru-RU" b="1" i="1" u="sng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 группа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400" b="1" u="sng" dirty="0">
                <a:solidFill>
                  <a:schemeClr val="bg2">
                    <a:lumMod val="50000"/>
                  </a:schemeClr>
                </a:solidFill>
              </a:rPr>
              <a:t>Спиши, вставляя пропущенные буквы:</a:t>
            </a:r>
          </a:p>
          <a:p>
            <a:endParaRPr lang="ru-RU" sz="2400" dirty="0"/>
          </a:p>
          <a:p>
            <a:pPr marL="0" indent="0">
              <a:buNone/>
            </a:pPr>
            <a:r>
              <a:rPr lang="ru-RU" sz="2400" b="1" dirty="0" smtClean="0"/>
              <a:t>Солнечные дни  ре . </a:t>
            </a:r>
            <a:r>
              <a:rPr lang="ru-RU" sz="2400" b="1" dirty="0" err="1" smtClean="0"/>
              <a:t>ки</a:t>
            </a:r>
            <a:r>
              <a:rPr lang="ru-RU" sz="2400" b="1" dirty="0" smtClean="0"/>
              <a:t>. Со . </a:t>
            </a:r>
            <a:r>
              <a:rPr lang="ru-RU" sz="2400" b="1" dirty="0" err="1" smtClean="0"/>
              <a:t>нце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выгл</a:t>
            </a:r>
            <a:r>
              <a:rPr lang="ru-RU" sz="2400" b="1" dirty="0" smtClean="0"/>
              <a:t> . нет и уйдет за тучи. Но бывают и ясные д . </a:t>
            </a:r>
            <a:r>
              <a:rPr lang="ru-RU" sz="2400" b="1" dirty="0" err="1" smtClean="0"/>
              <a:t>ньки</a:t>
            </a:r>
            <a:r>
              <a:rPr lang="ru-RU" sz="2400" b="1" dirty="0" smtClean="0"/>
              <a:t>. Ребята рады. </a:t>
            </a:r>
            <a:r>
              <a:rPr lang="ru-RU" sz="2400" b="1" dirty="0" err="1"/>
              <a:t>С</a:t>
            </a:r>
            <a:r>
              <a:rPr lang="ru-RU" sz="2400" b="1" dirty="0" err="1" smtClean="0"/>
              <a:t>час</a:t>
            </a:r>
            <a:r>
              <a:rPr lang="ru-RU" sz="2400" b="1" dirty="0" smtClean="0"/>
              <a:t> . </a:t>
            </a:r>
            <a:r>
              <a:rPr lang="ru-RU" sz="2400" b="1" dirty="0" err="1" smtClean="0"/>
              <a:t>ливые</a:t>
            </a:r>
            <a:r>
              <a:rPr lang="ru-RU" sz="2400" b="1" dirty="0" smtClean="0"/>
              <a:t> бегут они на горку. Играют в сне . </a:t>
            </a:r>
            <a:r>
              <a:rPr lang="ru-RU" sz="2400" b="1" dirty="0" err="1" smtClean="0"/>
              <a:t>ки</a:t>
            </a:r>
            <a:r>
              <a:rPr lang="ru-RU" sz="2400" b="1" dirty="0" smtClean="0"/>
              <a:t>.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662233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i="1" u="sng" dirty="0">
                <a:blipFill>
                  <a:blip r:embed="rId2"/>
                  <a:tile tx="0" ty="0" sx="100000" sy="100000" flip="none" algn="tl"/>
                </a:blipFill>
              </a:rPr>
              <a:t>Варианты заданий по степени трудности: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2728" y="2190569"/>
            <a:ext cx="2953062" cy="388077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</a:rPr>
              <a:t>3 группа ( дети ОВЗ )</a:t>
            </a:r>
          </a:p>
          <a:p>
            <a:pPr>
              <a:buNone/>
            </a:pPr>
            <a:r>
              <a:rPr lang="ru-RU" sz="2600" b="1" dirty="0" smtClean="0"/>
              <a:t>ласка </a:t>
            </a:r>
            <a:r>
              <a:rPr lang="ru-RU" sz="2600" b="1" dirty="0"/>
              <a:t>– пол . скал</a:t>
            </a:r>
          </a:p>
          <a:p>
            <a:pPr>
              <a:buNone/>
            </a:pPr>
            <a:r>
              <a:rPr lang="ru-RU" sz="2600" b="1" dirty="0"/>
              <a:t>спешка – </a:t>
            </a:r>
            <a:r>
              <a:rPr lang="ru-RU" sz="2600" b="1" dirty="0" err="1"/>
              <a:t>посп</a:t>
            </a:r>
            <a:r>
              <a:rPr lang="ru-RU" sz="2600" b="1" dirty="0"/>
              <a:t> . шил</a:t>
            </a:r>
          </a:p>
          <a:p>
            <a:pPr>
              <a:buNone/>
            </a:pPr>
            <a:r>
              <a:rPr lang="ru-RU" sz="2600" b="1" dirty="0"/>
              <a:t>чистка – </a:t>
            </a:r>
            <a:r>
              <a:rPr lang="ru-RU" sz="2600" b="1" dirty="0" err="1"/>
              <a:t>выч</a:t>
            </a:r>
            <a:r>
              <a:rPr lang="ru-RU" sz="2600" b="1" dirty="0"/>
              <a:t>. </a:t>
            </a:r>
            <a:r>
              <a:rPr lang="ru-RU" sz="2600" b="1" dirty="0" err="1"/>
              <a:t>стил</a:t>
            </a:r>
            <a:endParaRPr lang="ru-RU" sz="2600" b="1" dirty="0"/>
          </a:p>
          <a:p>
            <a:pPr>
              <a:buNone/>
            </a:pPr>
            <a:r>
              <a:rPr lang="ru-RU" sz="2600" b="1" dirty="0"/>
              <a:t>снежок – сне . </a:t>
            </a:r>
            <a:r>
              <a:rPr lang="ru-RU" sz="2600" b="1" dirty="0" err="1"/>
              <a:t>ки</a:t>
            </a:r>
            <a:endParaRPr lang="ru-RU" sz="2600" b="1" dirty="0"/>
          </a:p>
          <a:p>
            <a:pPr>
              <a:buNone/>
            </a:pPr>
            <a:r>
              <a:rPr lang="ru-RU" sz="2600" b="1" dirty="0"/>
              <a:t>гряды – </a:t>
            </a:r>
            <a:r>
              <a:rPr lang="ru-RU" sz="2600" b="1" dirty="0" err="1"/>
              <a:t>гря</a:t>
            </a:r>
            <a:r>
              <a:rPr lang="ru-RU" sz="2600" b="1" dirty="0"/>
              <a:t> . ка</a:t>
            </a:r>
          </a:p>
          <a:p>
            <a:pPr>
              <a:buNone/>
            </a:pPr>
            <a:r>
              <a:rPr lang="ru-RU" sz="2600" b="1" dirty="0"/>
              <a:t>береза – </a:t>
            </a:r>
            <a:r>
              <a:rPr lang="ru-RU" sz="2600" b="1" dirty="0" err="1"/>
              <a:t>бере</a:t>
            </a:r>
            <a:r>
              <a:rPr lang="ru-RU" sz="2600" b="1" dirty="0"/>
              <a:t> . ка</a:t>
            </a:r>
          </a:p>
          <a:p>
            <a:pPr>
              <a:buNone/>
            </a:pPr>
            <a:r>
              <a:rPr lang="ru-RU" sz="2600" b="1" dirty="0"/>
              <a:t>солнышко – со .</a:t>
            </a:r>
            <a:r>
              <a:rPr lang="ru-RU" sz="2600" b="1" dirty="0" err="1"/>
              <a:t>це</a:t>
            </a:r>
            <a:endParaRPr lang="ru-RU" sz="2600" b="1" dirty="0"/>
          </a:p>
          <a:p>
            <a:pPr>
              <a:buNone/>
            </a:pPr>
            <a:r>
              <a:rPr lang="ru-RU" sz="2600" b="1" dirty="0"/>
              <a:t>честь – чес . </a:t>
            </a:r>
            <a:r>
              <a:rPr lang="ru-RU" sz="2600" b="1" dirty="0" err="1"/>
              <a:t>ный</a:t>
            </a:r>
            <a:endParaRPr lang="ru-RU" sz="2600" b="1" dirty="0"/>
          </a:p>
          <a:p>
            <a:pPr>
              <a:buNone/>
            </a:pPr>
            <a:r>
              <a:rPr lang="ru-RU" sz="2600" b="1" dirty="0"/>
              <a:t>место – </a:t>
            </a:r>
            <a:r>
              <a:rPr lang="ru-RU" sz="2600" b="1" dirty="0" err="1"/>
              <a:t>мес</a:t>
            </a:r>
            <a:r>
              <a:rPr lang="ru-RU" sz="2600" b="1" dirty="0"/>
              <a:t> . </a:t>
            </a:r>
            <a:r>
              <a:rPr lang="ru-RU" sz="2600" b="1" dirty="0" err="1"/>
              <a:t>ный</a:t>
            </a:r>
            <a:endParaRPr lang="ru-RU" sz="26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984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i="1" u="sng" dirty="0">
                <a:blipFill>
                  <a:blip r:embed="rId2"/>
                  <a:tile tx="0" ty="0" sx="100000" sy="100000" flip="none" algn="tl"/>
                </a:blipFill>
              </a:rPr>
              <a:t>Варианты заданий по степени трудности: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i="1" dirty="0">
                <a:solidFill>
                  <a:srgbClr val="0070C0"/>
                </a:solidFill>
              </a:rPr>
              <a:t>Тема: </a:t>
            </a:r>
            <a:r>
              <a:rPr lang="ru-RU" sz="2400" b="1" i="1" dirty="0" smtClean="0">
                <a:solidFill>
                  <a:srgbClr val="0070C0"/>
                </a:solidFill>
              </a:rPr>
              <a:t>«Падежные окончания имен прилагательных»</a:t>
            </a:r>
          </a:p>
          <a:p>
            <a:pPr marL="0" indent="0" algn="ctr">
              <a:buNone/>
            </a:pPr>
            <a:r>
              <a:rPr lang="ru-RU" sz="2400" b="1" i="1" dirty="0" smtClean="0"/>
              <a:t>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I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группа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sz="2400" b="1" u="sng" dirty="0"/>
              <a:t>Составьте сочетания существительных с прилагательными. Напишите, вставляя нужные окончания.</a:t>
            </a:r>
          </a:p>
          <a:p>
            <a:pPr algn="ctr"/>
            <a:endParaRPr lang="ru-RU" sz="2000" b="1" u="sng" dirty="0"/>
          </a:p>
          <a:p>
            <a:pPr marL="0" indent="0" algn="ctr">
              <a:buNone/>
            </a:pPr>
            <a:r>
              <a:rPr lang="ru-RU" sz="2400" b="1" dirty="0" err="1"/>
              <a:t>Сладк</a:t>
            </a:r>
            <a:r>
              <a:rPr lang="ru-RU" sz="2400" b="1" dirty="0"/>
              <a:t>..  (печенье, сон). Горяч..  (солнце, пора). </a:t>
            </a:r>
            <a:r>
              <a:rPr lang="ru-RU" sz="2400" b="1" dirty="0" err="1"/>
              <a:t>Лёгк</a:t>
            </a:r>
            <a:r>
              <a:rPr lang="ru-RU" sz="2400" b="1" dirty="0"/>
              <a:t>..  (портфель, задача). </a:t>
            </a:r>
            <a:r>
              <a:rPr lang="ru-RU" sz="2400" b="1" dirty="0" err="1"/>
              <a:t>Мелк</a:t>
            </a:r>
            <a:r>
              <a:rPr lang="ru-RU" sz="2400" b="1" dirty="0"/>
              <a:t>..  (озеро, ягода).</a:t>
            </a:r>
          </a:p>
          <a:p>
            <a:pPr algn="ctr"/>
            <a:endParaRPr lang="ru-RU" sz="2400" b="1" i="1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266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i="1" u="sng" dirty="0">
                <a:blipFill>
                  <a:blip r:embed="rId2"/>
                  <a:tile tx="0" ty="0" sx="100000" sy="100000" flip="none" algn="tl"/>
                </a:blipFill>
              </a:rPr>
              <a:t>Варианты заданий по степени трудности: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 группа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400" dirty="0"/>
          </a:p>
          <a:p>
            <a:pPr marL="0" indent="0" algn="ctr">
              <a:buNone/>
            </a:pPr>
            <a:r>
              <a:rPr lang="ru-RU" sz="2400" b="1" u="sng" dirty="0"/>
              <a:t>К данным существительным подберите и напишите </a:t>
            </a:r>
            <a:r>
              <a:rPr lang="ru-RU" sz="2400" b="1" u="sng" dirty="0" smtClean="0"/>
              <a:t>однокоренные </a:t>
            </a:r>
            <a:r>
              <a:rPr lang="ru-RU" sz="2400" b="1" u="sng" dirty="0"/>
              <a:t>имена прилагательные женского рода.</a:t>
            </a:r>
          </a:p>
          <a:p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Польза – полезная книга. </a:t>
            </a:r>
            <a:r>
              <a:rPr lang="ru-RU" sz="2400" dirty="0"/>
              <a:t>Праздник - … прогулка. Радость - … весть. Зима - … стужа. Счастье - … жизнь. Ночь - … тишина. Тепло - … погода. Вкус - … еда.</a:t>
            </a:r>
          </a:p>
        </p:txBody>
      </p:sp>
    </p:spTree>
    <p:extLst>
      <p:ext uri="{BB962C8B-B14F-4D97-AF65-F5344CB8AC3E}">
        <p14:creationId xmlns:p14="http://schemas.microsoft.com/office/powerpoint/2010/main" xmlns="" val="428872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i="1" u="sng" dirty="0">
                <a:blipFill>
                  <a:blip r:embed="rId2"/>
                  <a:tile tx="0" ty="0" sx="100000" sy="100000" flip="none" algn="tl"/>
                </a:blipFill>
              </a:rPr>
              <a:t>Варианты заданий по степени трудности: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3 группа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Имена </a:t>
            </a:r>
            <a:r>
              <a:rPr lang="ru-RU" sz="2400" b="1" i="1" dirty="0">
                <a:solidFill>
                  <a:srgbClr val="7030A0"/>
                </a:solidFill>
              </a:rPr>
              <a:t>прилагательные среднего  рода отвечают на вопрос какое? Они имеют окончания  -</a:t>
            </a:r>
            <a:r>
              <a:rPr lang="ru-RU" sz="2400" b="1" i="1" dirty="0" err="1">
                <a:solidFill>
                  <a:srgbClr val="7030A0"/>
                </a:solidFill>
              </a:rPr>
              <a:t>ое</a:t>
            </a:r>
            <a:r>
              <a:rPr lang="ru-RU" sz="2400" b="1" i="1" dirty="0">
                <a:solidFill>
                  <a:srgbClr val="7030A0"/>
                </a:solidFill>
              </a:rPr>
              <a:t>, -ее.</a:t>
            </a: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7030A0"/>
                </a:solidFill>
              </a:rPr>
              <a:t>Какое</a:t>
            </a:r>
            <a:r>
              <a:rPr lang="ru-RU" sz="2400" b="1" i="1" dirty="0" smtClean="0">
                <a:solidFill>
                  <a:srgbClr val="7030A0"/>
                </a:solidFill>
              </a:rPr>
              <a:t>? глубокое</a:t>
            </a:r>
            <a:r>
              <a:rPr lang="ru-RU" sz="2400" b="1" i="1" dirty="0">
                <a:solidFill>
                  <a:srgbClr val="7030A0"/>
                </a:solidFill>
              </a:rPr>
              <a:t>, синее.</a:t>
            </a:r>
          </a:p>
          <a:p>
            <a:pPr marL="0" indent="0" algn="ctr">
              <a:buNone/>
            </a:pPr>
            <a:r>
              <a:rPr lang="ru-RU" sz="2400" b="1" i="1" u="sng" dirty="0"/>
              <a:t>Напишите имена прилагательные с существительными </a:t>
            </a:r>
            <a:r>
              <a:rPr lang="ru-RU" sz="2400" b="1" i="1" u="sng" dirty="0" smtClean="0"/>
              <a:t>среднего </a:t>
            </a:r>
            <a:r>
              <a:rPr lang="ru-RU" sz="2400" b="1" i="1" u="sng" dirty="0"/>
              <a:t>рода. Измените окончания прилагательных</a:t>
            </a:r>
            <a:r>
              <a:rPr lang="ru-RU" sz="2400" b="1" i="1" u="sng" dirty="0" smtClean="0"/>
              <a:t>.</a:t>
            </a:r>
          </a:p>
          <a:p>
            <a:pPr marL="0" indent="0" algn="ctr">
              <a:buNone/>
            </a:pPr>
            <a:endParaRPr lang="ru-RU" sz="2400" b="1" i="1" u="sng" dirty="0"/>
          </a:p>
          <a:p>
            <a:pPr marL="0" indent="0">
              <a:buNone/>
            </a:pPr>
            <a:r>
              <a:rPr lang="ru-RU" sz="2400" dirty="0"/>
              <a:t>(</a:t>
            </a:r>
            <a:r>
              <a:rPr lang="ru-RU" sz="2400" b="1" i="1" dirty="0"/>
              <a:t>Какое?)Раннее утро, (жгучий) солнце, (поздний) время,(горячий) молоко,(свежий) мясо, (соседний) поле, (ближний) озеро, (сладкий) варенье, (лёгкий) облако.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8063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616689"/>
            <a:ext cx="8596668" cy="542467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: организовать учебный процесс на основе учёта индивидуальных особенностей личности, т.е. на уровне его возможностей и способностей.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помочь ребёнку поверить в свои силы; обеспечить его максимальное развитие.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548576" y="1743740"/>
            <a:ext cx="3182501" cy="3870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7712"/>
            <a:ext cx="8596668" cy="55289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</a:rPr>
              <a:t>Плюсы дифференцированного обучения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 rot="929228">
            <a:off x="530173" y="813397"/>
            <a:ext cx="3137308" cy="1872504"/>
          </a:xfrm>
          <a:prstGeom prst="rightArrow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Развитие  сильных и выравнивание слабых</a:t>
            </a:r>
          </a:p>
        </p:txBody>
      </p:sp>
      <p:sp>
        <p:nvSpPr>
          <p:cNvPr id="6" name="Стрелка вправо 5"/>
          <p:cNvSpPr/>
          <p:nvPr/>
        </p:nvSpPr>
        <p:spPr>
          <a:xfrm rot="229414">
            <a:off x="274873" y="2656808"/>
            <a:ext cx="3290481" cy="2254758"/>
          </a:xfrm>
          <a:prstGeom prst="rightArrow">
            <a:avLst/>
          </a:prstGeom>
          <a:solidFill>
            <a:srgbClr val="EFA3E4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Адаптация учебного процесса к познавательным возможностям</a:t>
            </a:r>
          </a:p>
        </p:txBody>
      </p:sp>
      <p:sp>
        <p:nvSpPr>
          <p:cNvPr id="7" name="Стрелка вправо 6"/>
          <p:cNvSpPr/>
          <p:nvPr/>
        </p:nvSpPr>
        <p:spPr>
          <a:xfrm rot="20688240">
            <a:off x="492398" y="4827732"/>
            <a:ext cx="2928030" cy="204519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Учеба   сопровождается успехом. </a:t>
            </a:r>
          </a:p>
        </p:txBody>
      </p:sp>
      <p:sp>
        <p:nvSpPr>
          <p:cNvPr id="12" name="Стрелка влево 11"/>
          <p:cNvSpPr/>
          <p:nvPr/>
        </p:nvSpPr>
        <p:spPr>
          <a:xfrm rot="779295">
            <a:off x="6010007" y="4137609"/>
            <a:ext cx="3737749" cy="2483292"/>
          </a:xfrm>
          <a:prstGeom prst="leftArrow">
            <a:avLst/>
          </a:prstGeom>
          <a:solidFill>
            <a:schemeClr val="accent1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Реализация желания сильных учащихся</a:t>
            </a:r>
          </a:p>
        </p:txBody>
      </p:sp>
      <p:sp>
        <p:nvSpPr>
          <p:cNvPr id="14" name="Стрелка влево 13"/>
          <p:cNvSpPr/>
          <p:nvPr/>
        </p:nvSpPr>
        <p:spPr>
          <a:xfrm rot="20594331">
            <a:off x="5929373" y="927702"/>
            <a:ext cx="3706783" cy="2581249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Развитие  учебно-коммуникативных умений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</a:p>
        </p:txBody>
      </p:sp>
      <p:pic>
        <p:nvPicPr>
          <p:cNvPr id="11" name="Picture 2" descr="C:\Users\Администратор\Desktop\4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2136" y="2323475"/>
            <a:ext cx="2325786" cy="3297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432" y="1658678"/>
            <a:ext cx="8719366" cy="2679405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blipFill>
                  <a:blip r:embed="rId2"/>
                  <a:tile tx="0" ty="0" sx="100000" sy="100000" flip="none" algn="tl"/>
                </a:blipFill>
                <a:latin typeface="Comic Sans MS" panose="030F0702030302020204" pitchFamily="66" charset="0"/>
              </a:rPr>
              <a:t/>
            </a:r>
            <a:br>
              <a:rPr lang="ru-RU" sz="4400" b="1" i="1" dirty="0" smtClean="0">
                <a:blipFill>
                  <a:blip r:embed="rId2"/>
                  <a:tile tx="0" ty="0" sx="100000" sy="100000" flip="none" algn="tl"/>
                </a:blipFill>
                <a:latin typeface="Comic Sans MS" panose="030F0702030302020204" pitchFamily="66" charset="0"/>
              </a:rPr>
            </a:br>
            <a:r>
              <a:rPr lang="ru-RU" sz="4400" b="1" i="1" dirty="0" smtClean="0">
                <a:blipFill>
                  <a:blip r:embed="rId2"/>
                  <a:tile tx="0" ty="0" sx="100000" sy="100000" flip="none" algn="tl"/>
                </a:blipFill>
                <a:latin typeface="Comic Sans MS" panose="030F0702030302020204" pitchFamily="66" charset="0"/>
              </a:rPr>
              <a:t>СПАСИБО   ЗА   ВНИМАНИЕ!</a:t>
            </a:r>
            <a:endParaRPr lang="ru-RU" sz="4400" b="1" i="1" dirty="0">
              <a:blipFill>
                <a:blip r:embed="rId2"/>
                <a:tile tx="0" ty="0" sx="100000" sy="100000" flip="none" algn="tl"/>
              </a:blip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271588" y="1020726"/>
            <a:ext cx="3072809" cy="355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2200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dirty="0" smtClean="0">
                <a:blipFill>
                  <a:blip r:embed="rId2"/>
                  <a:tile tx="0" ty="0" sx="100000" sy="100000" flip="none" algn="tl"/>
                </a:blipFill>
              </a:rPr>
              <a:t>Игра “Подари тепло другу”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 descr="C:\Users\Администратор\Desktop\logotype-for-blo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3129" t="11386" r="13186" b="27052"/>
          <a:stretch>
            <a:fillRect/>
          </a:stretch>
        </p:blipFill>
        <p:spPr bwMode="auto">
          <a:xfrm>
            <a:off x="492236" y="1322272"/>
            <a:ext cx="6515895" cy="3444600"/>
          </a:xfrm>
          <a:prstGeom prst="rect">
            <a:avLst/>
          </a:prstGeom>
          <a:noFill/>
        </p:spPr>
      </p:pic>
      <p:pic>
        <p:nvPicPr>
          <p:cNvPr id="5" name="Содержимое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456233" y="786811"/>
            <a:ext cx="2274848" cy="2023296"/>
          </a:xfrm>
          <a:prstGeom prst="rect">
            <a:avLst/>
          </a:prstGeom>
        </p:spPr>
      </p:pic>
      <p:pic>
        <p:nvPicPr>
          <p:cNvPr id="6" name="Picture 2" descr="C:\Users\Татьяна\Desktop\IMG_20210301_134210.jpg"/>
          <p:cNvPicPr>
            <a:picLocks noChangeAspect="1" noChangeArrowheads="1"/>
          </p:cNvPicPr>
          <p:nvPr/>
        </p:nvPicPr>
        <p:blipFill>
          <a:blip r:embed="rId5"/>
          <a:srcRect t="22025"/>
          <a:stretch>
            <a:fillRect/>
          </a:stretch>
        </p:blipFill>
        <p:spPr bwMode="auto">
          <a:xfrm>
            <a:off x="6235909" y="3672591"/>
            <a:ext cx="3222884" cy="2388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Дифференцированное обучение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технология обучения в одном классе детей с разными способностями.</a:t>
            </a:r>
          </a:p>
          <a:p>
            <a:endParaRPr lang="ru-RU" dirty="0"/>
          </a:p>
        </p:txBody>
      </p:sp>
      <p:pic>
        <p:nvPicPr>
          <p:cNvPr id="6" name="Содержимо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335926" y="1828799"/>
            <a:ext cx="3395152" cy="3402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665249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Организация работы по дифференцированному обучению на уроках русского языка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488020"/>
            <a:ext cx="8596668" cy="28495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>
                <a:blipFill>
                  <a:blip r:embed="rId2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Дифференцированный подход к обучению играет большую роль в освоении знаний учащимися на уроках русского языка</a:t>
            </a:r>
            <a:r>
              <a:rPr lang="ru-RU" sz="2800" b="1" dirty="0" smtClean="0">
                <a:blipFill>
                  <a:blip r:embed="rId2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>
              <a:blipFill>
                <a:blip r:embed="rId2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>
                <a:blipFill>
                  <a:blip r:embed="rId2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Основная задача дифференцированного обучения - вовлечь в работу каждого ученика, помочь «слабому», развивать способности «сильных». </a:t>
            </a:r>
          </a:p>
          <a:p>
            <a:pPr>
              <a:buNone/>
            </a:pPr>
            <a:r>
              <a:rPr lang="ru-RU" sz="2800" b="1" dirty="0">
                <a:blipFill>
                  <a:blip r:embed="rId2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Дифференцированная работа требует предварительного деления учащихся на группы  по уровню обучаемости. </a:t>
            </a:r>
          </a:p>
          <a:p>
            <a:endParaRPr lang="ru-RU" sz="2400" b="1" i="1" dirty="0"/>
          </a:p>
        </p:txBody>
      </p:sp>
      <p:pic>
        <p:nvPicPr>
          <p:cNvPr id="4" name="Содержимо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456233" y="786811"/>
            <a:ext cx="2274848" cy="202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3943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ea typeface="Times New Roman" pitchFamily="18" charset="0"/>
              </a:rPr>
              <a:t>Виды дифференциации: </a:t>
            </a:r>
            <a:r>
              <a:rPr lang="ru-RU" b="1" spc="50" dirty="0" smtClean="0">
                <a:ln w="11430"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ea typeface="Times New Roman" pitchFamily="18" charset="0"/>
              </a:rPr>
              <a:t/>
            </a:r>
            <a:br>
              <a:rPr lang="ru-RU" b="1" spc="50" dirty="0" smtClean="0">
                <a:ln w="11430"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ea typeface="Times New Roman" pitchFamily="18" charset="0"/>
              </a:rPr>
            </a:br>
            <a:endParaRPr lang="ru-RU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893134" y="1594885"/>
            <a:ext cx="8335925" cy="1041989"/>
          </a:xfrm>
          <a:prstGeom prst="beve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Фронтальная</a:t>
            </a:r>
            <a:r>
              <a:rPr lang="ru-RU" sz="4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829339" y="3955312"/>
            <a:ext cx="8378455" cy="1148316"/>
          </a:xfrm>
          <a:prstGeom prst="beve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Групповая 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871870" y="2806995"/>
            <a:ext cx="8335925" cy="1127053"/>
          </a:xfrm>
          <a:prstGeom prst="beve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Персональная 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829340" y="5300663"/>
            <a:ext cx="8314660" cy="1081087"/>
          </a:xfrm>
          <a:prstGeom prst="beve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Внутригрупповая</a:t>
            </a:r>
            <a:r>
              <a:rPr lang="ru-RU" sz="44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9" name="Содержимо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122735" y="786811"/>
            <a:ext cx="2608346" cy="3274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b="1" i="1" dirty="0">
                <a:blipFill>
                  <a:blip r:embed="rId2"/>
                  <a:tile tx="0" ty="0" sx="100000" sy="100000" flip="none" algn="tl"/>
                </a:blipFill>
              </a:rPr>
              <a:t>Характерные особенности групп и задачи по работе с ними</a:t>
            </a:r>
            <a:r>
              <a:rPr lang="ru-RU" dirty="0">
                <a:blipFill>
                  <a:blip r:embed="rId2"/>
                  <a:tile tx="0" ty="0" sx="100000" sy="100000" flip="none" algn="tl"/>
                </a:blipFill>
              </a:rPr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85639"/>
            <a:ext cx="9191494" cy="4783873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3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3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группа- </a:t>
            </a:r>
            <a:r>
              <a:rPr lang="ru-RU" sz="2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обучающиеся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устойчивой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успеваемостью, имеющие высокий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уровень познавательной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активности.</a:t>
            </a:r>
          </a:p>
          <a:p>
            <a:pPr marL="0" indent="0">
              <a:buNone/>
            </a:pPr>
            <a:r>
              <a:rPr lang="ru-RU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- особого внимания требует воспитание у этой группы ребят трудолюбия и высокой требовательности к результатам своей работы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2группа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обучающиеся со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средними учебными возможностями. При работе с этой группой главное внимание необходимо уделять развитию их познавательной активности, участию в разрешении проблемных ситуаций (иногда с тактичной помощью учителя), воспитанию самостоятельности и уверенности в своих познавательных возможностях. </a:t>
            </a:r>
          </a:p>
          <a:p>
            <a:pPr marL="0" indent="0">
              <a:buNone/>
            </a:pPr>
            <a:r>
              <a:rPr lang="ru-RU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- развивать их способности, воспитывать самостоятельность, уверенность в своих силах.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Содержимо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122735" y="786811"/>
            <a:ext cx="2608346" cy="327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5596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i="1" dirty="0">
                <a:blipFill>
                  <a:blip r:embed="rId2"/>
                  <a:tile tx="0" ty="0" sx="100000" sy="100000" flip="none" algn="tl"/>
                </a:blipFill>
              </a:rPr>
              <a:t>Характерные особенности групп и задачи по работе с ними: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865128"/>
            <a:ext cx="8596668" cy="2666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3 </a:t>
            </a:r>
            <a:r>
              <a:rPr lang="ru-RU" sz="2000" b="1" dirty="0" smtClean="0">
                <a:solidFill>
                  <a:srgbClr val="0070C0"/>
                </a:solidFill>
              </a:rPr>
              <a:t>группа</a:t>
            </a:r>
            <a:r>
              <a:rPr lang="ru-RU" sz="2000" b="1" dirty="0" smtClean="0"/>
              <a:t>- обучающиеся </a:t>
            </a:r>
            <a:r>
              <a:rPr lang="ru-RU" sz="2000" b="1" dirty="0"/>
              <a:t>с пониженной успеваемостью </a:t>
            </a:r>
            <a:r>
              <a:rPr lang="ru-RU" sz="2000" b="1" dirty="0" smtClean="0"/>
              <a:t>(читают плохо, не говорят, плохо запоминают и т.д.) 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Задача -</a:t>
            </a:r>
            <a:r>
              <a:rPr lang="ru-RU" sz="2000" b="1" dirty="0"/>
              <a:t> уделить особое внимание, поддержать, помочь усваивать материал, работать некоторое время только с ними на уроке, пока I и </a:t>
            </a:r>
            <a:r>
              <a:rPr lang="ru-RU" sz="2000" b="1" dirty="0" smtClean="0"/>
              <a:t>2группы работают </a:t>
            </a:r>
            <a:r>
              <a:rPr lang="ru-RU" sz="2000" b="1" dirty="0"/>
              <a:t>самостоятельно, помогать усваивать правило, формировать умение объяснить орфограмму, проговаривать вслух, то есть работать с учащимися отдельно. </a:t>
            </a:r>
          </a:p>
          <a:p>
            <a:endParaRPr lang="ru-RU" b="1" i="1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Содержимо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761227" y="1212111"/>
            <a:ext cx="3430772" cy="318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8011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i="1" dirty="0">
                <a:blipFill>
                  <a:blip r:embed="rId2"/>
                  <a:tile tx="0" ty="0" sx="100000" sy="100000" flip="none" algn="tl"/>
                </a:blipFill>
              </a:rPr>
              <a:t>Особенности работы по </a:t>
            </a:r>
            <a:r>
              <a:rPr lang="ru-RU" b="1" i="1" dirty="0" smtClean="0">
                <a:blipFill>
                  <a:blip r:embed="rId2"/>
                  <a:tile tx="0" ty="0" sx="100000" sy="100000" flip="none" algn="tl"/>
                </a:blipFill>
              </a:rPr>
              <a:t>группам</a:t>
            </a:r>
            <a:br>
              <a:rPr lang="ru-RU" b="1" i="1" dirty="0" smtClean="0">
                <a:blipFill>
                  <a:blip r:embed="rId2"/>
                  <a:tile tx="0" ty="0" sx="100000" sy="100000" flip="none" algn="tl"/>
                </a:blipFill>
              </a:rPr>
            </a:br>
            <a:r>
              <a:rPr lang="ru-RU" b="1" i="1" dirty="0" smtClean="0">
                <a:blipFill>
                  <a:blip r:embed="rId2"/>
                  <a:tile tx="0" ty="0" sx="100000" sy="100000" flip="none" algn="tl"/>
                </a:blipFill>
              </a:rPr>
              <a:t>на </a:t>
            </a:r>
            <a:r>
              <a:rPr lang="ru-RU" b="1" i="1" dirty="0">
                <a:blipFill>
                  <a:blip r:embed="rId2"/>
                  <a:tile tx="0" ty="0" sx="100000" sy="100000" flip="none" algn="tl"/>
                </a:blipFill>
              </a:rPr>
              <a:t>уроках русского языка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4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нужно учитывать, дифференцируя работу с </a:t>
            </a:r>
            <a:r>
              <a:rPr lang="ru-RU" sz="4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обучающимися</a:t>
            </a:r>
            <a:r>
              <a:rPr lang="ru-RU" sz="4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indent="0"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•	Объяснение нового материала должно строиться для всех одинаково, то есть всем предоставлять возможность учиться в одинаковых условиях.</a:t>
            </a:r>
          </a:p>
          <a:p>
            <a:pPr marL="0" indent="0"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•	Закончить объяснение нового материала образцовым ответом с использованием опорных схем, таблиц, графического изображения</a:t>
            </a:r>
          </a:p>
          <a:p>
            <a:pPr marL="0" indent="0"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•	Использовать наглядные, дидактические материалы в большом количестве.</a:t>
            </a:r>
          </a:p>
          <a:p>
            <a:pPr marL="0" indent="0"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•	Общая познавательная цель единая, задачи общие по теме, но каждый решает их на своем уровне.</a:t>
            </a:r>
          </a:p>
          <a:p>
            <a:pPr marL="0" indent="0"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•	Все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выполняют свои задания, но при проверке их – слушать всем друг друга, поставить задачу - подобное задание будет домашним (например, для 2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или всем), перед каждым заданием конкретно ставить задачи и подводить итоги.</a:t>
            </a:r>
          </a:p>
          <a:p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910084" y="1360967"/>
            <a:ext cx="2820997" cy="318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44776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640</TotalTime>
  <Words>814</Words>
  <Application>Microsoft Office PowerPoint</Application>
  <PresentationFormat>Произвольный</PresentationFormat>
  <Paragraphs>126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Грань</vt:lpstr>
      <vt:lpstr>Мастер - класс «Индивидуальный и дифференцированный подход в обучении детей с ОВЗ на уроках русского языка  в начальной школе.»</vt:lpstr>
      <vt:lpstr>Слайд 2</vt:lpstr>
      <vt:lpstr>Игра “Подари тепло другу” </vt:lpstr>
      <vt:lpstr>Дифференцированное обучение </vt:lpstr>
      <vt:lpstr> Организация работы по дифференцированному обучению на уроках русского языка</vt:lpstr>
      <vt:lpstr>Виды дифференциации:  </vt:lpstr>
      <vt:lpstr> Характерные особенности групп и задачи по работе с ними: </vt:lpstr>
      <vt:lpstr>Характерные особенности групп и задачи по работе с ними: </vt:lpstr>
      <vt:lpstr>Особенности работы по группам на уроках русского языка</vt:lpstr>
      <vt:lpstr>Особенности работы по группам  на уроках русского языка</vt:lpstr>
      <vt:lpstr>Дифференциация может осуществляться: </vt:lpstr>
      <vt:lpstr>Словарная работа</vt:lpstr>
      <vt:lpstr>Словарная работа</vt:lpstr>
      <vt:lpstr>Варианты заданий по степени трудности:</vt:lpstr>
      <vt:lpstr>Варианты заданий по степени трудности:</vt:lpstr>
      <vt:lpstr>Варианты заданий по степени трудности:</vt:lpstr>
      <vt:lpstr>Варианты заданий по степени трудности:</vt:lpstr>
      <vt:lpstr>Варианты заданий по степени трудности:</vt:lpstr>
      <vt:lpstr>Варианты заданий по степени трудности:</vt:lpstr>
      <vt:lpstr>Плюсы дифференцированного обучения</vt:lpstr>
      <vt:lpstr> СПАСИБО   ЗА  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индивидуальной и дифференцированной работы на уроках русского языка.</dc:title>
  <dc:creator>DV</dc:creator>
  <cp:lastModifiedBy>Татьяна</cp:lastModifiedBy>
  <cp:revision>75</cp:revision>
  <dcterms:created xsi:type="dcterms:W3CDTF">2014-01-22T06:38:03Z</dcterms:created>
  <dcterms:modified xsi:type="dcterms:W3CDTF">2021-03-03T08:27:41Z</dcterms:modified>
</cp:coreProperties>
</file>