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4" r:id="rId8"/>
    <p:sldId id="263" r:id="rId9"/>
    <p:sldId id="267" r:id="rId10"/>
    <p:sldId id="268" r:id="rId11"/>
    <p:sldId id="266" r:id="rId12"/>
    <p:sldId id="269" r:id="rId13"/>
    <p:sldId id="265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04903-7EE1-4232-B223-CF1B7C1F5A13}" type="datetimeFigureOut">
              <a:rPr lang="ru-RU" smtClean="0"/>
              <a:t>14.06.2021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3FC2-8515-4352-BB50-C427958B3BB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cap="all" dirty="0"/>
              <a:t>«Использование метода "</a:t>
            </a:r>
            <a:r>
              <a:rPr lang="ru-RU" sz="3600" b="1" cap="all" dirty="0" err="1"/>
              <a:t>Синквейн</a:t>
            </a:r>
            <a:r>
              <a:rPr lang="ru-RU" sz="3600" b="1" cap="all" dirty="0"/>
              <a:t>" </a:t>
            </a:r>
            <a:r>
              <a:rPr lang="ru-RU" sz="3600" cap="all" dirty="0"/>
              <a:t/>
            </a:r>
            <a:br>
              <a:rPr lang="ru-RU" sz="3600" cap="all" dirty="0"/>
            </a:br>
            <a:r>
              <a:rPr lang="ru-RU" sz="3600" b="1" cap="all" dirty="0"/>
              <a:t>в развитии речевой деятельности детей с ОВЗ»</a:t>
            </a:r>
            <a:r>
              <a:rPr lang="ru-RU" cap="all" dirty="0"/>
              <a:t/>
            </a:r>
            <a:br>
              <a:rPr lang="ru-RU" cap="all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5105400"/>
            <a:ext cx="6080720" cy="1752600"/>
          </a:xfrm>
        </p:spPr>
        <p:txBody>
          <a:bodyPr>
            <a:normAutofit/>
          </a:bodyPr>
          <a:lstStyle/>
          <a:p>
            <a:pPr algn="r"/>
            <a:r>
              <a:rPr lang="ru-RU" sz="2800" dirty="0" smtClean="0"/>
              <a:t>Учитель начальных классов</a:t>
            </a:r>
          </a:p>
          <a:p>
            <a:pPr algn="r"/>
            <a:r>
              <a:rPr lang="ru-RU" sz="2800" dirty="0" smtClean="0"/>
              <a:t>Румянцева Оксана Анатольевна</a:t>
            </a:r>
            <a:endParaRPr lang="ru-RU" sz="28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475656" y="404664"/>
            <a:ext cx="6552728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МОУ «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Яснозоренская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СОШ»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0891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«Творческий порыв» </a:t>
            </a:r>
            <a:br>
              <a:rPr lang="ru-RU" dirty="0" smtClean="0"/>
            </a:br>
            <a:r>
              <a:rPr lang="ru-RU" sz="2700" dirty="0" smtClean="0"/>
              <a:t>(речевое творчество по желанию):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367240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/>
              <a:t>День рождения</a:t>
            </a:r>
            <a:endParaRPr lang="ru-RU" sz="2800" dirty="0"/>
          </a:p>
          <a:p>
            <a:r>
              <a:rPr lang="ru-RU" sz="2800" i="1" dirty="0"/>
              <a:t>Радостный, веселый.</a:t>
            </a:r>
            <a:endParaRPr lang="ru-RU" sz="2800" dirty="0"/>
          </a:p>
          <a:p>
            <a:r>
              <a:rPr lang="ru-RU" sz="2800" i="1" dirty="0"/>
              <a:t>Играть, улыбаться, танцевать.</a:t>
            </a:r>
            <a:endParaRPr lang="ru-RU" sz="2800" dirty="0"/>
          </a:p>
          <a:p>
            <a:r>
              <a:rPr lang="ru-RU" sz="2800" i="1" dirty="0"/>
              <a:t>Самый любимый праздник!</a:t>
            </a:r>
            <a:endParaRPr lang="ru-RU" sz="2800" dirty="0"/>
          </a:p>
          <a:p>
            <a:r>
              <a:rPr lang="ru-RU" sz="2800" i="1" dirty="0"/>
              <a:t>Подарки.</a:t>
            </a:r>
            <a:endParaRPr lang="ru-RU" sz="2800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628800"/>
            <a:ext cx="367240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/>
              <a:t>Мама</a:t>
            </a:r>
            <a:endParaRPr lang="ru-RU" sz="2800" dirty="0"/>
          </a:p>
          <a:p>
            <a:r>
              <a:rPr lang="ru-RU" sz="2800" i="1" dirty="0"/>
              <a:t>Любимая, нежная.</a:t>
            </a:r>
            <a:endParaRPr lang="ru-RU" sz="2800" dirty="0"/>
          </a:p>
          <a:p>
            <a:r>
              <a:rPr lang="ru-RU" sz="2800" i="1" dirty="0"/>
              <a:t>Обнимает, играет, читает.</a:t>
            </a:r>
            <a:endParaRPr lang="ru-RU" sz="2800" dirty="0"/>
          </a:p>
          <a:p>
            <a:r>
              <a:rPr lang="ru-RU" sz="2800" i="1" dirty="0"/>
              <a:t>Мама- самый родной человек!</a:t>
            </a:r>
            <a:endParaRPr lang="ru-RU" sz="2800" dirty="0"/>
          </a:p>
          <a:p>
            <a:r>
              <a:rPr lang="ru-RU" sz="2800" i="1" dirty="0"/>
              <a:t>Любовь.</a:t>
            </a:r>
            <a:endParaRPr lang="ru-RU" sz="2800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28092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err="1"/>
              <a:t>Синквейн</a:t>
            </a:r>
            <a:r>
              <a:rPr lang="ru-RU" sz="2800" dirty="0"/>
              <a:t> - интересная и полезная технология всестороннего развития речевых возможностей детей с ОВЗ.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56992"/>
            <a:ext cx="828092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err="1"/>
              <a:t>Синквейн</a:t>
            </a:r>
            <a:r>
              <a:rPr lang="ru-RU" sz="2800" dirty="0"/>
              <a:t> - активное и мощное средство детской когнитивной деятельности, позволяющий анализировать, синтезировать и обобщать полученные тематические знания.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32656"/>
            <a:ext cx="828092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err="1"/>
              <a:t>Синквейн</a:t>
            </a:r>
            <a:r>
              <a:rPr lang="ru-RU" sz="2800" dirty="0"/>
              <a:t> - игровое задание, объединяющее детей и взрослых с целью выделить самую главную информацию из всего потока лексической темы и сделать краткие выводы в грамотной, лаконичной форме.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56992"/>
            <a:ext cx="8280920" cy="24482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err="1"/>
              <a:t>Синквейн</a:t>
            </a:r>
            <a:r>
              <a:rPr lang="ru-RU" sz="2800" dirty="0"/>
              <a:t> - доступный инструмент творческого самовыражения современного </a:t>
            </a:r>
            <a:r>
              <a:rPr lang="ru-RU" sz="2800" dirty="0" smtClean="0"/>
              <a:t>ребёнка</a:t>
            </a:r>
            <a:r>
              <a:rPr lang="ru-RU" sz="2800" dirty="0"/>
              <a:t>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836712"/>
            <a:ext cx="8208912" cy="46085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err="1"/>
              <a:t>Синквейн</a:t>
            </a:r>
            <a:r>
              <a:rPr lang="ru-RU" sz="2800" dirty="0"/>
              <a:t> - многосторонний инструмент достижения целевых ориентиров на </a:t>
            </a:r>
            <a:r>
              <a:rPr lang="ru-RU" sz="2800" dirty="0" smtClean="0"/>
              <a:t>этапе начального </a:t>
            </a:r>
            <a:r>
              <a:rPr lang="ru-RU" sz="2800" dirty="0"/>
              <a:t>образования - ребенок достаточно хорошо владеет устной речью, может выражать свои мысли и желания, может использовать речь для выражения своих мыслей, чувств и желаний, построения речевого высказывания в ситуации общения, проявляет инициативу и самостоятельность в разных видах деятельности.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755576" y="2060848"/>
            <a:ext cx="75582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548680"/>
            <a:ext cx="8136904" cy="55446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</p:spPr>
        <p:txBody>
          <a:bodyPr>
            <a:normAutofit fontScale="90000"/>
          </a:bodyPr>
          <a:lstStyle/>
          <a:p>
            <a:r>
              <a:rPr lang="ru-RU" b="1" u="sng" dirty="0"/>
              <a:t>Технология «</a:t>
            </a:r>
            <a:r>
              <a:rPr lang="ru-RU" b="1" u="sng" dirty="0" err="1"/>
              <a:t>Синквейн</a:t>
            </a:r>
            <a:r>
              <a:rPr lang="ru-RU" b="1" u="sng" dirty="0"/>
              <a:t>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87624" y="1988840"/>
            <a:ext cx="2160240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даёт возможности для развития словарного запаса обучающихся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635896" y="3933056"/>
            <a:ext cx="2160240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носит характер комплексного воздействия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012160" y="1988840"/>
            <a:ext cx="2160240" cy="172819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способствует развитию высших психических функций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92696"/>
            <a:ext cx="6336704" cy="37444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71600" y="1124744"/>
            <a:ext cx="561662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Синквейн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это нерифмованное стихотворение, которое сегодня является педагогическим приемом, направленным на активизацию познавательной деятельности и развитие речи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80920" cy="5976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Правила составления </a:t>
            </a:r>
            <a:r>
              <a:rPr lang="ru-RU" b="1" dirty="0" err="1"/>
              <a:t>синквейна</a:t>
            </a:r>
            <a:r>
              <a:rPr lang="ru-RU" b="1" dirty="0"/>
              <a:t>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45432"/>
            <a:ext cx="8229600" cy="51125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600" dirty="0" smtClean="0"/>
              <a:t>	</a:t>
            </a:r>
            <a:r>
              <a:rPr lang="ru-RU" sz="2600" b="1" dirty="0" smtClean="0"/>
              <a:t>1 </a:t>
            </a:r>
            <a:r>
              <a:rPr lang="ru-RU" sz="2600" b="1" dirty="0"/>
              <a:t>строка </a:t>
            </a:r>
            <a:r>
              <a:rPr lang="ru-RU" sz="2600" dirty="0"/>
              <a:t>– одно существительное, выражающее главную тему </a:t>
            </a:r>
            <a:r>
              <a:rPr lang="ru-RU" sz="2600" dirty="0" err="1"/>
              <a:t>cинквейна</a:t>
            </a:r>
            <a:r>
              <a:rPr lang="ru-RU" sz="2600" dirty="0"/>
              <a:t>.</a:t>
            </a:r>
          </a:p>
          <a:p>
            <a:pPr algn="just">
              <a:buNone/>
            </a:pPr>
            <a:r>
              <a:rPr lang="ru-RU" sz="2600" dirty="0" smtClean="0"/>
              <a:t>	</a:t>
            </a:r>
            <a:r>
              <a:rPr lang="ru-RU" sz="2600" b="1" dirty="0" smtClean="0"/>
              <a:t>2 </a:t>
            </a:r>
            <a:r>
              <a:rPr lang="ru-RU" sz="2600" b="1" dirty="0"/>
              <a:t>строка </a:t>
            </a:r>
            <a:r>
              <a:rPr lang="ru-RU" sz="2600" dirty="0"/>
              <a:t>– два прилагательных, выражающих главную мысль.</a:t>
            </a:r>
          </a:p>
          <a:p>
            <a:pPr algn="just">
              <a:buNone/>
            </a:pPr>
            <a:r>
              <a:rPr lang="ru-RU" sz="2600" dirty="0" smtClean="0"/>
              <a:t>	</a:t>
            </a:r>
            <a:r>
              <a:rPr lang="ru-RU" sz="2600" b="1" dirty="0" smtClean="0"/>
              <a:t>3 </a:t>
            </a:r>
            <a:r>
              <a:rPr lang="ru-RU" sz="2600" b="1" dirty="0"/>
              <a:t>строка</a:t>
            </a:r>
            <a:r>
              <a:rPr lang="ru-RU" sz="2600" dirty="0"/>
              <a:t> – три глагола, описывающие действия в рамках темы.</a:t>
            </a:r>
          </a:p>
          <a:p>
            <a:pPr algn="just">
              <a:buNone/>
            </a:pPr>
            <a:r>
              <a:rPr lang="ru-RU" sz="2600" dirty="0" smtClean="0"/>
              <a:t>	</a:t>
            </a:r>
            <a:r>
              <a:rPr lang="ru-RU" sz="2600" b="1" dirty="0" smtClean="0"/>
              <a:t>4 </a:t>
            </a:r>
            <a:r>
              <a:rPr lang="ru-RU" sz="2600" b="1" dirty="0"/>
              <a:t>строка </a:t>
            </a:r>
            <a:r>
              <a:rPr lang="ru-RU" sz="2600" dirty="0"/>
              <a:t>– фраза, несущая определенный смысл.</a:t>
            </a:r>
          </a:p>
          <a:p>
            <a:pPr algn="just">
              <a:buNone/>
            </a:pPr>
            <a:r>
              <a:rPr lang="ru-RU" sz="2600" dirty="0" smtClean="0"/>
              <a:t>	</a:t>
            </a:r>
            <a:r>
              <a:rPr lang="ru-RU" sz="2600" b="1" dirty="0" smtClean="0"/>
              <a:t>5 </a:t>
            </a:r>
            <a:r>
              <a:rPr lang="ru-RU" sz="2600" b="1" dirty="0"/>
              <a:t>строка </a:t>
            </a:r>
            <a:r>
              <a:rPr lang="ru-RU" sz="2600" dirty="0"/>
              <a:t>– заключение в форме существительного (ассоциация с первым словом).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404664"/>
            <a:ext cx="208823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Способствует развитию всех компонентов речи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63888" y="3573016"/>
            <a:ext cx="208823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Способствует поддержке и развитию детской инициативы в различных видах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573016"/>
            <a:ext cx="208823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Открывает у детей новые творческие интеллектуальные возможности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372200" y="476672"/>
            <a:ext cx="208823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Даёт возможность оценить педагогу уровень усвоения пройденного материала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476672"/>
            <a:ext cx="208823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Используется для проведения рефлексии, анализа и синтеза полученной информации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372200" y="3501008"/>
            <a:ext cx="2088232" cy="194421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Содействует в сотрудничестве всех участников образовательного процесса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3707904" y="332656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059832" y="1484784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355976" y="1484784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3707904" y="2636912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5652120" y="3789040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1763688" y="3789040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411760" y="2636912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707904" y="4941168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авнобедренный треугольник 18"/>
          <p:cNvSpPr/>
          <p:nvPr/>
        </p:nvSpPr>
        <p:spPr>
          <a:xfrm>
            <a:off x="4355976" y="3789040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5004048" y="2636912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3059832" y="3789040"/>
            <a:ext cx="1296144" cy="1152128"/>
          </a:xfrm>
          <a:prstGeom prst="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3" name="Прямая соединительная линия 22"/>
          <p:cNvCxnSpPr/>
          <p:nvPr/>
        </p:nvCxnSpPr>
        <p:spPr>
          <a:xfrm>
            <a:off x="3419872" y="458112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364088" y="342900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364088" y="328498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4067944" y="342900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>
            <a:off x="4067944" y="328498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771800" y="3429000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2771800" y="3284984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067944" y="573325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4067944" y="1052736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6012160" y="458112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4716016" y="458112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2123728" y="4581128"/>
            <a:ext cx="57606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2123728" y="4437112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Полилиния 48"/>
          <p:cNvSpPr/>
          <p:nvPr/>
        </p:nvSpPr>
        <p:spPr>
          <a:xfrm>
            <a:off x="3316077" y="2311706"/>
            <a:ext cx="738130" cy="100988"/>
          </a:xfrm>
          <a:custGeom>
            <a:avLst/>
            <a:gdLst>
              <a:gd name="connsiteX0" fmla="*/ 0 w 738130"/>
              <a:gd name="connsiteY0" fmla="*/ 100988 h 100988"/>
              <a:gd name="connsiteX1" fmla="*/ 110169 w 738130"/>
              <a:gd name="connsiteY1" fmla="*/ 1836 h 100988"/>
              <a:gd name="connsiteX2" fmla="*/ 209321 w 738130"/>
              <a:gd name="connsiteY2" fmla="*/ 89971 h 100988"/>
              <a:gd name="connsiteX3" fmla="*/ 319489 w 738130"/>
              <a:gd name="connsiteY3" fmla="*/ 1836 h 100988"/>
              <a:gd name="connsiteX4" fmla="*/ 418641 w 738130"/>
              <a:gd name="connsiteY4" fmla="*/ 89971 h 100988"/>
              <a:gd name="connsiteX5" fmla="*/ 539827 w 738130"/>
              <a:gd name="connsiteY5" fmla="*/ 1836 h 100988"/>
              <a:gd name="connsiteX6" fmla="*/ 661012 w 738130"/>
              <a:gd name="connsiteY6" fmla="*/ 89971 h 100988"/>
              <a:gd name="connsiteX7" fmla="*/ 738130 w 738130"/>
              <a:gd name="connsiteY7" fmla="*/ 1836 h 100988"/>
              <a:gd name="connsiteX8" fmla="*/ 738130 w 738130"/>
              <a:gd name="connsiteY8" fmla="*/ 1836 h 10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130" h="100988">
                <a:moveTo>
                  <a:pt x="0" y="100988"/>
                </a:moveTo>
                <a:cubicBezTo>
                  <a:pt x="37641" y="52330"/>
                  <a:pt x="75282" y="3672"/>
                  <a:pt x="110169" y="1836"/>
                </a:cubicBezTo>
                <a:cubicBezTo>
                  <a:pt x="145056" y="0"/>
                  <a:pt x="174434" y="89971"/>
                  <a:pt x="209321" y="89971"/>
                </a:cubicBezTo>
                <a:cubicBezTo>
                  <a:pt x="244208" y="89971"/>
                  <a:pt x="284602" y="1836"/>
                  <a:pt x="319489" y="1836"/>
                </a:cubicBezTo>
                <a:cubicBezTo>
                  <a:pt x="354376" y="1836"/>
                  <a:pt x="381918" y="89971"/>
                  <a:pt x="418641" y="89971"/>
                </a:cubicBezTo>
                <a:cubicBezTo>
                  <a:pt x="455364" y="89971"/>
                  <a:pt x="499432" y="1836"/>
                  <a:pt x="539827" y="1836"/>
                </a:cubicBezTo>
                <a:cubicBezTo>
                  <a:pt x="580222" y="1836"/>
                  <a:pt x="627962" y="89971"/>
                  <a:pt x="661012" y="89971"/>
                </a:cubicBezTo>
                <a:cubicBezTo>
                  <a:pt x="694062" y="89971"/>
                  <a:pt x="738130" y="1836"/>
                  <a:pt x="738130" y="1836"/>
                </a:cubicBezTo>
                <a:lnTo>
                  <a:pt x="738130" y="183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Полилиния 49"/>
          <p:cNvSpPr/>
          <p:nvPr/>
        </p:nvSpPr>
        <p:spPr>
          <a:xfrm>
            <a:off x="4644008" y="2276872"/>
            <a:ext cx="738130" cy="100988"/>
          </a:xfrm>
          <a:custGeom>
            <a:avLst/>
            <a:gdLst>
              <a:gd name="connsiteX0" fmla="*/ 0 w 738130"/>
              <a:gd name="connsiteY0" fmla="*/ 100988 h 100988"/>
              <a:gd name="connsiteX1" fmla="*/ 110169 w 738130"/>
              <a:gd name="connsiteY1" fmla="*/ 1836 h 100988"/>
              <a:gd name="connsiteX2" fmla="*/ 209321 w 738130"/>
              <a:gd name="connsiteY2" fmla="*/ 89971 h 100988"/>
              <a:gd name="connsiteX3" fmla="*/ 319489 w 738130"/>
              <a:gd name="connsiteY3" fmla="*/ 1836 h 100988"/>
              <a:gd name="connsiteX4" fmla="*/ 418641 w 738130"/>
              <a:gd name="connsiteY4" fmla="*/ 89971 h 100988"/>
              <a:gd name="connsiteX5" fmla="*/ 539827 w 738130"/>
              <a:gd name="connsiteY5" fmla="*/ 1836 h 100988"/>
              <a:gd name="connsiteX6" fmla="*/ 661012 w 738130"/>
              <a:gd name="connsiteY6" fmla="*/ 89971 h 100988"/>
              <a:gd name="connsiteX7" fmla="*/ 738130 w 738130"/>
              <a:gd name="connsiteY7" fmla="*/ 1836 h 100988"/>
              <a:gd name="connsiteX8" fmla="*/ 738130 w 738130"/>
              <a:gd name="connsiteY8" fmla="*/ 1836 h 10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8130" h="100988">
                <a:moveTo>
                  <a:pt x="0" y="100988"/>
                </a:moveTo>
                <a:cubicBezTo>
                  <a:pt x="37641" y="52330"/>
                  <a:pt x="75282" y="3672"/>
                  <a:pt x="110169" y="1836"/>
                </a:cubicBezTo>
                <a:cubicBezTo>
                  <a:pt x="145056" y="0"/>
                  <a:pt x="174434" y="89971"/>
                  <a:pt x="209321" y="89971"/>
                </a:cubicBezTo>
                <a:cubicBezTo>
                  <a:pt x="244208" y="89971"/>
                  <a:pt x="284602" y="1836"/>
                  <a:pt x="319489" y="1836"/>
                </a:cubicBezTo>
                <a:cubicBezTo>
                  <a:pt x="354376" y="1836"/>
                  <a:pt x="381918" y="89971"/>
                  <a:pt x="418641" y="89971"/>
                </a:cubicBezTo>
                <a:cubicBezTo>
                  <a:pt x="455364" y="89971"/>
                  <a:pt x="499432" y="1836"/>
                  <a:pt x="539827" y="1836"/>
                </a:cubicBezTo>
                <a:cubicBezTo>
                  <a:pt x="580222" y="1836"/>
                  <a:pt x="627962" y="89971"/>
                  <a:pt x="661012" y="89971"/>
                </a:cubicBezTo>
                <a:cubicBezTo>
                  <a:pt x="694062" y="89971"/>
                  <a:pt x="738130" y="1836"/>
                  <a:pt x="738130" y="1836"/>
                </a:cubicBezTo>
                <a:lnTo>
                  <a:pt x="738130" y="1836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6516216" y="436510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1" grpId="0" animBg="1"/>
      <p:bldP spid="49" grpId="0" animBg="1"/>
      <p:bldP spid="50" grpId="0" animBg="1"/>
      <p:bldP spid="5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80920" cy="5976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/>
          </a:bodyPr>
          <a:lstStyle/>
          <a:p>
            <a:r>
              <a:rPr lang="ru-RU" b="1" dirty="0" smtClean="0"/>
              <a:t>Поэтапное обучение: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7251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	1</a:t>
            </a:r>
            <a:r>
              <a:rPr lang="ru-RU" sz="2800" dirty="0"/>
              <a:t>.	коллективное составление;</a:t>
            </a:r>
          </a:p>
          <a:p>
            <a:pPr algn="just">
              <a:buNone/>
            </a:pPr>
            <a:r>
              <a:rPr lang="ru-RU" sz="2800" dirty="0" smtClean="0"/>
              <a:t>	2</a:t>
            </a:r>
            <a:r>
              <a:rPr lang="ru-RU" sz="2800" dirty="0"/>
              <a:t>.	индивидуальное составление по конкретному предмету, объекту, выбранному вместе с педагогом;</a:t>
            </a:r>
          </a:p>
          <a:p>
            <a:pPr algn="just">
              <a:buNone/>
            </a:pPr>
            <a:r>
              <a:rPr lang="ru-RU" sz="2800" dirty="0" smtClean="0"/>
              <a:t>	3.</a:t>
            </a:r>
            <a:r>
              <a:rPr lang="ru-RU" sz="2800" dirty="0"/>
              <a:t>	«творческий порыв» - речевое творчество по желанию.</a:t>
            </a:r>
          </a:p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0891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Коллективное составление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367240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/>
              <a:t>Зима</a:t>
            </a:r>
            <a:endParaRPr lang="ru-RU" sz="2800" dirty="0"/>
          </a:p>
          <a:p>
            <a:r>
              <a:rPr lang="ru-RU" sz="2800" i="1" dirty="0"/>
              <a:t>Белая, пушистая.</a:t>
            </a:r>
            <a:endParaRPr lang="ru-RU" sz="2800" dirty="0"/>
          </a:p>
          <a:p>
            <a:r>
              <a:rPr lang="ru-RU" sz="2800" i="1" dirty="0"/>
              <a:t>Морозит, кружит, укрывает.</a:t>
            </a:r>
            <a:endParaRPr lang="ru-RU" sz="2800" dirty="0"/>
          </a:p>
          <a:p>
            <a:r>
              <a:rPr lang="ru-RU" sz="2800" i="1" dirty="0"/>
              <a:t>Как волшебно вокруг!</a:t>
            </a:r>
            <a:endParaRPr lang="ru-RU" sz="2800" dirty="0"/>
          </a:p>
          <a:p>
            <a:r>
              <a:rPr lang="ru-RU" sz="2800" i="1" dirty="0"/>
              <a:t>Снегопад.</a:t>
            </a:r>
            <a:endParaRPr lang="ru-RU" sz="2800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628800"/>
            <a:ext cx="367240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/>
              <a:t>Зима</a:t>
            </a:r>
            <a:endParaRPr lang="ru-RU" sz="2800" dirty="0"/>
          </a:p>
          <a:p>
            <a:r>
              <a:rPr lang="ru-RU" sz="2800" i="1" dirty="0"/>
              <a:t>Холодная, снежная.</a:t>
            </a:r>
            <a:endParaRPr lang="ru-RU" sz="2800" dirty="0"/>
          </a:p>
          <a:p>
            <a:r>
              <a:rPr lang="ru-RU" sz="2800" i="1" dirty="0"/>
              <a:t>Дует, удивляет, хрустит.</a:t>
            </a:r>
            <a:endParaRPr lang="ru-RU" sz="2800" dirty="0"/>
          </a:p>
          <a:p>
            <a:r>
              <a:rPr lang="ru-RU" sz="2800" i="1" dirty="0"/>
              <a:t>Я люблю зиму.</a:t>
            </a:r>
            <a:endParaRPr lang="ru-RU" sz="2800" dirty="0"/>
          </a:p>
          <a:p>
            <a:r>
              <a:rPr lang="ru-RU" sz="2800" i="1" dirty="0"/>
              <a:t>Праздник.</a:t>
            </a:r>
            <a:endParaRPr lang="ru-RU" sz="2800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8208912" cy="11521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Индивидуальное составление </a:t>
            </a:r>
            <a:br>
              <a:rPr lang="ru-RU" dirty="0" smtClean="0"/>
            </a:br>
            <a:r>
              <a:rPr lang="ru-RU" sz="2200" dirty="0" smtClean="0"/>
              <a:t>(</a:t>
            </a:r>
            <a:r>
              <a:rPr lang="ru-RU" sz="2200" dirty="0" smtClean="0"/>
              <a:t>по конкретному предмету, выбранному вместе с педагогом</a:t>
            </a:r>
            <a:r>
              <a:rPr lang="ru-RU" sz="2700" dirty="0" smtClean="0"/>
              <a:t>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628800"/>
            <a:ext cx="367240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/>
              <a:t>Каша</a:t>
            </a:r>
            <a:endParaRPr lang="ru-RU" sz="2800" dirty="0"/>
          </a:p>
          <a:p>
            <a:r>
              <a:rPr lang="ru-RU" sz="2800" i="1" dirty="0"/>
              <a:t>Ароматная, сладкая.</a:t>
            </a:r>
            <a:endParaRPr lang="ru-RU" sz="2800" dirty="0"/>
          </a:p>
          <a:p>
            <a:r>
              <a:rPr lang="ru-RU" sz="2800" i="1" dirty="0"/>
              <a:t>Варим, солим, едим.</a:t>
            </a:r>
            <a:endParaRPr lang="ru-RU" sz="2800" dirty="0"/>
          </a:p>
          <a:p>
            <a:r>
              <a:rPr lang="ru-RU" sz="2800" i="1" dirty="0"/>
              <a:t>Каша очень полезная.</a:t>
            </a:r>
            <a:endParaRPr lang="ru-RU" sz="2800" dirty="0"/>
          </a:p>
          <a:p>
            <a:r>
              <a:rPr lang="ru-RU" sz="2800" i="1" dirty="0"/>
              <a:t>Еда.</a:t>
            </a:r>
            <a:endParaRPr lang="ru-RU" sz="2800" dirty="0"/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1628800"/>
            <a:ext cx="3672408" cy="44644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i="1" dirty="0"/>
              <a:t>Торт</a:t>
            </a:r>
            <a:endParaRPr lang="ru-RU" sz="2800" dirty="0"/>
          </a:p>
          <a:p>
            <a:r>
              <a:rPr lang="ru-RU" sz="2800" i="1" dirty="0"/>
              <a:t>Шоколадный, ореховый, вкусный.</a:t>
            </a:r>
            <a:endParaRPr lang="ru-RU" sz="2800" dirty="0"/>
          </a:p>
          <a:p>
            <a:r>
              <a:rPr lang="ru-RU" sz="2800" i="1" dirty="0"/>
              <a:t>Лепим, печем, украшаем.</a:t>
            </a:r>
            <a:endParaRPr lang="ru-RU" sz="2800" dirty="0"/>
          </a:p>
          <a:p>
            <a:r>
              <a:rPr lang="ru-RU" sz="2800" i="1" dirty="0"/>
              <a:t>Люблю пить чай с тортом.</a:t>
            </a:r>
            <a:endParaRPr lang="ru-RU" sz="2800" dirty="0"/>
          </a:p>
          <a:p>
            <a:r>
              <a:rPr lang="ru-RU" sz="2800" i="1" dirty="0"/>
              <a:t>Вкусно.</a:t>
            </a:r>
            <a:endParaRPr lang="ru-RU" sz="2800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360</Words>
  <Application>Microsoft Office PowerPoint</Application>
  <PresentationFormat>Экран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«Использование метода "Синквейн"  в развитии речевой деятельности детей с ОВЗ» </vt:lpstr>
      <vt:lpstr>Технология «Синквейн» </vt:lpstr>
      <vt:lpstr>Слайд 3</vt:lpstr>
      <vt:lpstr>Правила составления синквейна: </vt:lpstr>
      <vt:lpstr>Слайд 5</vt:lpstr>
      <vt:lpstr>Слайд 6</vt:lpstr>
      <vt:lpstr>Поэтапное обучение:</vt:lpstr>
      <vt:lpstr>Коллективное составление</vt:lpstr>
      <vt:lpstr>Индивидуальное составление  (по конкретному предмету, выбранному вместе с педагогом):</vt:lpstr>
      <vt:lpstr>«Творческий порыв»  (речевое творчество по желанию):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</cp:revision>
  <dcterms:created xsi:type="dcterms:W3CDTF">2021-06-14T19:09:16Z</dcterms:created>
  <dcterms:modified xsi:type="dcterms:W3CDTF">2021-06-14T20:13:08Z</dcterms:modified>
</cp:coreProperties>
</file>