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1" r:id="rId4"/>
    <p:sldId id="265" r:id="rId5"/>
    <p:sldId id="264" r:id="rId6"/>
    <p:sldId id="260" r:id="rId7"/>
    <p:sldId id="284" r:id="rId8"/>
    <p:sldId id="267" r:id="rId9"/>
    <p:sldId id="286" r:id="rId10"/>
    <p:sldId id="279" r:id="rId11"/>
    <p:sldId id="269" r:id="rId12"/>
    <p:sldId id="281" r:id="rId13"/>
    <p:sldId id="276" r:id="rId14"/>
    <p:sldId id="282" r:id="rId15"/>
    <p:sldId id="270" r:id="rId16"/>
    <p:sldId id="283" r:id="rId17"/>
    <p:sldId id="277" r:id="rId18"/>
    <p:sldId id="280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8393-72D9-4515-B2E4-657CBF874C05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4F84-B17F-4809-BC3C-9C87056A8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47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моей работы с детьми с ОВЗ - использование методов и форм организации учебной деятельности, которые  повышают познавательную активность учащихся, развивают их творческие способности, активно вовлекают обучающихся в образовательный процесс, стимулируют самостоятельную деятельность учащихся, что в равной мере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54F84-B17F-4809-BC3C-9C87056A8C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13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-формирование положительной учебной мотивации;</a:t>
            </a:r>
          </a:p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-повышение познавательной активности учащихся;</a:t>
            </a:r>
          </a:p>
          <a:p>
            <a:pPr marL="293370" marR="18046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-активное вовлечение обучающихся в образовательный процесс; стимулирование самостоятельной деятельности;</a:t>
            </a:r>
          </a:p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познавательных процессов – речи, памяти, мышления;</a:t>
            </a:r>
          </a:p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-эффективное усвоение большого объема учебной информации;</a:t>
            </a:r>
          </a:p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творческих способностей и нестандартности мышления;</a:t>
            </a:r>
          </a:p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коммуникативно-эмоциональной сферы личности обучающегося;</a:t>
            </a:r>
          </a:p>
          <a:p>
            <a:pPr marL="293370" marR="175895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-раскрытие личностно-индивидуальных возможностей каждого учащегося и определение условий для их проявления и развития;</a:t>
            </a:r>
          </a:p>
          <a:p>
            <a:pPr marL="29337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навыков самостоятельного умственного труда;</a:t>
            </a:r>
          </a:p>
          <a:p>
            <a:pPr marL="293370">
              <a:spcBef>
                <a:spcPts val="5"/>
              </a:spcBef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универсальных навыков.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54F84-B17F-4809-BC3C-9C87056A8C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8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1054DE-06FE-49DF-A170-2987B77FD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7D7C65-BAC5-411C-8D29-69A9D180B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3C8F98-181B-4668-8484-00B24229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C3DCC4-3670-417F-8BAC-18932F75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D15108-3631-41B5-B13F-B9D2B7C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65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FA186-FDFF-46EA-8F75-3EDAE9ED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901373-2C27-4DDE-A7DF-D5EAC506D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36EE1C-F4A2-4DA7-811B-D759D44A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642707-5CF7-4B37-9693-659B33E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EDD068-C019-4FD3-9C89-E3D922E7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4E5B3C2-F03A-404D-B089-0FD05CB6C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67C632-D7DD-43A0-8035-91DF7BEDD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163776-C043-4A25-9FCC-5C7BA6BC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6482BB-A1E6-4D71-8320-FCCA91F4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7BE3CA-D4E8-4B04-AA2E-A3876512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8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CCDA2B-5985-4F93-BBC6-81812946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3CDF00-8AF5-44C2-8399-FE83AFC9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85D904-2FE5-4FEC-9330-574B5E3A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B015FA-B7E3-409C-BC78-403CE7A8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C879F3-B6CF-430C-BC55-E1D11F31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23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9DCE9B-CCF5-4AEB-B53A-9B2BAD43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471CF-1A70-4584-9C20-889106AA3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AE9E0D-ADD8-4B61-8975-153DB834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98484A-311D-4EAE-A9DB-6D97A57C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88119A-8F87-4CFB-B6E8-C512BFBA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58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43B87C-8E56-4F91-BDC6-4B3A8F5C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DBD5E9-E7D1-44B0-BF6F-3ABBD3173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16B70C-D64F-4FBA-9A52-09615735F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B5F833-B957-433E-B4A1-DB50AD9C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60E510-6BB0-4DB1-929E-EA863ECB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60C6BA-C413-4265-9852-A14FED70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75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1C2DD-D4AE-4D2D-BCBE-D7B9ED3F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C23B2E-C636-4A50-9BFB-E800DF82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1804ED-3777-4C4B-9A4C-1C57624C4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D340F6-E2E1-4EA1-AA64-845F94E83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F8E978-6C1B-4750-8B35-AC9C44F97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D487231-DCAC-4015-8257-DFF546CA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85748D7-09B4-4847-BE43-8B6541A7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259738A-633A-418E-B554-E507237A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168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D0FE00-FADC-4886-B2B8-5B054E7A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D13F139-0B63-4301-B1B4-947D17AD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454628-21F8-46EB-ADE0-4FF7D478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359B4B-E088-4EBC-8138-C9716CFB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44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59AF904-9480-4765-8AA1-113828E9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8A3628D-D62E-43A7-BDFC-AFA8F69B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663C92E-81D6-49D0-9BAF-E4C7C36A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30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74618F-DF8A-44C5-8F42-557FBF56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AD73DB-1F58-45A0-9316-0B22C610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F9BCEA-863C-454D-B251-5D8C2E04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AE26E6-ED2F-43C7-8AC0-1B22E252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5FBDCC-A772-4FA2-BD90-90A22431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B69FE2-1CE9-4E57-8A36-47F3513C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9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B95A11-7F50-443B-9D7F-B6F82ED4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20ED7B-0BF3-45AA-A8CC-1381E94E2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A1C808-C409-498B-AB0A-CC04433C6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04F7E7-EAB9-40B4-AFE5-F673A7C7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FD53AA-85EA-4D51-AC67-9538009A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D70D73-B50E-4D78-BD09-861751FE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88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4E2F7-22A3-41DF-8022-FC058513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BD3F4E-C3EF-4BA9-96B9-B10E4C60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C25C65-2FC7-40F5-816F-08E36F8C8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D3F1-C6D0-481E-88FC-51F579A7A4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42BA9F-8A2C-4F10-8A3D-75554A8A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11EBA9-E90A-4AAF-B188-2DBF8A3AF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282C-EB64-46FD-98BA-0E2E09493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53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12192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5538" y="1000109"/>
            <a:ext cx="7000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Применение  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активных  методов обучения  на различных  этапах   урока 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 начальной школе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Мастер-класс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0056" y="4500570"/>
            <a:ext cx="3496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Разработала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МОУ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Яснозоренская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СОШ»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Демченко И.Ф.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36"/>
            <a:ext cx="12192000" cy="6858024"/>
          </a:xfrm>
          <a:prstGeom prst="rect">
            <a:avLst/>
          </a:prstGeom>
          <a:noFill/>
        </p:spPr>
      </p:pic>
      <p:sp>
        <p:nvSpPr>
          <p:cNvPr id="7" name="AutoShape 6" descr="Букет"/>
          <p:cNvSpPr>
            <a:spLocks noChangeArrowheads="1"/>
          </p:cNvSpPr>
          <p:nvPr/>
        </p:nvSpPr>
        <p:spPr bwMode="auto">
          <a:xfrm>
            <a:off x="1992314" y="284133"/>
            <a:ext cx="8351837" cy="1085839"/>
          </a:xfrm>
          <a:prstGeom prst="hexagon">
            <a:avLst>
              <a:gd name="adj" fmla="val 241774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АМ позволяют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востановить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энергию перед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выполнением  сложной учебной задачи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881159" y="1717660"/>
            <a:ext cx="2397125" cy="1354126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Любопытная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Варвара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595539" y="3419474"/>
            <a:ext cx="2397125" cy="1590676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Лимон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flipV="1">
            <a:off x="3452795" y="7400924"/>
            <a:ext cx="2397125" cy="476249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/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739075" y="1798652"/>
            <a:ext cx="2397125" cy="1273134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Дирижор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381885" y="3357562"/>
            <a:ext cx="2397125" cy="165258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Четыре стихии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flipV="1">
            <a:off x="6667505" y="7223148"/>
            <a:ext cx="2447925" cy="830959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/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3452794" y="1214422"/>
            <a:ext cx="2592388" cy="431800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4095737" y="1214423"/>
            <a:ext cx="2016125" cy="2232025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175370" y="1214422"/>
            <a:ext cx="22424" cy="182567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24383" y="1311564"/>
            <a:ext cx="22424" cy="18472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310315" y="1214422"/>
            <a:ext cx="1800225" cy="216058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6381752" y="1214422"/>
            <a:ext cx="2519362" cy="50323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91436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24"/>
          </a:xfrm>
          <a:prstGeom prst="rect">
            <a:avLst/>
          </a:prstGeom>
          <a:noFill/>
        </p:spPr>
      </p:pic>
      <p:sp>
        <p:nvSpPr>
          <p:cNvPr id="6" name="Rectangle 4" descr="Белый мрамор"/>
          <p:cNvSpPr>
            <a:spLocks noChangeArrowheads="1"/>
          </p:cNvSpPr>
          <p:nvPr/>
        </p:nvSpPr>
        <p:spPr bwMode="auto">
          <a:xfrm>
            <a:off x="2095472" y="404814"/>
            <a:ext cx="8001056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Рефлексия настроения и эмоционального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состояния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AutoShape 5" descr="Белый мрамор"/>
          <p:cNvSpPr>
            <a:spLocks noChangeArrowheads="1"/>
          </p:cNvSpPr>
          <p:nvPr/>
        </p:nvSpPr>
        <p:spPr bwMode="auto">
          <a:xfrm flipH="1">
            <a:off x="2135188" y="1916114"/>
            <a:ext cx="3168650" cy="1728787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Дерево чувств</a:t>
            </a:r>
          </a:p>
        </p:txBody>
      </p:sp>
      <p:sp>
        <p:nvSpPr>
          <p:cNvPr id="8" name="AutoShape 6" descr="Белый мрамор"/>
          <p:cNvSpPr>
            <a:spLocks noChangeArrowheads="1"/>
          </p:cNvSpPr>
          <p:nvPr/>
        </p:nvSpPr>
        <p:spPr bwMode="auto">
          <a:xfrm>
            <a:off x="6816725" y="1916114"/>
            <a:ext cx="3240088" cy="1728787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Море радости и</a:t>
            </a:r>
          </a:p>
          <a:p>
            <a:pPr marL="342900" indent="-342900"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Море грусти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AutoShape 6" descr="Белый мрамор"/>
          <p:cNvSpPr>
            <a:spLocks noChangeArrowheads="1"/>
          </p:cNvSpPr>
          <p:nvPr/>
        </p:nvSpPr>
        <p:spPr bwMode="auto">
          <a:xfrm>
            <a:off x="4452926" y="4286257"/>
            <a:ext cx="3240088" cy="1728787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Светофор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089" cy="6858000"/>
          </a:xfrm>
          <a:prstGeom prst="rect">
            <a:avLst/>
          </a:prstGeom>
          <a:noFill/>
        </p:spPr>
      </p:pic>
      <p:sp>
        <p:nvSpPr>
          <p:cNvPr id="6" name="Rectangle 4" descr="Белый мрамор"/>
          <p:cNvSpPr>
            <a:spLocks noChangeArrowheads="1"/>
          </p:cNvSpPr>
          <p:nvPr/>
        </p:nvSpPr>
        <p:spPr bwMode="auto">
          <a:xfrm>
            <a:off x="2688596" y="0"/>
            <a:ext cx="8001056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Рефлексия настроения и эмоционального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состояния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" name="Подзаголовок 18">
            <a:extLst>
              <a:ext uri="{FF2B5EF4-FFF2-40B4-BE49-F238E27FC236}">
                <a16:creationId xmlns="" xmlns:a16="http://schemas.microsoft.com/office/drawing/2014/main" id="{F7D96006-D1E7-432C-A95E-01A9185CE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DB0B9DC-51B2-41E0-9DB0-62B983C92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53" r="2099"/>
          <a:stretch>
            <a:fillRect/>
          </a:stretch>
        </p:blipFill>
        <p:spPr>
          <a:xfrm>
            <a:off x="3778819" y="1291282"/>
            <a:ext cx="5711170" cy="5270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4007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6" descr="Букет"/>
          <p:cNvSpPr>
            <a:spLocks noChangeArrowheads="1"/>
          </p:cNvSpPr>
          <p:nvPr/>
        </p:nvSpPr>
        <p:spPr bwMode="auto">
          <a:xfrm>
            <a:off x="1992314" y="333375"/>
            <a:ext cx="8351837" cy="863600"/>
          </a:xfrm>
          <a:prstGeom prst="hexagon">
            <a:avLst>
              <a:gd name="adj" fmla="val 241774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Активные методы  на этапе подведения итогов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AutoShape 14" descr="Зеленый мрамор"/>
          <p:cNvSpPr>
            <a:spLocks noChangeArrowheads="1"/>
          </p:cNvSpPr>
          <p:nvPr/>
        </p:nvSpPr>
        <p:spPr bwMode="auto">
          <a:xfrm>
            <a:off x="5167307" y="4143380"/>
            <a:ext cx="2354263" cy="2087562"/>
          </a:xfrm>
          <a:prstGeom prst="star8">
            <a:avLst>
              <a:gd name="adj" fmla="val 4393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Поезд</a:t>
            </a:r>
          </a:p>
        </p:txBody>
      </p:sp>
      <p:sp>
        <p:nvSpPr>
          <p:cNvPr id="15" name="AutoShape 14" descr="Зеленый мрамор"/>
          <p:cNvSpPr>
            <a:spLocks noChangeArrowheads="1"/>
          </p:cNvSpPr>
          <p:nvPr/>
        </p:nvSpPr>
        <p:spPr bwMode="auto">
          <a:xfrm>
            <a:off x="2381225" y="2143116"/>
            <a:ext cx="2354263" cy="2087562"/>
          </a:xfrm>
          <a:prstGeom prst="star8">
            <a:avLst>
              <a:gd name="adj" fmla="val 4393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Ромашка</a:t>
            </a:r>
          </a:p>
        </p:txBody>
      </p:sp>
      <p:sp>
        <p:nvSpPr>
          <p:cNvPr id="16" name="AutoShape 14" descr="Зеленый мрамор"/>
          <p:cNvSpPr>
            <a:spLocks noChangeArrowheads="1"/>
          </p:cNvSpPr>
          <p:nvPr/>
        </p:nvSpPr>
        <p:spPr bwMode="auto">
          <a:xfrm>
            <a:off x="7381885" y="1571612"/>
            <a:ext cx="2354263" cy="2087562"/>
          </a:xfrm>
          <a:prstGeom prst="star8">
            <a:avLst>
              <a:gd name="adj" fmla="val 4393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Мудрый </a:t>
            </a:r>
          </a:p>
          <a:p>
            <a:pPr marL="342900" indent="-342900"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совет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609E7F66-DCDA-4F79-9871-1C1FE75E2F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9" name="Объект 18">
            <a:extLst>
              <a:ext uri="{FF2B5EF4-FFF2-40B4-BE49-F238E27FC236}">
                <a16:creationId xmlns="" xmlns:a16="http://schemas.microsoft.com/office/drawing/2014/main" id="{18E95D60-6E5F-4C10-A219-AF82FF458D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6" descr="Букет"/>
          <p:cNvSpPr>
            <a:spLocks noChangeArrowheads="1"/>
          </p:cNvSpPr>
          <p:nvPr/>
        </p:nvSpPr>
        <p:spPr bwMode="auto">
          <a:xfrm>
            <a:off x="1992314" y="333375"/>
            <a:ext cx="8351837" cy="863600"/>
          </a:xfrm>
          <a:prstGeom prst="hexagon">
            <a:avLst>
              <a:gd name="adj" fmla="val 241774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Активные методы  на этапе подведения итогов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64DC25A-8817-4E6F-99B2-D755457F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6" y="1196974"/>
            <a:ext cx="4771590" cy="56610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B9DBCE6-B931-480D-8A8F-B5CDFA5B8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08" y="1228724"/>
            <a:ext cx="4771591" cy="5629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7500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45"/>
            <a:ext cx="12192000" cy="6858024"/>
          </a:xfrm>
          <a:prstGeom prst="rect">
            <a:avLst/>
          </a:prstGeom>
          <a:solidFill>
            <a:srgbClr val="FC8CEF"/>
          </a:solidFill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24034" y="500043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     </a:t>
            </a:r>
          </a:p>
        </p:txBody>
      </p:sp>
      <p:sp>
        <p:nvSpPr>
          <p:cNvPr id="7" name="PubBanner"/>
          <p:cNvSpPr>
            <a:spLocks noEditPoints="1" noChangeArrowheads="1"/>
          </p:cNvSpPr>
          <p:nvPr/>
        </p:nvSpPr>
        <p:spPr bwMode="auto">
          <a:xfrm rot="10800000">
            <a:off x="2166911" y="500042"/>
            <a:ext cx="7858181" cy="1571636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FEC0E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АМО  на  этапе  рефлексии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568104">
            <a:off x="3028605" y="3771894"/>
            <a:ext cx="2232025" cy="1511300"/>
          </a:xfrm>
          <a:prstGeom prst="flowChartOffpageConnector">
            <a:avLst/>
          </a:prstGeom>
          <a:solidFill>
            <a:srgbClr val="FEC0EC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Незаконченное </a:t>
            </a:r>
          </a:p>
          <a:p>
            <a:pPr marL="342900" indent="-342900"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предложение</a:t>
            </a: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 rot="-1698462">
            <a:off x="6849243" y="3666600"/>
            <a:ext cx="2346515" cy="1684117"/>
          </a:xfrm>
          <a:prstGeom prst="flowChartOffpageConnector">
            <a:avLst/>
          </a:prstGeom>
          <a:solidFill>
            <a:srgbClr val="FEC0EC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Солнышко </a:t>
            </a:r>
          </a:p>
          <a:p>
            <a:pPr marL="342900" indent="-342900"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 тучка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381225" y="1714489"/>
            <a:ext cx="733425" cy="2582863"/>
          </a:xfrm>
          <a:prstGeom prst="curvedRightArrow">
            <a:avLst>
              <a:gd name="adj1" fmla="val 70433"/>
              <a:gd name="adj2" fmla="val 140866"/>
              <a:gd name="adj3" fmla="val 33333"/>
            </a:avLst>
          </a:prstGeom>
          <a:solidFill>
            <a:srgbClr val="FC8CE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flipH="1">
            <a:off x="9096396" y="1714489"/>
            <a:ext cx="792162" cy="2738437"/>
          </a:xfrm>
          <a:prstGeom prst="curvedRightArrow">
            <a:avLst>
              <a:gd name="adj1" fmla="val 69138"/>
              <a:gd name="adj2" fmla="val 138277"/>
              <a:gd name="adj3" fmla="val 33333"/>
            </a:avLst>
          </a:prstGeom>
          <a:solidFill>
            <a:srgbClr val="FC8CE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77C3CCCE-7957-4E0B-9A3B-BC900E675D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11" y="1567661"/>
            <a:ext cx="3263503" cy="4351338"/>
          </a:xfrm>
        </p:spPr>
      </p:pic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9334"/>
            <a:ext cx="12192000" cy="6987334"/>
          </a:xfrm>
          <a:prstGeom prst="rect">
            <a:avLst/>
          </a:prstGeom>
          <a:solidFill>
            <a:srgbClr val="FC8CEF"/>
          </a:solidFill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24034" y="500043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     </a:t>
            </a:r>
          </a:p>
        </p:txBody>
      </p:sp>
      <p:sp>
        <p:nvSpPr>
          <p:cNvPr id="7" name="PubBanner"/>
          <p:cNvSpPr>
            <a:spLocks noEditPoints="1" noChangeArrowheads="1"/>
          </p:cNvSpPr>
          <p:nvPr/>
        </p:nvSpPr>
        <p:spPr bwMode="auto">
          <a:xfrm rot="10800000">
            <a:off x="2166909" y="-1"/>
            <a:ext cx="7858181" cy="1680519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FEC0E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АМО  на  этапе  рефлексии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381225" y="1714489"/>
            <a:ext cx="733425" cy="2582863"/>
          </a:xfrm>
          <a:prstGeom prst="curvedRightArrow">
            <a:avLst>
              <a:gd name="adj1" fmla="val 70433"/>
              <a:gd name="adj2" fmla="val 140866"/>
              <a:gd name="adj3" fmla="val 33333"/>
            </a:avLst>
          </a:prstGeom>
          <a:solidFill>
            <a:srgbClr val="FC8CE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flipH="1">
            <a:off x="9096396" y="1714489"/>
            <a:ext cx="792162" cy="2738437"/>
          </a:xfrm>
          <a:prstGeom prst="curvedRightArrow">
            <a:avLst>
              <a:gd name="adj1" fmla="val 69138"/>
              <a:gd name="adj2" fmla="val 138277"/>
              <a:gd name="adj3" fmla="val 33333"/>
            </a:avLst>
          </a:prstGeom>
          <a:solidFill>
            <a:srgbClr val="FC8CE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Объект 17">
            <a:extLst>
              <a:ext uri="{FF2B5EF4-FFF2-40B4-BE49-F238E27FC236}">
                <a16:creationId xmlns="" xmlns:a16="http://schemas.microsoft.com/office/drawing/2014/main" id="{0E2D07F1-3C28-4D9B-825A-BBB032449E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89" y="1655806"/>
            <a:ext cx="6054810" cy="4399006"/>
          </a:xfrm>
        </p:spPr>
      </p:pic>
    </p:spTree>
    <p:extLst>
      <p:ext uri="{BB962C8B-B14F-4D97-AF65-F5344CB8AC3E}">
        <p14:creationId xmlns="" xmlns:p14="http://schemas.microsoft.com/office/powerpoint/2010/main" val="189049577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24034" y="500043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      Как и у каждой методики есть свои плюсы и минусы.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+   АМО помогают развивать мотивацию к обучению и наилучшие стороны ученика, учить учащихся самостоятельно добывать знания, развивают интерес к предмету, позволяют активизировать процесс развития у учащихся коммуникативных навыков, учебно-информационных и учебно-организационных умений. 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-    Уроки с использованием АМО интересны не только для учащихся, но и для учителей. Дети начальной школы имеют свои особенности, поэтому не могут совладать своими эмоциями, поэтому на уроках создается вполне допустимый рабочий шум при обсуждении проблем; методы лучше вводить постепенно,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воспиты</a:t>
            </a:r>
            <a:r>
              <a:rPr lang="ru-RU" sz="2400" dirty="0">
                <a:latin typeface="Monotype Corsiva" pitchFamily="66" charset="0"/>
              </a:rPr>
              <a:t>вая у учащихся культуру дискуссии и сотрудничества;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применять</a:t>
            </a:r>
            <a:r>
              <a:rPr lang="ru-RU" sz="2400" dirty="0">
                <a:latin typeface="Monotype Corsiva" pitchFamily="66" charset="0"/>
              </a:rPr>
              <a:t> данные методики не обязательно все на каждом и на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одном уроке.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4"/>
            <a:ext cx="12192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24034" y="500043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Активные методы и приемы обеспечивают решение таких образовательных задач у обучающихся с ОВЗ: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A86FC8C-BB07-47DF-A6B9-6BB3D51B0170}"/>
              </a:ext>
            </a:extLst>
          </p:cNvPr>
          <p:cNvSpPr/>
          <p:nvPr/>
        </p:nvSpPr>
        <p:spPr>
          <a:xfrm>
            <a:off x="3152775" y="1331040"/>
            <a:ext cx="59912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-формирование положительной учебной мотивации;</a:t>
            </a:r>
          </a:p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-повышение познавательной активности учащихся;</a:t>
            </a:r>
          </a:p>
          <a:p>
            <a:pPr marL="293370" marR="18046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-активное вовлечение обучающихся в образовательный процесс; стимулирование самостоятельной деятельности;</a:t>
            </a:r>
          </a:p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-развитие познавательных процессов – речи, памяти, мышления;</a:t>
            </a:r>
          </a:p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-эффективное усвоение большого объема учебной информации;</a:t>
            </a:r>
          </a:p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-развитие творческих способностей и нестандартности мышления;</a:t>
            </a:r>
          </a:p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-развитие коммуникативно-эмоциональной сферы личности обучающегося;</a:t>
            </a:r>
          </a:p>
          <a:p>
            <a:pPr marL="293370" marR="175895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-раскрытие личностно-индивидуальных возможностей каждого учащегося и определение условий для их проявления и развития;</a:t>
            </a:r>
          </a:p>
          <a:p>
            <a:pPr marL="293370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-развитие навыков самостоятельного умственного труда;</a:t>
            </a:r>
          </a:p>
          <a:p>
            <a:pPr marL="293370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-развитие универсальных навыков.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46384830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44073" y="1580177"/>
            <a:ext cx="8337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  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за   внимание!</a:t>
            </a:r>
          </a:p>
          <a:p>
            <a:pPr algn="ctr"/>
            <a:endParaRPr lang="ru-RU" sz="48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Удачи вам и 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здоровья!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12192000" cy="6858024"/>
          </a:xfrm>
          <a:prstGeom prst="rect">
            <a:avLst/>
          </a:prstGeom>
          <a:noFill/>
        </p:spPr>
      </p:pic>
      <p:pic>
        <p:nvPicPr>
          <p:cNvPr id="8" name="image1.jpeg">
            <a:extLst>
              <a:ext uri="{FF2B5EF4-FFF2-40B4-BE49-F238E27FC236}">
                <a16:creationId xmlns="" xmlns:a16="http://schemas.microsoft.com/office/drawing/2014/main" id="{63E94E3C-A7E4-40EB-BF99-5A690B6CD5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8" y="535709"/>
            <a:ext cx="8434614" cy="36483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0D3558-CB43-458A-9426-6B1749D2DAB5}"/>
              </a:ext>
            </a:extLst>
          </p:cNvPr>
          <p:cNvSpPr/>
          <p:nvPr/>
        </p:nvSpPr>
        <p:spPr>
          <a:xfrm>
            <a:off x="4221016" y="4240149"/>
            <a:ext cx="5652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моей работы с детьми с ОВЗ - использование методов и форм организации учебной деятельности, которые  повышают познавательную активность учащихся, развивают их творческие способности, активно вовлекают обучающихся в образовательный процесс, стимулируют самостоятельную деятельность учащихся, что в равной мере относится и к детям с ОВЗ.</a:t>
            </a:r>
            <a:endParaRPr lang="ru-RU" sz="11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5819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041"/>
            <a:ext cx="12192000" cy="68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2432" y="1065230"/>
            <a:ext cx="7622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Цель выступления: </a:t>
            </a:r>
            <a:r>
              <a:rPr lang="ru-RU" sz="2400" i="1" dirty="0"/>
              <a:t>познакомить вас с активными методами обучения и рассмотреть их применение в работе с детьми с ОВЗ</a:t>
            </a:r>
          </a:p>
          <a:p>
            <a:r>
              <a:rPr lang="ru-RU" sz="2400" i="1" dirty="0"/>
              <a:t> </a:t>
            </a:r>
          </a:p>
          <a:p>
            <a:r>
              <a:rPr lang="ru-RU" sz="2400" b="1" i="1" dirty="0"/>
              <a:t>Задачи мастер-класса:</a:t>
            </a:r>
          </a:p>
          <a:p>
            <a:r>
              <a:rPr lang="ru-RU" sz="2400" i="1" dirty="0"/>
              <a:t>*познакомить с активными методами обучения;</a:t>
            </a:r>
          </a:p>
          <a:p>
            <a:r>
              <a:rPr lang="ru-RU" sz="2400" i="1" dirty="0"/>
              <a:t>*способствовать формированию умения различать виды активных методов обучения от других методов обучения;</a:t>
            </a:r>
          </a:p>
          <a:p>
            <a:r>
              <a:rPr lang="ru-RU" sz="2400" i="1" dirty="0"/>
              <a:t>*познакомить с возможностью применения активных методов обучения в работе с детьми с   ОВЗ;      </a:t>
            </a:r>
          </a:p>
          <a:p>
            <a:endParaRPr lang="ru-RU" sz="2400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12192000" cy="68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36190" y="1065230"/>
            <a:ext cx="7927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«……где бы ни обучался ребенок с ограниченными возможностями здоровья- в специальном</a:t>
            </a:r>
          </a:p>
          <a:p>
            <a:r>
              <a:rPr lang="ru-RU" sz="2800" dirty="0"/>
              <a:t>учреждении или в условиях интеграции- это</a:t>
            </a:r>
          </a:p>
          <a:p>
            <a:r>
              <a:rPr lang="ru-RU" sz="2800" dirty="0"/>
              <a:t>должно быть специальное обучение. Только так можно добиться успешной адаптации ребенка в школе и получения им образования, которое будет одним из условий его адаптации и интеграции в последующей взрослой жизни…»</a:t>
            </a:r>
          </a:p>
          <a:p>
            <a:r>
              <a:rPr lang="ru-RU" sz="2800" dirty="0"/>
              <a:t>                                             </a:t>
            </a:r>
          </a:p>
          <a:p>
            <a:r>
              <a:rPr lang="ru-RU" sz="2800" dirty="0"/>
              <a:t>                                                      В.И. </a:t>
            </a:r>
            <a:r>
              <a:rPr lang="ru-RU" sz="2800" dirty="0" err="1"/>
              <a:t>Лубовский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223439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12192000" cy="7213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38348" y="1071547"/>
            <a:ext cx="77153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Активные методы обучения (АМО)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– это методы, которые побуждают учащихся к активной мыслительной и практической деятельности в процессе овладения учебным материалом.</a:t>
            </a:r>
          </a:p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Активное обучение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предполагает использование такой системы методов, которая направлена на овладение учащимися знаниями и умениями в процессе активной мыслительной и практической                              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24"/>
          </a:xfrm>
          <a:prstGeom prst="rect">
            <a:avLst/>
          </a:prstGeom>
          <a:noFill/>
        </p:spPr>
      </p:pic>
      <p:sp>
        <p:nvSpPr>
          <p:cNvPr id="6" name="PubBanner"/>
          <p:cNvSpPr>
            <a:spLocks noEditPoints="1" noChangeArrowheads="1"/>
          </p:cNvSpPr>
          <p:nvPr/>
        </p:nvSpPr>
        <p:spPr bwMode="auto">
          <a:xfrm rot="10800000">
            <a:off x="2024034" y="285729"/>
            <a:ext cx="8135938" cy="1439863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АМО  начала  образовательного мероприятия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24167" y="2500307"/>
            <a:ext cx="2879725" cy="1655763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Различные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приветствия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238349" y="1357298"/>
            <a:ext cx="733425" cy="2582862"/>
          </a:xfrm>
          <a:prstGeom prst="curvedRightArrow">
            <a:avLst>
              <a:gd name="adj1" fmla="val 70433"/>
              <a:gd name="adj2" fmla="val 140866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21570238" flipV="1">
            <a:off x="3030655" y="4798759"/>
            <a:ext cx="2879725" cy="151130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Поздоровайся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локтями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-1002177">
            <a:off x="2083747" y="4063403"/>
            <a:ext cx="733425" cy="2014537"/>
          </a:xfrm>
          <a:prstGeom prst="curvedRightArrow">
            <a:avLst>
              <a:gd name="adj1" fmla="val 54935"/>
              <a:gd name="adj2" fmla="val 109870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4473" y="2500307"/>
            <a:ext cx="3024187" cy="1655763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Установка 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flipH="1">
            <a:off x="9167834" y="1357299"/>
            <a:ext cx="792162" cy="2738437"/>
          </a:xfrm>
          <a:prstGeom prst="curvedRightArrow">
            <a:avLst>
              <a:gd name="adj1" fmla="val 69138"/>
              <a:gd name="adj2" fmla="val 138277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70869" flipV="1">
            <a:off x="6325592" y="4815105"/>
            <a:ext cx="2808288" cy="151130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Улыбнемся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друг другу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590520" flipH="1">
            <a:off x="9387025" y="4048789"/>
            <a:ext cx="719137" cy="1790700"/>
          </a:xfrm>
          <a:prstGeom prst="curvedRightArrow">
            <a:avLst>
              <a:gd name="adj1" fmla="val 49801"/>
              <a:gd name="adj2" fmla="val 99603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A008E-35EF-4C09-9E24-9463BD15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B211105C-FD1C-495A-8793-88BBD536A0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543728116"/>
              </p:ext>
            </p:extLst>
          </p:nvPr>
        </p:nvGraphicFramePr>
        <p:xfrm>
          <a:off x="653473" y="458643"/>
          <a:ext cx="10515600" cy="611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678318599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421712074"/>
                    </a:ext>
                  </a:extLst>
                </a:gridCol>
              </a:tblGrid>
              <a:tr h="3058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2000234"/>
                  </a:ext>
                </a:extLst>
              </a:tr>
              <a:tr h="30588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6157961"/>
                  </a:ext>
                </a:extLst>
              </a:tr>
            </a:tbl>
          </a:graphicData>
        </a:graphic>
      </p:graphicFrame>
      <p:pic>
        <p:nvPicPr>
          <p:cNvPr id="11" name="Содержимое 10" descr="IMG_20210303_1011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85164" y="0"/>
            <a:ext cx="5375563" cy="6857999"/>
          </a:xfrm>
        </p:spPr>
      </p:pic>
      <p:pic>
        <p:nvPicPr>
          <p:cNvPr id="13" name="Рисунок 12" descr="IMG_20210303_10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583" y="0"/>
            <a:ext cx="5444836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12192000" cy="6858024"/>
          </a:xfrm>
          <a:prstGeom prst="rect">
            <a:avLst/>
          </a:prstGeom>
          <a:noFill/>
        </p:spPr>
      </p:pic>
      <p:sp>
        <p:nvSpPr>
          <p:cNvPr id="7" name="AutoShape 6" descr="Букет"/>
          <p:cNvSpPr>
            <a:spLocks noChangeArrowheads="1"/>
          </p:cNvSpPr>
          <p:nvPr/>
        </p:nvSpPr>
        <p:spPr bwMode="auto">
          <a:xfrm>
            <a:off x="1394692" y="338153"/>
            <a:ext cx="8949460" cy="1196931"/>
          </a:xfrm>
          <a:prstGeom prst="hexagon">
            <a:avLst>
              <a:gd name="adj" fmla="val 241774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/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Активные  методы презентации нового материала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881159" y="1571612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Пометки на полях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595539" y="3357562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/>
            <a:endParaRPr lang="ru-RU" b="1" dirty="0">
              <a:solidFill>
                <a:schemeClr val="tx2"/>
              </a:solidFill>
            </a:endParaRPr>
          </a:p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Направленное </a:t>
            </a:r>
          </a:p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чтение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52795" y="4929198"/>
            <a:ext cx="256700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Использование </a:t>
            </a:r>
          </a:p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карточек на доску     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739075" y="1643050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Сигнальные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карточки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381885" y="3357562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Загадки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667505" y="4906948"/>
            <a:ext cx="2781295" cy="1125552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/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Мультимедийные </a:t>
            </a:r>
          </a:p>
          <a:p>
            <a:pPr lvl="1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презентации        </a:t>
            </a: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3452794" y="1214422"/>
            <a:ext cx="2592388" cy="431800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4095737" y="1214423"/>
            <a:ext cx="2016125" cy="2232025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5310182" y="1214422"/>
            <a:ext cx="865188" cy="3816350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38877" y="1214422"/>
            <a:ext cx="642942" cy="3857652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310315" y="1214422"/>
            <a:ext cx="1800225" cy="216058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6381752" y="1214422"/>
            <a:ext cx="2519362" cy="50323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12192000" cy="6858024"/>
          </a:xfrm>
          <a:prstGeom prst="rect">
            <a:avLst/>
          </a:prstGeom>
          <a:noFill/>
        </p:spPr>
      </p:pic>
      <p:pic>
        <p:nvPicPr>
          <p:cNvPr id="3074" name="Picture 2" descr="C:\Users\Ирина\Desktop\IMG_20210303_09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29663" y="-15932150"/>
            <a:ext cx="4050000" cy="5400000"/>
          </a:xfrm>
          <a:prstGeom prst="rect">
            <a:avLst/>
          </a:prstGeom>
          <a:noFill/>
        </p:spPr>
      </p:pic>
      <p:pic>
        <p:nvPicPr>
          <p:cNvPr id="3075" name="Picture 3" descr="C:\Users\Ирина\Desktop\IMG_20210303_090252.jpg"/>
          <p:cNvPicPr>
            <a:picLocks noChangeAspect="1" noChangeArrowheads="1"/>
          </p:cNvPicPr>
          <p:nvPr/>
        </p:nvPicPr>
        <p:blipFill>
          <a:blip r:embed="rId4" cstate="print"/>
          <a:srcRect l="9180" t="51441" b="4731"/>
          <a:stretch>
            <a:fillRect/>
          </a:stretch>
        </p:blipFill>
        <p:spPr bwMode="auto">
          <a:xfrm>
            <a:off x="-1" y="0"/>
            <a:ext cx="5487213" cy="3530600"/>
          </a:xfrm>
          <a:prstGeom prst="rect">
            <a:avLst/>
          </a:prstGeom>
          <a:noFill/>
        </p:spPr>
      </p:pic>
      <p:pic>
        <p:nvPicPr>
          <p:cNvPr id="3076" name="Picture 4" descr="C:\Users\Ирина\Desktop\IMG_20210303_090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23740" t="6976" r="21686"/>
          <a:stretch>
            <a:fillRect/>
          </a:stretch>
        </p:blipFill>
        <p:spPr bwMode="auto">
          <a:xfrm>
            <a:off x="2717800" y="3048000"/>
            <a:ext cx="1676400" cy="3810000"/>
          </a:xfrm>
          <a:prstGeom prst="rect">
            <a:avLst/>
          </a:prstGeom>
          <a:noFill/>
        </p:spPr>
      </p:pic>
      <p:pic>
        <p:nvPicPr>
          <p:cNvPr id="3077" name="Picture 5" descr="C:\Users\Ирина\Desktop\IMG_20210303_090229.jpg"/>
          <p:cNvPicPr>
            <a:picLocks noChangeAspect="1" noChangeArrowheads="1"/>
          </p:cNvPicPr>
          <p:nvPr/>
        </p:nvPicPr>
        <p:blipFill>
          <a:blip r:embed="rId6" cstate="print"/>
          <a:srcRect l="4150" t="50441" b="8168"/>
          <a:stretch>
            <a:fillRect/>
          </a:stretch>
        </p:blipFill>
        <p:spPr bwMode="auto">
          <a:xfrm>
            <a:off x="6959600" y="0"/>
            <a:ext cx="4749800" cy="3477126"/>
          </a:xfrm>
          <a:prstGeom prst="rect">
            <a:avLst/>
          </a:prstGeom>
          <a:noFill/>
        </p:spPr>
      </p:pic>
      <p:pic>
        <p:nvPicPr>
          <p:cNvPr id="3078" name="Picture 6" descr="C:\Users\Ирина\Desktop\IMG_20210303_090358.jpg"/>
          <p:cNvPicPr>
            <a:picLocks noChangeAspect="1" noChangeArrowheads="1"/>
          </p:cNvPicPr>
          <p:nvPr/>
        </p:nvPicPr>
        <p:blipFill>
          <a:blip r:embed="rId7" cstate="print"/>
          <a:srcRect l="20461" t="20108" r="27328"/>
          <a:stretch>
            <a:fillRect/>
          </a:stretch>
        </p:blipFill>
        <p:spPr bwMode="auto">
          <a:xfrm>
            <a:off x="7213600" y="3023200"/>
            <a:ext cx="1879600" cy="383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2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654</Words>
  <Application>Microsoft Office PowerPoint</Application>
  <PresentationFormat>Произвольный</PresentationFormat>
  <Paragraphs>108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</cp:lastModifiedBy>
  <cp:revision>44</cp:revision>
  <dcterms:created xsi:type="dcterms:W3CDTF">2021-02-26T16:17:01Z</dcterms:created>
  <dcterms:modified xsi:type="dcterms:W3CDTF">2021-03-03T08:42:49Z</dcterms:modified>
</cp:coreProperties>
</file>