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7" r:id="rId3"/>
    <p:sldId id="260" r:id="rId4"/>
    <p:sldId id="271" r:id="rId5"/>
    <p:sldId id="261" r:id="rId6"/>
    <p:sldId id="262" r:id="rId7"/>
    <p:sldId id="275" r:id="rId8"/>
    <p:sldId id="265" r:id="rId9"/>
    <p:sldId id="272" r:id="rId10"/>
    <p:sldId id="273" r:id="rId11"/>
    <p:sldId id="276" r:id="rId12"/>
    <p:sldId id="274" r:id="rId13"/>
    <p:sldId id="270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49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D5E-C34B-4F97-BC50-FC9CF4EBF60F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30C3E-B2BB-4664-A745-22993B626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9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30C3E-B2BB-4664-A745-22993B62647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30C3E-B2BB-4664-A745-22993B62647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B6FB-1E2A-476F-ACF4-A532D06E0D21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6016-A992-4059-AD81-F7D25550E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B6FB-1E2A-476F-ACF4-A532D06E0D21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6016-A992-4059-AD81-F7D25550E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B6FB-1E2A-476F-ACF4-A532D06E0D21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6016-A992-4059-AD81-F7D25550E8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B6FB-1E2A-476F-ACF4-A532D06E0D21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6016-A992-4059-AD81-F7D25550E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B6FB-1E2A-476F-ACF4-A532D06E0D21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6016-A992-4059-AD81-F7D25550E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B6FB-1E2A-476F-ACF4-A532D06E0D21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6016-A992-4059-AD81-F7D25550E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B6FB-1E2A-476F-ACF4-A532D06E0D21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6016-A992-4059-AD81-F7D25550E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B6FB-1E2A-476F-ACF4-A532D06E0D21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6016-A992-4059-AD81-F7D25550E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B6FB-1E2A-476F-ACF4-A532D06E0D21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6016-A992-4059-AD81-F7D25550E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B6FB-1E2A-476F-ACF4-A532D06E0D21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6016-A992-4059-AD81-F7D25550E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B6FB-1E2A-476F-ACF4-A532D06E0D21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6016-A992-4059-AD81-F7D25550E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3BB6FB-1E2A-476F-ACF4-A532D06E0D21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C766016-A992-4059-AD81-F7D25550E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Особенности преподавания физической культуры детям с ОВЗ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Ермоленко Алексей Павлович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у</a:t>
            </a:r>
            <a:r>
              <a:rPr lang="ru-RU" sz="2400" b="1" dirty="0" smtClean="0">
                <a:solidFill>
                  <a:srgbClr val="C00000"/>
                </a:solidFill>
              </a:rPr>
              <a:t>читель физической культуры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МОУ «</a:t>
            </a:r>
            <a:r>
              <a:rPr lang="ru-RU" sz="2400" b="1" dirty="0" err="1" smtClean="0">
                <a:solidFill>
                  <a:srgbClr val="C00000"/>
                </a:solidFill>
              </a:rPr>
              <a:t>Яснозоренская</a:t>
            </a:r>
            <a:r>
              <a:rPr lang="ru-RU" sz="2400" b="1" dirty="0" smtClean="0">
                <a:solidFill>
                  <a:srgbClr val="C00000"/>
                </a:solidFill>
              </a:rPr>
              <a:t> СОШ»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https://blackbee.odessa.ua/wp-content/uploads/2017/02/mebel-dlya-detskoj-odess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085184"/>
            <a:ext cx="66967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i="1" u="sng" dirty="0" smtClean="0">
                <a:solidFill>
                  <a:srgbClr val="C00000"/>
                </a:solidFill>
              </a:rPr>
              <a:t>В содержание занятий входят: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теоретические сведения, дыхательная гимнастика, самомассаж,  упражнения на растягивание, метания, ползание и </a:t>
            </a:r>
            <a:r>
              <a:rPr lang="ru-RU" sz="2000" dirty="0" err="1" smtClean="0">
                <a:solidFill>
                  <a:srgbClr val="C00000"/>
                </a:solidFill>
              </a:rPr>
              <a:t>перелезание</a:t>
            </a:r>
            <a:r>
              <a:rPr lang="ru-RU" sz="2000" dirty="0" smtClean="0">
                <a:solidFill>
                  <a:srgbClr val="C00000"/>
                </a:solidFill>
              </a:rPr>
              <a:t>; ходьба, лазанье, бег, танцевальные движения , подвижные игры, упражнения на координацию.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/>
          </a:p>
        </p:txBody>
      </p:sp>
      <p:pic>
        <p:nvPicPr>
          <p:cNvPr id="1027" name="Picture 3" descr="C:\Users\User\Documents\документы с рабочего стола\КОНКУРСЫ!!!\внеурочное мероприятие\20190315_110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7"/>
            <a:ext cx="3562287" cy="240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cuments\документы с рабочего стола\КОНКУРСЫ!!!\внеурочное мероприятие\20190909_135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86" y="4318752"/>
            <a:ext cx="3529993" cy="253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cuments\документы с рабочего стола\КОНКУРСЫ!!!\внеурочное мероприятие\20191115_1148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64703"/>
            <a:ext cx="2699792" cy="196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документы с рабочего стола\КОНКУРСЫ!!!\внеурочное мероприятие\20191212_105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8937"/>
            <a:ext cx="3690468" cy="35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cuments\документы с рабочего стола\КОНКУРСЫ!!!\внеурочное мероприятие\20191212_105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09" y="3245426"/>
            <a:ext cx="3304539" cy="36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16632"/>
            <a:ext cx="4198725" cy="315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3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Физическая активность –</a:t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> главный источник развития и укрепления ресурсов здоровья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23528" y="1700808"/>
            <a:ext cx="2232248" cy="93610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Физические упражнения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95536" y="3068960"/>
            <a:ext cx="2232248" cy="93610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Подвижные игры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67544" y="4221088"/>
            <a:ext cx="2160240" cy="91707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Музыкально-ритмические упражнения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987824" y="1362836"/>
            <a:ext cx="5544616" cy="1477328"/>
          </a:xfrm>
          <a:prstGeom prst="flowChartProcess">
            <a:avLst/>
          </a:prstGeom>
          <a:solidFill>
            <a:srgbClr val="C2E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Повышают работоспособность, снижают утомляемость, активизируют познавательные процессы, позволяют улучшить внимание, память, пространственные представления, повышают способность к произвольному контролю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987824" y="4221088"/>
            <a:ext cx="5544616" cy="923330"/>
          </a:xfrm>
          <a:prstGeom prst="flowChartProcess">
            <a:avLst/>
          </a:prstGeom>
          <a:solidFill>
            <a:srgbClr val="C2E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Развивают чувство ритма,  улучшают координацию движений, точность, скорость двигательной реакции, нормализуют тонус мышц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987824" y="2924944"/>
            <a:ext cx="5544616" cy="1200329"/>
          </a:xfrm>
          <a:prstGeom prst="flowChartProcess">
            <a:avLst/>
          </a:prstGeom>
          <a:solidFill>
            <a:srgbClr val="C2E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Развивают: крупную и мелкую моторику рук, сенсорную интеграцию, концентрацию внимания, координацию и равновесие, ориентацию в пространстве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95536" y="5373216"/>
            <a:ext cx="2232248" cy="93610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Занятия физической культурой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987824" y="5229200"/>
            <a:ext cx="5544616" cy="1477328"/>
          </a:xfrm>
          <a:prstGeom prst="flowChartProcess">
            <a:avLst/>
          </a:prstGeom>
          <a:solidFill>
            <a:srgbClr val="C2E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Укрепляют здоровье и закаливают организм, содействуют всестороннему физическому развитию детей, воспитывают умение целесообразно управлять органами движения, развивают двигательные навыки и основные физические качества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school16.obrblag.info/wp-content/uploads/sites/54/2016/12/deti-1024x28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085184"/>
            <a:ext cx="5256584" cy="157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-17140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Вывод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604448" cy="5040560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 smtClean="0">
                <a:solidFill>
                  <a:srgbClr val="C00000"/>
                </a:solidFill>
              </a:rPr>
              <a:t>при систематической работе по физическому воспитанию с включением системы коррекционно - восстановительных мероприятий можно добиться </a:t>
            </a:r>
            <a:r>
              <a:rPr lang="ru-RU" sz="2900" b="1" u="sng" dirty="0" smtClean="0">
                <a:solidFill>
                  <a:srgbClr val="C00000"/>
                </a:solidFill>
              </a:rPr>
              <a:t>существенных результатов </a:t>
            </a:r>
            <a:r>
              <a:rPr lang="ru-RU" sz="2900" b="1" dirty="0" smtClean="0">
                <a:solidFill>
                  <a:srgbClr val="C00000"/>
                </a:solidFill>
              </a:rPr>
              <a:t>уже на ранних этапах обучения. </a:t>
            </a:r>
          </a:p>
          <a:p>
            <a:pPr algn="l"/>
            <a:endParaRPr lang="ru-RU" sz="2600" dirty="0" smtClean="0">
              <a:solidFill>
                <a:srgbClr val="C00000"/>
              </a:solidFill>
            </a:endParaRPr>
          </a:p>
          <a:p>
            <a:r>
              <a:rPr lang="ru-RU" sz="2600" dirty="0" smtClean="0">
                <a:solidFill>
                  <a:srgbClr val="C00000"/>
                </a:solidFill>
              </a:rPr>
              <a:t>У детей с ОВЗ :</a:t>
            </a:r>
          </a:p>
          <a:p>
            <a:pPr algn="l"/>
            <a:r>
              <a:rPr lang="ru-RU" sz="2600" dirty="0" smtClean="0">
                <a:solidFill>
                  <a:srgbClr val="C00000"/>
                </a:solidFill>
              </a:rPr>
              <a:t>•  формируются жизненно-важные двигательные навыки, </a:t>
            </a:r>
          </a:p>
          <a:p>
            <a:pPr algn="l"/>
            <a:r>
              <a:rPr lang="ru-RU" sz="2600" dirty="0" smtClean="0">
                <a:solidFill>
                  <a:srgbClr val="C00000"/>
                </a:solidFill>
              </a:rPr>
              <a:t>•  формируются нравственные качества (честность, дисциплинированность),</a:t>
            </a:r>
          </a:p>
          <a:p>
            <a:pPr algn="l"/>
            <a:r>
              <a:rPr lang="ru-RU" sz="2600" dirty="0" smtClean="0">
                <a:solidFill>
                  <a:srgbClr val="C00000"/>
                </a:solidFill>
              </a:rPr>
              <a:t>•  активизируются речевые процессы,</a:t>
            </a:r>
          </a:p>
          <a:p>
            <a:pPr algn="l"/>
            <a:r>
              <a:rPr lang="ru-RU" sz="2600" dirty="0" smtClean="0">
                <a:solidFill>
                  <a:srgbClr val="C00000"/>
                </a:solidFill>
              </a:rPr>
              <a:t>•  развиваются скоростно-силовые качества (быстрота, ловкость, выносливость),</a:t>
            </a:r>
          </a:p>
          <a:p>
            <a:pPr algn="l"/>
            <a:r>
              <a:rPr lang="ru-RU" sz="2600" dirty="0" smtClean="0">
                <a:solidFill>
                  <a:srgbClr val="C00000"/>
                </a:solidFill>
              </a:rPr>
              <a:t>•  развиваются  интеллектуальные качества (наблюдательность, память, сообразительность),</a:t>
            </a:r>
          </a:p>
          <a:p>
            <a:pPr algn="l"/>
            <a:r>
              <a:rPr lang="ru-RU" sz="2600" dirty="0" smtClean="0">
                <a:solidFill>
                  <a:srgbClr val="C00000"/>
                </a:solidFill>
              </a:rPr>
              <a:t>• укрепляется здоровье, улучшается кровообращение и обмен веществ в организме, деятельность сердца и легких,</a:t>
            </a:r>
          </a:p>
          <a:p>
            <a:pPr algn="l"/>
            <a:r>
              <a:rPr lang="ru-RU" sz="2600" dirty="0" smtClean="0">
                <a:solidFill>
                  <a:srgbClr val="C00000"/>
                </a:solidFill>
              </a:rPr>
              <a:t>•  воспитываются морально-волевые качества. Дети учатся самообладанию, умению действовать в коллективе, контролировать свои поступки, подчиняться общим требованиям.</a:t>
            </a:r>
          </a:p>
          <a:p>
            <a:pPr algn="l"/>
            <a:endParaRPr lang="ru-RU" sz="2600" dirty="0" smtClean="0">
              <a:solidFill>
                <a:srgbClr val="C00000"/>
              </a:solidFill>
            </a:endParaRPr>
          </a:p>
          <a:p>
            <a:pPr algn="l"/>
            <a:r>
              <a:rPr lang="ru-RU" sz="2600" dirty="0" smtClean="0">
                <a:solidFill>
                  <a:srgbClr val="C00000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0-tub-ru.yandex.net/i?id=a143ea452a9e1c76effd1cbd8c563b3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12879" cy="68918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204864"/>
            <a:ext cx="5112568" cy="129614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«</a:t>
            </a:r>
            <a:r>
              <a:rPr lang="ru-RU" sz="3100" b="1" i="1" dirty="0" smtClean="0">
                <a:solidFill>
                  <a:srgbClr val="C00000"/>
                </a:solidFill>
              </a:rPr>
              <a:t>Физические упражнения могут заменить множество лекарств, но ни одно лекарство в мире не может заменить физические упражнения</a:t>
            </a:r>
            <a:r>
              <a:rPr lang="ru-RU" sz="3100" dirty="0" smtClean="0">
                <a:solidFill>
                  <a:srgbClr val="C00000"/>
                </a:solidFill>
              </a:rPr>
              <a:t>»</a:t>
            </a:r>
            <a:r>
              <a:rPr lang="en-US" sz="3100" dirty="0" smtClean="0">
                <a:solidFill>
                  <a:srgbClr val="C00000"/>
                </a:solidFill>
              </a:rPr>
              <a:t/>
            </a:r>
            <a:br>
              <a:rPr lang="en-US" sz="3100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293096"/>
            <a:ext cx="4896544" cy="17526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Анжело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Моссо</a:t>
            </a:r>
            <a:r>
              <a:rPr lang="en-US" sz="2400" dirty="0" smtClean="0">
                <a:solidFill>
                  <a:srgbClr val="C00000"/>
                </a:solidFill>
              </a:rPr>
              <a:t>. 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Итальянский физиолог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9498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>
                <a:solidFill>
                  <a:srgbClr val="C00000"/>
                </a:solidFill>
              </a:rPr>
              <a:t>дети, имеющие различные отклонения психического и физического плана, которые обуславливают нарушения общего развития, не позволяющие детям вести полноценную жизнь. 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Дети с ОВЗ - 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pic>
        <p:nvPicPr>
          <p:cNvPr id="14338" name="Picture 2" descr="https://im0-tub-ru.yandex.net/i?id=7d5eb6dd664aae8149e4e1770d7c83d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293096"/>
            <a:ext cx="4536504" cy="2101913"/>
          </a:xfrm>
          <a:prstGeom prst="rect">
            <a:avLst/>
          </a:prstGeom>
          <a:noFill/>
        </p:spPr>
      </p:pic>
      <p:pic>
        <p:nvPicPr>
          <p:cNvPr id="14340" name="Picture 4" descr="https://im0-tub-ru.yandex.net/i?id=05b648784298aec57baee423bb4cc299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374491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0-tub-ru.yandex.net/i?id=d57636db5e3f39b8aee7b53086d9adf2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93096"/>
            <a:ext cx="410445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endParaRPr lang="ru-RU" sz="2400" u="sng" dirty="0" smtClean="0">
              <a:solidFill>
                <a:srgbClr val="C00000"/>
              </a:solidFill>
            </a:endParaRPr>
          </a:p>
          <a:p>
            <a:r>
              <a:rPr lang="ru-RU" sz="2400" u="sng" dirty="0" smtClean="0">
                <a:solidFill>
                  <a:srgbClr val="C00000"/>
                </a:solidFill>
              </a:rPr>
              <a:t>Дети с нарушением зрения</a:t>
            </a:r>
          </a:p>
          <a:p>
            <a:r>
              <a:rPr lang="ru-RU" sz="2400" u="sng" dirty="0" smtClean="0">
                <a:solidFill>
                  <a:srgbClr val="C00000"/>
                </a:solidFill>
              </a:rPr>
              <a:t>Дети с нарушениями речи</a:t>
            </a:r>
          </a:p>
          <a:p>
            <a:r>
              <a:rPr lang="ru-RU" sz="2400" u="sng" dirty="0" smtClean="0">
                <a:solidFill>
                  <a:srgbClr val="C00000"/>
                </a:solidFill>
              </a:rPr>
              <a:t>Дети с нарушением интеллекта(умственно отсталые)</a:t>
            </a:r>
          </a:p>
          <a:p>
            <a:r>
              <a:rPr lang="ru-RU" sz="2400" u="sng" dirty="0" smtClean="0">
                <a:solidFill>
                  <a:srgbClr val="C00000"/>
                </a:solidFill>
              </a:rPr>
              <a:t>Дети с задержкой психического развития(ЗПР)</a:t>
            </a:r>
          </a:p>
          <a:p>
            <a:r>
              <a:rPr lang="ru-RU" sz="2400" u="sng" dirty="0" smtClean="0">
                <a:solidFill>
                  <a:srgbClr val="C00000"/>
                </a:solidFill>
              </a:rPr>
              <a:t>Дети с нарушениями опорно-двигательного аппарата(ДЦП)</a:t>
            </a:r>
          </a:p>
          <a:p>
            <a:r>
              <a:rPr lang="ru-RU" sz="2400" u="sng" dirty="0" smtClean="0">
                <a:solidFill>
                  <a:srgbClr val="C00000"/>
                </a:solidFill>
              </a:rPr>
              <a:t>Дети с нарушениями эмоционально-волевой сферы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Категории детей с ОВЗ обучающиеся в     МОУ «</a:t>
            </a:r>
            <a:r>
              <a:rPr lang="ru-RU" sz="3600" b="1" u="sng" dirty="0" err="1" smtClean="0">
                <a:solidFill>
                  <a:srgbClr val="C00000"/>
                </a:solidFill>
              </a:rPr>
              <a:t>Яснозоренская</a:t>
            </a:r>
            <a:r>
              <a:rPr lang="ru-RU" sz="3600" b="1" u="sng" dirty="0" smtClean="0">
                <a:solidFill>
                  <a:srgbClr val="C00000"/>
                </a:solidFill>
              </a:rPr>
              <a:t> СОШ»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0-tub-ru.yandex.net/i?id=bfccdc1bd1a828f1c3301eae608075f7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29000"/>
            <a:ext cx="684076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4032448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C00000"/>
                </a:solidFill>
              </a:rPr>
              <a:t>Как мы можем помочь детям с ОВЗ?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/>
            </a:r>
            <a:br>
              <a:rPr lang="ru-RU" sz="2700" i="1" dirty="0" smtClean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/>
            </a:r>
            <a:br>
              <a:rPr lang="ru-RU" sz="2700" i="1" dirty="0" smtClean="0">
                <a:solidFill>
                  <a:srgbClr val="C00000"/>
                </a:solidFill>
              </a:rPr>
            </a:br>
            <a:r>
              <a:rPr lang="ru-RU" sz="2700" i="1" dirty="0">
                <a:solidFill>
                  <a:srgbClr val="C00000"/>
                </a:solidFill>
              </a:rPr>
              <a:t/>
            </a:r>
            <a:br>
              <a:rPr lang="ru-RU" sz="2700" i="1" dirty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/>
            </a:r>
            <a:br>
              <a:rPr lang="ru-RU" sz="2700" i="1" dirty="0" smtClean="0">
                <a:solidFill>
                  <a:srgbClr val="C00000"/>
                </a:solidFill>
              </a:rPr>
            </a:br>
            <a:r>
              <a:rPr lang="ru-RU" sz="2700" i="1" dirty="0">
                <a:solidFill>
                  <a:srgbClr val="C00000"/>
                </a:solidFill>
              </a:rPr>
              <a:t/>
            </a:r>
            <a:br>
              <a:rPr lang="ru-RU" sz="2700" i="1" dirty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/>
            </a:r>
            <a:br>
              <a:rPr lang="ru-RU" sz="2700" i="1" dirty="0" smtClean="0">
                <a:solidFill>
                  <a:srgbClr val="C00000"/>
                </a:solidFill>
              </a:rPr>
            </a:br>
            <a:r>
              <a:rPr lang="ru-RU" sz="2700" i="1" dirty="0">
                <a:solidFill>
                  <a:srgbClr val="C00000"/>
                </a:solidFill>
              </a:rPr>
              <a:t/>
            </a:r>
            <a:br>
              <a:rPr lang="ru-RU" sz="2700" i="1" dirty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/>
            </a:r>
            <a:br>
              <a:rPr lang="ru-RU" sz="2700" i="1" dirty="0" smtClean="0">
                <a:solidFill>
                  <a:srgbClr val="C00000"/>
                </a:solidFill>
              </a:rPr>
            </a:br>
            <a:r>
              <a:rPr lang="ru-RU" sz="2700" i="1" dirty="0">
                <a:solidFill>
                  <a:srgbClr val="C00000"/>
                </a:solidFill>
              </a:rPr>
              <a:t/>
            </a:r>
            <a:br>
              <a:rPr lang="ru-RU" sz="2700" i="1" dirty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/>
            </a:r>
            <a:br>
              <a:rPr lang="ru-RU" sz="2700" i="1" dirty="0" smtClean="0">
                <a:solidFill>
                  <a:srgbClr val="C00000"/>
                </a:solidFill>
              </a:rPr>
            </a:br>
            <a:r>
              <a:rPr lang="ru-RU" sz="2700" i="1" dirty="0">
                <a:solidFill>
                  <a:srgbClr val="C00000"/>
                </a:solidFill>
              </a:rPr>
              <a:t/>
            </a:r>
            <a:br>
              <a:rPr lang="ru-RU" sz="2700" i="1" dirty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/>
            </a:r>
            <a:br>
              <a:rPr lang="ru-RU" sz="2700" i="1" dirty="0" smtClean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>Одним из средств, улучшающих психическое и физическое состояние детей, является физическая культура. </a:t>
            </a:r>
            <a:br>
              <a:rPr lang="ru-RU" sz="2700" i="1" dirty="0" smtClean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>Сюда входят – занятия по физическому воспитанию, ритмике, уроки по физической культуре.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0-tub-ru.yandex.net/i?id=cade36d862520f33a242fb22ebec4a02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581128"/>
            <a:ext cx="50405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/>
            </a:r>
            <a:br>
              <a:rPr lang="ru-RU" sz="3600" b="1" u="sng" dirty="0" smtClean="0">
                <a:solidFill>
                  <a:srgbClr val="C00000"/>
                </a:solidFill>
              </a:rPr>
            </a:br>
            <a:r>
              <a:rPr lang="ru-RU" sz="3600" u="sng" dirty="0">
                <a:solidFill>
                  <a:srgbClr val="C00000"/>
                </a:solidFill>
              </a:rPr>
              <a:t/>
            </a:r>
            <a:br>
              <a:rPr lang="ru-RU" sz="3600" u="sng" dirty="0">
                <a:solidFill>
                  <a:srgbClr val="C00000"/>
                </a:solidFill>
              </a:rPr>
            </a:br>
            <a:r>
              <a:rPr lang="ru-RU" sz="3600" u="sng" dirty="0" smtClean="0">
                <a:solidFill>
                  <a:srgbClr val="C00000"/>
                </a:solidFill>
              </a:rPr>
              <a:t/>
            </a:r>
            <a:br>
              <a:rPr lang="ru-RU" sz="3600" u="sng" dirty="0" smtClean="0">
                <a:solidFill>
                  <a:srgbClr val="C00000"/>
                </a:solidFill>
              </a:rPr>
            </a:br>
            <a:r>
              <a:rPr lang="ru-RU" sz="2000" b="1" u="sng" dirty="0" smtClean="0">
                <a:solidFill>
                  <a:srgbClr val="C00000"/>
                </a:solidFill>
              </a:rPr>
              <a:t>Особенности работы с детьми с ОВЗ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/>
            </a:r>
            <a:br>
              <a:rPr lang="ru-RU" sz="2000" i="1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Организация физического воспитания детей с ОВЗ в условиях инклюзивного образования</a:t>
            </a:r>
            <a:br>
              <a:rPr lang="ru-RU" sz="2000" i="1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/>
            </a:r>
            <a:br>
              <a:rPr lang="ru-RU" sz="2000" i="1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направлена </a:t>
            </a:r>
            <a:br>
              <a:rPr lang="ru-RU" sz="2000" i="1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на </a:t>
            </a:r>
            <a:r>
              <a:rPr lang="ru-RU" sz="2000" b="1" i="1" dirty="0" smtClean="0">
                <a:solidFill>
                  <a:srgbClr val="C00000"/>
                </a:solidFill>
              </a:rPr>
              <a:t>коррекционно-компенсаторную</a:t>
            </a:r>
            <a:r>
              <a:rPr lang="ru-RU" sz="2000" i="1" dirty="0" smtClean="0">
                <a:solidFill>
                  <a:srgbClr val="C00000"/>
                </a:solidFill>
              </a:rPr>
              <a:t> сторону.</a:t>
            </a:r>
            <a:br>
              <a:rPr lang="ru-RU" sz="2000" i="1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br>
              <a:rPr lang="ru-RU" sz="2000" i="1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При организации занятий по физической культуре для учащихся с ОВЗ, следует исходить из </a:t>
            </a:r>
            <a:r>
              <a:rPr lang="ru-RU" sz="2000" i="1" u="sng" dirty="0" smtClean="0">
                <a:solidFill>
                  <a:srgbClr val="C00000"/>
                </a:solidFill>
              </a:rPr>
              <a:t>возможностей</a:t>
            </a:r>
            <a:r>
              <a:rPr lang="ru-RU" sz="2000" i="1" dirty="0" smtClean="0">
                <a:solidFill>
                  <a:srgbClr val="C00000"/>
                </a:solidFill>
              </a:rPr>
              <a:t> ребенка.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анимация\анимация скакалкаsport-graphics-gymnastics-0095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293096"/>
            <a:ext cx="2234183" cy="22341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Как донести до ребенка с ОВЗ учебный материал и как помочь компенсировать отставание?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488832" cy="2952328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Чаще всего у детей с ОВЗ наблюдается: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Нарушение  процессов </a:t>
            </a:r>
            <a:r>
              <a:rPr lang="ru-RU" i="1" dirty="0" err="1" smtClean="0">
                <a:solidFill>
                  <a:srgbClr val="C00000"/>
                </a:solidFill>
              </a:rPr>
              <a:t>саморегуляции</a:t>
            </a:r>
            <a:r>
              <a:rPr lang="ru-RU" i="1" dirty="0" smtClean="0">
                <a:solidFill>
                  <a:srgbClr val="C00000"/>
                </a:solidFill>
              </a:rPr>
              <a:t>, недостаточность восприятия, нарушение комплекса произвольности и пространственной ориентации.</a:t>
            </a:r>
          </a:p>
          <a:p>
            <a:endParaRPr lang="ru-RU" i="1" dirty="0" smtClean="0">
              <a:solidFill>
                <a:srgbClr val="C00000"/>
              </a:solidFill>
            </a:endParaRPr>
          </a:p>
          <a:p>
            <a:r>
              <a:rPr lang="ru-RU" sz="3800" i="1" dirty="0" smtClean="0">
                <a:solidFill>
                  <a:srgbClr val="C00000"/>
                </a:solidFill>
              </a:rPr>
              <a:t>С помощью средств , методов и приемов физического воспитания, </a:t>
            </a:r>
            <a:r>
              <a:rPr lang="ru-RU" sz="3800" dirty="0" smtClean="0">
                <a:solidFill>
                  <a:srgbClr val="002060"/>
                </a:solidFill>
              </a:rPr>
              <a:t>через двигательные и сенсорные компоненты,</a:t>
            </a:r>
            <a:r>
              <a:rPr lang="ru-RU" sz="3800" dirty="0" smtClean="0"/>
              <a:t> </a:t>
            </a:r>
            <a:r>
              <a:rPr lang="ru-RU" sz="3800" i="1" dirty="0" smtClean="0">
                <a:solidFill>
                  <a:srgbClr val="C00000"/>
                </a:solidFill>
              </a:rPr>
              <a:t>учитель физкультуры может активно воздействовать на различные анализаторы и </a:t>
            </a:r>
            <a:r>
              <a:rPr lang="ru-RU" sz="3800" dirty="0" smtClean="0">
                <a:solidFill>
                  <a:srgbClr val="002060"/>
                </a:solidFill>
              </a:rPr>
              <a:t>осуществлять  воздействие на психику ребенка в целом, на возможности его организма.</a:t>
            </a:r>
            <a:endParaRPr lang="ru-RU" sz="3800" i="1" dirty="0" smtClean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C00000"/>
              </a:solidFill>
            </a:endParaRPr>
          </a:p>
          <a:p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admin\Desktop\анимация\анимация гантели082574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09120"/>
            <a:ext cx="1579531" cy="1728192"/>
          </a:xfrm>
          <a:prstGeom prst="rect">
            <a:avLst/>
          </a:prstGeom>
          <a:noFill/>
        </p:spPr>
      </p:pic>
      <p:pic>
        <p:nvPicPr>
          <p:cNvPr id="1028" name="Picture 4" descr="C:\Users\admin\Desktop\анимация\анимация кружитьсяhudgi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437112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3liski.detkin-club.ru/images/custom_2/15429742_5884b81dd779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05064"/>
            <a:ext cx="468052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rgbClr val="C00000"/>
                </a:solidFill>
              </a:rPr>
              <a:t>Методы обучения </a:t>
            </a:r>
            <a:r>
              <a:rPr lang="ru-RU" sz="1400" u="sng" dirty="0" smtClean="0">
                <a:solidFill>
                  <a:srgbClr val="C00000"/>
                </a:solidFill>
              </a:rPr>
              <a:t> </a:t>
            </a:r>
            <a:r>
              <a:rPr lang="ru-RU" sz="1400" i="1" u="sng" dirty="0" smtClean="0">
                <a:solidFill>
                  <a:srgbClr val="C00000"/>
                </a:solidFill>
              </a:rPr>
              <a:t/>
            </a:r>
            <a:br>
              <a:rPr lang="ru-RU" sz="1400" i="1" u="sng" dirty="0" smtClean="0">
                <a:solidFill>
                  <a:srgbClr val="C00000"/>
                </a:solidFill>
              </a:rPr>
            </a:br>
            <a:r>
              <a:rPr lang="ru-RU" sz="1400" i="1" u="sng" dirty="0" smtClean="0">
                <a:solidFill>
                  <a:srgbClr val="C00000"/>
                </a:solidFill>
              </a:rPr>
              <a:t/>
            </a:r>
            <a:br>
              <a:rPr lang="ru-RU" sz="1400" i="1" u="sng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Наглядные, Словесные, Практические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выбираются в зависимости от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поставленных задач, 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возрастных особенностей детей, 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их подготовленности, 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сложности и характера упражнения,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 этапа обучения. 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1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анимация\анимация групповая разминкаanime-muzika-9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373216"/>
            <a:ext cx="4965228" cy="1296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</a:rPr>
              <a:t>Специальные приемы для обучения детей с ОВЗ</a:t>
            </a:r>
            <a:endParaRPr lang="ru-RU" sz="28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052736"/>
            <a:ext cx="7704856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- Поэтапное разъяснение заданий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Последовательное выполнение заданий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 Систематичность в выполнении заданий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</a:rPr>
              <a:t>Постепенность увеличения темпа и сложности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- Повторение учащимся инструкции к выполнению задания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- Обеспечение </a:t>
            </a:r>
            <a:r>
              <a:rPr lang="ru-RU" dirty="0" err="1" smtClean="0">
                <a:solidFill>
                  <a:srgbClr val="C00000"/>
                </a:solidFill>
              </a:rPr>
              <a:t>аудио-визуальными</a:t>
            </a:r>
            <a:r>
              <a:rPr lang="ru-RU" dirty="0" smtClean="0">
                <a:solidFill>
                  <a:srgbClr val="C00000"/>
                </a:solidFill>
              </a:rPr>
              <a:t> техническими средствами обучения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- Близость к учащимся во время объяснения и выполнения заданий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- Предоставление дополнительного времени для завершения задания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- Разрешение переделать задание, с которым ученик не справился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- Индивидуальное оценивание учащихся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C00000"/>
                </a:solidFill>
              </a:rPr>
              <a:t> </a:t>
            </a:r>
          </a:p>
          <a:p>
            <a:endParaRPr lang="ru-RU" i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734</TotalTime>
  <Words>387</Words>
  <Application>Microsoft Office PowerPoint</Application>
  <PresentationFormat>Экран (4:3)</PresentationFormat>
  <Paragraphs>63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Особенности преподавания физической культуры детям с ОВЗ</vt:lpstr>
      <vt:lpstr>«Физические упражнения могут заменить множество лекарств, но ни одно лекарство в мире не может заменить физические упражнения» </vt:lpstr>
      <vt:lpstr>Дети с ОВЗ - </vt:lpstr>
      <vt:lpstr>Категории детей с ОВЗ обучающиеся в     МОУ «Яснозоренская СОШ»</vt:lpstr>
      <vt:lpstr>Как мы можем помочь детям с ОВЗ?             Одним из средств, улучшающих психическое и физическое состояние детей, является физическая культура.  Сюда входят – занятия по физическому воспитанию, ритмике, уроки по физической культуре. </vt:lpstr>
      <vt:lpstr>   Особенности работы с детьми с ОВЗ   Организация физического воспитания детей с ОВЗ в условиях инклюзивного образования  направлена  на коррекционно-компенсаторную сторону.   При организации занятий по физической культуре для учащихся с ОВЗ, следует исходить из возможностей ребенка.  </vt:lpstr>
      <vt:lpstr>Как донести до ребенка с ОВЗ учебный материал и как помочь компенсировать отставание?</vt:lpstr>
      <vt:lpstr>Методы обучения    Наглядные, Словесные, Практические   выбираются в зависимости от  поставленных задач,  возрастных особенностей детей,  их подготовленности,  сложности и характера упражнения,  этапа обучения.      </vt:lpstr>
      <vt:lpstr>Специальные приемы для обучения детей с ОВЗ</vt:lpstr>
      <vt:lpstr>В содержание занятий входят:  теоретические сведения, дыхательная гимнастика, самомассаж,  упражнения на растягивание, метания, ползание и перелезание; ходьба, лазанье, бег, танцевальные движения , подвижные игры, упражнения на координацию.  </vt:lpstr>
      <vt:lpstr>Презентация PowerPoint</vt:lpstr>
      <vt:lpstr>Физическая активность –  главный источник развития и укрепления ресурсов здоровья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87</cp:revision>
  <dcterms:created xsi:type="dcterms:W3CDTF">2019-03-21T20:20:46Z</dcterms:created>
  <dcterms:modified xsi:type="dcterms:W3CDTF">2021-06-11T18:52:21Z</dcterms:modified>
</cp:coreProperties>
</file>