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0" r:id="rId3"/>
    <p:sldId id="299" r:id="rId4"/>
    <p:sldId id="262" r:id="rId5"/>
    <p:sldId id="267" r:id="rId6"/>
    <p:sldId id="315" r:id="rId7"/>
    <p:sldId id="303" r:id="rId8"/>
    <p:sldId id="321" r:id="rId9"/>
    <p:sldId id="307" r:id="rId10"/>
    <p:sldId id="330" r:id="rId11"/>
    <p:sldId id="309" r:id="rId12"/>
    <p:sldId id="312" r:id="rId13"/>
    <p:sldId id="311" r:id="rId14"/>
    <p:sldId id="323" r:id="rId15"/>
    <p:sldId id="327" r:id="rId16"/>
    <p:sldId id="32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00"/>
    <a:srgbClr val="99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B081F-4A39-4405-9990-1D0E2260F919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150B2-16F1-4C7F-81DF-26AA7531C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1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674960-88C5-48CC-A63E-676B4FD0C1AD}" type="slidenum">
              <a:rPr lang="ru-RU" smtClean="0"/>
              <a:pPr eaLnBrk="1" hangingPunct="1"/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46"/>
          <p:cNvGrpSpPr>
            <a:grpSpLocks/>
          </p:cNvGrpSpPr>
          <p:nvPr userDrawn="1"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4" descr="water_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0" descr="fire14"/>
          <p:cNvPicPr>
            <a:picLocks noChangeAspect="1" noChangeArrowheads="1" noCrop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1" descr="B_Fly26"/>
          <p:cNvPicPr>
            <a:picLocks noChangeAspect="1" noChangeArrowheads="1" noCrop="1"/>
          </p:cNvPicPr>
          <p:nvPr userDrawn="1"/>
        </p:nvPicPr>
        <p:blipFill>
          <a:blip r:embed="rId7" cstate="print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B_Fly26"/>
          <p:cNvPicPr>
            <a:picLocks noChangeAspect="1" noChangeArrowheads="1" noCrop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bupestrid beetle 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55" descr="WB01292_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E78FE-CF79-4DD7-86DD-FDC9001D0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6F5D-B3E9-4FAA-A0BA-B4C3F260E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48FFE-4453-4E0A-8E0B-611292765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CF04-BFCF-4AFF-98D3-C4D0DD6AD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57E8-8CE2-42E1-8162-E25101AC2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00308-06C1-48A5-9D03-46E1C9E18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1AE38-4DBF-4495-AED5-0BC7DD57A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9FF20-32EF-43C4-B433-BFD0D9DF6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A5B1-319C-4F20-A511-A2C1B481A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F657E-BF31-480B-B1D4-FC250D3D8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B0F5E-F723-4F2B-95F0-8B3E495A3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34" name="Picture 10" descr="12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8" name="Picture 11" descr="water_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5C8F923-4A94-4234-A7A5-E92D86BC7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gray">
          <a:xfrm rot="10800000">
            <a:off x="0" y="6629400"/>
            <a:ext cx="9144000" cy="228600"/>
          </a:xfrm>
          <a:custGeom>
            <a:avLst/>
            <a:gdLst/>
            <a:ahLst/>
            <a:cxnLst>
              <a:cxn ang="0">
                <a:pos x="8" y="2730"/>
              </a:cxn>
              <a:cxn ang="0">
                <a:pos x="3040" y="2726"/>
              </a:cxn>
              <a:cxn ang="0">
                <a:pos x="3347" y="2630"/>
              </a:cxn>
              <a:cxn ang="0">
                <a:pos x="3795" y="2170"/>
              </a:cxn>
              <a:cxn ang="0">
                <a:pos x="4115" y="2080"/>
              </a:cxn>
              <a:cxn ang="0">
                <a:pos x="5760" y="2093"/>
              </a:cxn>
              <a:cxn ang="0">
                <a:pos x="5767" y="0"/>
              </a:cxn>
              <a:cxn ang="0">
                <a:pos x="0" y="1"/>
              </a:cxn>
              <a:cxn ang="0">
                <a:pos x="8" y="2730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36" name="Picture 12" descr="butterfly 1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&#1043;.&#1069;&#1088;&#1085;&#1077;&#1089;&#1072;&#1082;&#1089;%20-%20&#1055;&#1072;&#1088;&#1086;&#1074;&#1086;&#1079;%20(minus)-%5bAudioTrimmer.com%5d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User\Downloads\&#1084;_&#1092;%20&#171;&#1052;&#1072;&#1096;&#1072;%20&#1080;%20&#1052;&#1077;&#1076;&#1074;&#1077;&#1076;&#1100;&#187;%20-%20&#1060;&#1072;&#1085;&#1090;&#1072;&#1079;&#1080;&#1103;%20(minus)-%5bAudioTrimmer.com%5d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82;&#1086;&#1085;&#1082;&#1091;&#1088;&#1089;\malenkiy-ezhik_minus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2057400"/>
          </a:xfrm>
        </p:spPr>
        <p:txBody>
          <a:bodyPr/>
          <a:lstStyle/>
          <a:p>
            <a:pPr eaLnBrk="1" hangingPunct="1"/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технологии в ходе внеурочного занятия для обучающихся с ОВЗ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eaLnBrk="1" hangingPunct="1"/>
            <a:r>
              <a:rPr lang="ru-RU" dirty="0" smtClean="0"/>
              <a:t>Ермоленко Алексей Павлович,</a:t>
            </a:r>
          </a:p>
          <a:p>
            <a:pPr eaLnBrk="1" hangingPunct="1"/>
            <a:r>
              <a:rPr lang="ru-RU" dirty="0" smtClean="0"/>
              <a:t>учитель физической культуры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Пальчиковые игры могут помочь: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Подготовить руку к письму;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Развить внимание, терпение;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Стимулировать фантазию;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Активизировать работу мозга;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Научиться управлять своим телом.</a:t>
            </a:r>
          </a:p>
          <a:p>
            <a:pPr eaLnBrk="1" hangingPunct="1"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« Рука является вышедшим наружу мозгом.»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                                                            И.Кант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eaLnBrk="1" hangingPunct="1">
              <a:buFontTx/>
              <a:buNone/>
            </a:pPr>
            <a:endParaRPr lang="ru-RU" dirty="0" smtClean="0"/>
          </a:p>
        </p:txBody>
      </p:sp>
      <p:pic>
        <p:nvPicPr>
          <p:cNvPr id="4" name="Рисунок 3" descr="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486400"/>
            <a:ext cx="2543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5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" dirty="0" smtClean="0">
              <a:solidFill>
                <a:srgbClr val="000000"/>
              </a:solidFill>
            </a:endParaRPr>
          </a:p>
        </p:txBody>
      </p:sp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62484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FFFF00"/>
                </a:solidFill>
              </a:rPr>
              <a:t>Шишко-массажер</a:t>
            </a: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9221" name="Объект 8" descr="C:\Users\User\Desktop\конкурс\20200316_101004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2778125" cy="2016125"/>
          </a:xfr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952750"/>
            <a:ext cx="31337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629025"/>
            <a:ext cx="27654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96975"/>
            <a:ext cx="3028950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22225"/>
            <a:ext cx="21209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29025"/>
            <a:ext cx="32004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93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endParaRPr lang="ru-RU" b="1" dirty="0" smtClean="0">
              <a:solidFill>
                <a:srgbClr val="FFFF00"/>
              </a:solidFill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763588"/>
            <a:ext cx="2235200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Г.Эрнесакс - Паровоз (minus)-[AudioTrimmer.co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07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3850" y="6245225"/>
            <a:ext cx="87122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b="1" dirty="0" smtClean="0">
                <a:solidFill>
                  <a:srgbClr val="000000"/>
                </a:solidFill>
              </a:rPr>
              <a:t>Управление образования Белгородского района Белгородской области Муниципальное общеобразовательное учреждение "</a:t>
            </a:r>
            <a:r>
              <a:rPr lang="ru-RU" sz="1000" b="1" dirty="0" err="1" smtClean="0">
                <a:solidFill>
                  <a:srgbClr val="000000"/>
                </a:solidFill>
              </a:rPr>
              <a:t>Яснозоренская</a:t>
            </a:r>
            <a:r>
              <a:rPr lang="ru-RU" sz="1000" b="1" dirty="0" smtClean="0">
                <a:solidFill>
                  <a:srgbClr val="000000"/>
                </a:solidFill>
              </a:rPr>
              <a:t> средняя общеобразовательная школа Белгородского района, Белгородской </a:t>
            </a:r>
            <a:r>
              <a:rPr lang="ru-RU" sz="1000" b="1" dirty="0" err="1" smtClean="0">
                <a:solidFill>
                  <a:srgbClr val="000000"/>
                </a:solidFill>
              </a:rPr>
              <a:t>области,с.Ясные</a:t>
            </a:r>
            <a:r>
              <a:rPr lang="ru-RU" sz="1000" b="1" dirty="0" smtClean="0">
                <a:solidFill>
                  <a:srgbClr val="000000"/>
                </a:solidFill>
              </a:rPr>
              <a:t> Зори, </a:t>
            </a:r>
            <a:r>
              <a:rPr lang="ru-RU" sz="1000" b="1" dirty="0" err="1" smtClean="0">
                <a:solidFill>
                  <a:srgbClr val="000000"/>
                </a:solidFill>
              </a:rPr>
              <a:t>ул.Школьная</a:t>
            </a:r>
            <a:r>
              <a:rPr lang="ru-RU" sz="1000" b="1" dirty="0" smtClean="0">
                <a:solidFill>
                  <a:srgbClr val="000000"/>
                </a:solidFill>
              </a:rPr>
              <a:t> 1 </a:t>
            </a:r>
            <a:r>
              <a:rPr lang="ru-RU" sz="1000" b="1" dirty="0" err="1" smtClean="0">
                <a:solidFill>
                  <a:srgbClr val="000000"/>
                </a:solidFill>
              </a:rPr>
              <a:t>Макрова</a:t>
            </a:r>
            <a:r>
              <a:rPr lang="ru-RU" sz="1000" b="1" dirty="0" smtClean="0">
                <a:solidFill>
                  <a:srgbClr val="000000"/>
                </a:solidFill>
              </a:rPr>
              <a:t> Дина Викторовна, учитель-дефектолог, Ермоленко Алексей Павлович, учитель физической культуры</a:t>
            </a:r>
            <a:endParaRPr lang="es-ES" sz="1000" b="1" dirty="0" smtClean="0">
              <a:solidFill>
                <a:srgbClr val="000000"/>
              </a:solidFill>
            </a:endParaRPr>
          </a:p>
        </p:txBody>
      </p:sp>
      <p:pic>
        <p:nvPicPr>
          <p:cNvPr id="1331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219200"/>
            <a:ext cx="4176713" cy="5076825"/>
          </a:xfrm>
          <a:noFill/>
        </p:spPr>
      </p:pic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563"/>
            <a:ext cx="2627313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429000"/>
            <a:ext cx="33115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51197"/>
      </p:ext>
    </p:extLst>
  </p:cSld>
  <p:clrMapOvr>
    <a:masterClrMapping/>
  </p:clrMapOvr>
  <p:transition spd="slow">
    <p:sndAc>
      <p:stSnd>
        <p:snd r:embed="rId4" name="Г.Эрнесакс - Паровоз (minus)-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</a:rPr>
              <a:t>Художники</a:t>
            </a:r>
          </a:p>
        </p:txBody>
      </p:sp>
      <p:pic>
        <p:nvPicPr>
          <p:cNvPr id="3" name="м_ф «Маша и Медведь» - Фантазия (minus)-[AudioTrimmer.com].mp3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557588"/>
            <a:ext cx="609600" cy="6096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70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b="1" smtClean="0">
                <a:solidFill>
                  <a:srgbClr val="000000"/>
                </a:solidFill>
              </a:rPr>
              <a:t>Управление образования Белгородского района Белгородской области Муниципальное общеобразовательное учреждение "Яснозоренская средняя общеобразовательная школа Белгородского района, Белгородской области,с.Ясные Зори, ул.Школьная 1 Макрова Дина Викторовна, учитель-дефектолог, Ермоленко Алексей Павлович, учитель физической культуры</a:t>
            </a:r>
            <a:endParaRPr lang="es-ES" sz="1000" b="1" smtClean="0">
              <a:solidFill>
                <a:srgbClr val="000000"/>
              </a:solidFill>
            </a:endParaRPr>
          </a:p>
          <a:p>
            <a:pPr eaLnBrk="1" hangingPunct="1"/>
            <a:r>
              <a:rPr lang="ru-RU" smtClean="0">
                <a:solidFill>
                  <a:srgbClr val="000000"/>
                </a:solidFill>
              </a:rPr>
              <a:t>СОШ"с.Ясные Зори, </a:t>
            </a:r>
            <a:endParaRPr lang="es-ES" smtClean="0">
              <a:solidFill>
                <a:srgbClr val="0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6838"/>
            <a:ext cx="1728788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050"/>
            <a:ext cx="298767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9138"/>
            <a:ext cx="31765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008188"/>
            <a:ext cx="273685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008188"/>
            <a:ext cx="3116262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FF00"/>
                </a:solidFill>
              </a:rPr>
              <a:t>Подведение итогов.</a:t>
            </a:r>
            <a:br>
              <a:rPr lang="ru-RU" smtClean="0">
                <a:solidFill>
                  <a:srgbClr val="FFFF00"/>
                </a:solidFill>
              </a:rPr>
            </a:br>
            <a:r>
              <a:rPr lang="ru-RU" smtClean="0">
                <a:solidFill>
                  <a:srgbClr val="FFFF00"/>
                </a:solidFill>
              </a:rPr>
              <a:t>Рефлексия.</a:t>
            </a:r>
          </a:p>
        </p:txBody>
      </p:sp>
      <p:sp>
        <p:nvSpPr>
          <p:cNvPr id="1433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79388" y="6245225"/>
            <a:ext cx="9145587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" sz="1000" b="1" dirty="0" smtClean="0">
              <a:solidFill>
                <a:srgbClr val="000000"/>
              </a:solidFill>
            </a:endParaRPr>
          </a:p>
        </p:txBody>
      </p:sp>
      <p:pic>
        <p:nvPicPr>
          <p:cNvPr id="1434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120" y="2849562"/>
            <a:ext cx="4224338" cy="3311525"/>
          </a:xfrm>
          <a:noFill/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008188"/>
            <a:ext cx="2468562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505325"/>
            <a:ext cx="253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3048000"/>
            <a:ext cx="25368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695325"/>
            <a:ext cx="253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4087813"/>
            <a:ext cx="2468562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077200" cy="5181600"/>
          </a:xfrm>
        </p:spPr>
        <p:txBody>
          <a:bodyPr/>
          <a:lstStyle/>
          <a:p>
            <a:r>
              <a:rPr lang="ru-RU" sz="3200" b="1" dirty="0" smtClean="0"/>
              <a:t>«Забота о здоровье ребёнка –это</a:t>
            </a:r>
            <a:br>
              <a:rPr lang="ru-RU" sz="3200" b="1" dirty="0" smtClean="0"/>
            </a:br>
            <a:r>
              <a:rPr lang="ru-RU" sz="3200" b="1" dirty="0" smtClean="0"/>
              <a:t>не просто комплекс санитарно-</a:t>
            </a:r>
            <a:br>
              <a:rPr lang="ru-RU" sz="3200" b="1" dirty="0" smtClean="0"/>
            </a:br>
            <a:r>
              <a:rPr lang="ru-RU" sz="3200" b="1" dirty="0" smtClean="0"/>
              <a:t>гигиенических норм и правил…</a:t>
            </a:r>
            <a:br>
              <a:rPr lang="ru-RU" sz="3200" b="1" dirty="0" smtClean="0"/>
            </a:br>
            <a:r>
              <a:rPr lang="ru-RU" sz="3200" b="1" dirty="0" smtClean="0"/>
              <a:t>и не свод требований к режиму, </a:t>
            </a:r>
            <a:br>
              <a:rPr lang="ru-RU" sz="3200" b="1" dirty="0" smtClean="0"/>
            </a:br>
            <a:r>
              <a:rPr lang="ru-RU" sz="3200" b="1" dirty="0" smtClean="0"/>
              <a:t>питанию, труду, отдыху. Это прежде</a:t>
            </a:r>
            <a:br>
              <a:rPr lang="ru-RU" sz="3200" b="1" dirty="0" smtClean="0"/>
            </a:br>
            <a:r>
              <a:rPr lang="ru-RU" sz="3200" b="1" dirty="0" smtClean="0"/>
              <a:t>всего забота о гармоничной полноте</a:t>
            </a:r>
            <a:br>
              <a:rPr lang="ru-RU" sz="3200" b="1" dirty="0" smtClean="0"/>
            </a:br>
            <a:r>
              <a:rPr lang="ru-RU" sz="3200" b="1" dirty="0" smtClean="0"/>
              <a:t>всех физических и духовных сил, и</a:t>
            </a:r>
            <a:br>
              <a:rPr lang="ru-RU" sz="3200" b="1" dirty="0" smtClean="0"/>
            </a:br>
            <a:r>
              <a:rPr lang="ru-RU" sz="3200" b="1" dirty="0" smtClean="0"/>
              <a:t>венцом этой гармонии является </a:t>
            </a:r>
            <a:br>
              <a:rPr lang="ru-RU" sz="3200" b="1" dirty="0" smtClean="0"/>
            </a:br>
            <a:r>
              <a:rPr lang="ru-RU" sz="3200" b="1" dirty="0" smtClean="0"/>
              <a:t>радость творчества».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000" b="1" dirty="0" smtClean="0"/>
              <a:t>В. А. Сухомлинский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epia.ru/images/u/pages/cpasibo-za-vnimanie-cover-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89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ts val="800"/>
              </a:spcBef>
              <a:tabLst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864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</a:tabLst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800"/>
              </a:spcBef>
              <a:buNone/>
              <a:tabLst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864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</a:tabLst>
              <a:defRPr/>
            </a:pPr>
            <a:r>
              <a:rPr lang="en-GB" b="1" dirty="0" smtClean="0">
                <a:solidFill>
                  <a:srgbClr val="FF0000"/>
                </a:solidFill>
              </a:rPr>
              <a:t>«</a:t>
            </a:r>
            <a:r>
              <a:rPr lang="en-GB" b="1" dirty="0" err="1" smtClean="0">
                <a:solidFill>
                  <a:srgbClr val="FF0000"/>
                </a:solidFill>
              </a:rPr>
              <a:t>Здоровье</a:t>
            </a:r>
            <a:r>
              <a:rPr lang="en-GB" b="1" dirty="0" smtClean="0">
                <a:solidFill>
                  <a:srgbClr val="FF0000"/>
                </a:solidFill>
              </a:rPr>
              <a:t> – </a:t>
            </a:r>
            <a:r>
              <a:rPr lang="en-GB" b="1" dirty="0" err="1" smtClean="0">
                <a:solidFill>
                  <a:srgbClr val="FF0000"/>
                </a:solidFill>
              </a:rPr>
              <a:t>это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состояние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полного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физического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психического</a:t>
            </a:r>
            <a:r>
              <a:rPr lang="en-GB" b="1" dirty="0" smtClean="0">
                <a:solidFill>
                  <a:srgbClr val="FF0000"/>
                </a:solidFill>
              </a:rPr>
              <a:t> и </a:t>
            </a:r>
            <a:r>
              <a:rPr lang="en-GB" b="1" dirty="0" err="1" smtClean="0">
                <a:solidFill>
                  <a:srgbClr val="FF0000"/>
                </a:solidFill>
              </a:rPr>
              <a:t>социального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благополучия</a:t>
            </a:r>
            <a:r>
              <a:rPr lang="en-GB" b="1" dirty="0" smtClean="0">
                <a:solidFill>
                  <a:srgbClr val="FF0000"/>
                </a:solidFill>
              </a:rPr>
              <a:t>, а </a:t>
            </a:r>
            <a:r>
              <a:rPr lang="en-GB" b="1" dirty="0" err="1" smtClean="0">
                <a:solidFill>
                  <a:srgbClr val="FF0000"/>
                </a:solidFill>
              </a:rPr>
              <a:t>не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просто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отсутствие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болезней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или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физических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дефектов</a:t>
            </a:r>
            <a:r>
              <a:rPr lang="en-GB" b="1" dirty="0" smtClean="0">
                <a:solidFill>
                  <a:srgbClr val="FF0000"/>
                </a:solidFill>
              </a:rPr>
              <a:t>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Здоровьесберегающее</a:t>
            </a:r>
            <a:r>
              <a:rPr lang="ru-RU" b="1" dirty="0" smtClean="0">
                <a:solidFill>
                  <a:srgbClr val="FF0000"/>
                </a:solidFill>
              </a:rPr>
              <a:t> обучение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2223542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tabLst>
                <a:tab pos="744538" algn="l"/>
                <a:tab pos="1193800" algn="l"/>
                <a:tab pos="1643063" algn="l"/>
                <a:tab pos="2092325" algn="l"/>
                <a:tab pos="2541588" algn="l"/>
                <a:tab pos="2990850" algn="l"/>
                <a:tab pos="3440113" algn="l"/>
                <a:tab pos="3889375" algn="l"/>
                <a:tab pos="4338638" algn="l"/>
                <a:tab pos="4787900" algn="l"/>
                <a:tab pos="5237163" algn="l"/>
                <a:tab pos="5686425" algn="l"/>
                <a:tab pos="6135688" algn="l"/>
                <a:tab pos="6584950" algn="l"/>
                <a:tab pos="7034213" algn="l"/>
                <a:tab pos="7483475" algn="l"/>
                <a:tab pos="7932738" algn="l"/>
                <a:tab pos="8382000" algn="l"/>
                <a:tab pos="8831263" algn="l"/>
                <a:tab pos="9280525" algn="l"/>
              </a:tabLst>
              <a:defRPr/>
            </a:pP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854153"/>
            <a:ext cx="8839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Направлено на обеспечение психического здоровья детей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Опирается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природосообразность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преемственность, вариативность, практическую ориентацию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приемов, способствующих появлению и сохранению интереса к учебному материалу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самовыражению учащихся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Предотвращение утомляемости и усталости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мотивации  к учебной деятельности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err="1" smtClean="0">
                <a:solidFill>
                  <a:srgbClr val="FF0000"/>
                </a:solidFill>
              </a:rPr>
              <a:t>Здоровьесберегающий</a:t>
            </a:r>
            <a:r>
              <a:rPr lang="ru-RU" b="1" dirty="0" smtClean="0">
                <a:solidFill>
                  <a:srgbClr val="FF0000"/>
                </a:solidFill>
              </a:rPr>
              <a:t> урок должен: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endParaRPr lang="ru-RU" sz="3000" dirty="0" smtClean="0"/>
          </a:p>
          <a:p>
            <a:pPr eaLnBrk="1" hangingPunct="1">
              <a:buFont typeface="Wingdings" pitchFamily="2" charset="2"/>
              <a:buChar char="v"/>
            </a:pPr>
            <a:endParaRPr lang="ru-RU" sz="3000" dirty="0" smtClean="0"/>
          </a:p>
          <a:p>
            <a:pPr eaLnBrk="1" hangingPunct="1">
              <a:buFont typeface="Wingdings" pitchFamily="2" charset="2"/>
              <a:buChar char="v"/>
            </a:pPr>
            <a:r>
              <a:rPr lang="ru-RU" sz="3000" dirty="0" smtClean="0"/>
              <a:t>воспитывать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3000" dirty="0" smtClean="0"/>
              <a:t> стимулировать у детей желание жить, быть здоровыми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3000" dirty="0" smtClean="0"/>
              <a:t> учить их ощущать радость от каждого прожитого дня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3000" dirty="0" smtClean="0"/>
              <a:t> показывать им, что жизнь - это прекрасно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3000" dirty="0" smtClean="0"/>
              <a:t> вызывать у них позитивную самооценку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Оздоровительные моменты на занятии внеурочной деятельностью</a:t>
            </a:r>
            <a:endParaRPr lang="ru-RU" sz="3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25352"/>
            <a:ext cx="4953000" cy="343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>
                <a:solidFill>
                  <a:srgbClr val="FF0000"/>
                </a:solidFill>
              </a:rPr>
              <a:t>Здоровьесберегающие</a:t>
            </a:r>
            <a:r>
              <a:rPr lang="ru-RU" dirty="0" smtClean="0">
                <a:solidFill>
                  <a:srgbClr val="FF0000"/>
                </a:solidFill>
              </a:rPr>
              <a:t> технологии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ru-RU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Гимнастика для глаз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Пальчиковая гимнастика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err="1" smtClean="0">
                <a:solidFill>
                  <a:srgbClr val="FF0000"/>
                </a:solidFill>
              </a:rPr>
              <a:t>Логоритмика</a:t>
            </a:r>
            <a:endParaRPr lang="ru-RU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Физкультурные минутки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Дыхательная гимнастика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Релаксация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16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800225"/>
          </a:xfrm>
        </p:spPr>
        <p:txBody>
          <a:bodyPr/>
          <a:lstStyle/>
          <a:p>
            <a:r>
              <a:rPr lang="ru-RU" sz="3600" b="1" smtClean="0">
                <a:solidFill>
                  <a:srgbClr val="FFFF00"/>
                </a:solidFill>
              </a:rPr>
              <a:t>Логоритмика «Поезд»</a:t>
            </a:r>
            <a:br>
              <a:rPr lang="ru-RU" sz="3600" b="1" smtClean="0">
                <a:solidFill>
                  <a:srgbClr val="FFFF00"/>
                </a:solidFill>
              </a:rPr>
            </a:br>
            <a:endParaRPr lang="ru-RU" sz="3600" b="1" smtClean="0">
              <a:solidFill>
                <a:srgbClr val="FFFF00"/>
              </a:solidFill>
            </a:endParaRPr>
          </a:p>
        </p:txBody>
      </p:sp>
      <p:sp>
        <p:nvSpPr>
          <p:cNvPr id="6147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1557338"/>
            <a:ext cx="6400800" cy="71437"/>
          </a:xfrm>
        </p:spPr>
        <p:txBody>
          <a:bodyPr/>
          <a:lstStyle/>
          <a:p>
            <a:endParaRPr lang="ru-RU" b="1" smtClean="0">
              <a:solidFill>
                <a:srgbClr val="FFFF00"/>
              </a:solidFill>
            </a:endParaRPr>
          </a:p>
        </p:txBody>
      </p:sp>
      <p:sp>
        <p:nvSpPr>
          <p:cNvPr id="614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8313" y="6237288"/>
            <a:ext cx="8964612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" dirty="0" smtClean="0">
              <a:solidFill>
                <a:srgbClr val="000000"/>
              </a:solidFill>
            </a:endParaRPr>
          </a:p>
        </p:txBody>
      </p:sp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81300"/>
            <a:ext cx="18573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447800"/>
            <a:ext cx="4878387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224948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lenkiy-ezhik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76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Физкультурные минутки помогают: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ru-RU" b="1" dirty="0" smtClean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Снятие усталости, напряжения;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Ослабить утомление на уроке;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Проводить профилактику нарушения осанки;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b="1" dirty="0" smtClean="0"/>
              <a:t>Поддержание работоспособности, активного внимания;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876800"/>
            <a:ext cx="2109821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87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Чек лист достижений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7" descr="C:\Users\User\Desktop\конкурс\20200316_1144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4676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9300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278</Words>
  <Application>Microsoft Office PowerPoint</Application>
  <PresentationFormat>Экран (4:3)</PresentationFormat>
  <Paragraphs>57</Paragraphs>
  <Slides>16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Здоровьесберегающие технологии в ходе внеурочного занятия для обучающихся с ОВЗ</vt:lpstr>
      <vt:lpstr>Презентация PowerPoint</vt:lpstr>
      <vt:lpstr>Здоровьесберегающее обучение</vt:lpstr>
      <vt:lpstr>  Здоровьесберегающий урок должен:</vt:lpstr>
      <vt:lpstr>   Оздоровительные моменты на занятии внеурочной деятельностью</vt:lpstr>
      <vt:lpstr>Здоровьесберегающие технологии</vt:lpstr>
      <vt:lpstr>Логоритмика «Поезд» </vt:lpstr>
      <vt:lpstr>Физкультурные минутки помогают:</vt:lpstr>
      <vt:lpstr>Чек лист достижений</vt:lpstr>
      <vt:lpstr> Пальчиковые игры могут помочь: </vt:lpstr>
      <vt:lpstr>Шишко-массажер</vt:lpstr>
      <vt:lpstr>Презентация PowerPoint</vt:lpstr>
      <vt:lpstr>Художники</vt:lpstr>
      <vt:lpstr>Подведение итогов. Рефлексия.</vt:lpstr>
      <vt:lpstr>«Забота о здоровье ребёнка –это не просто комплекс санитарно- гигиенических норм и правил… и не свод требований к режиму,  питанию, труду, отдыху. Это прежде всего забота о гармоничной полноте всех физических и духовных сил, и венцом этой гармонии является  радость творчества».  В. А. Сухомлинский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биология</dc:subject>
  <dc:creator>Стрелкова Н.</dc:creator>
  <cp:lastModifiedBy>User</cp:lastModifiedBy>
  <cp:revision>87</cp:revision>
  <cp:lastPrinted>1601-01-01T00:00:00Z</cp:lastPrinted>
  <dcterms:created xsi:type="dcterms:W3CDTF">1601-01-01T00:00:00Z</dcterms:created>
  <dcterms:modified xsi:type="dcterms:W3CDTF">2021-03-02T16:50:43Z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790775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  <property fmtid="{D5CDD505-2E9C-101B-9397-08002B2CF9AE}" pid="5" name="Version">
    <vt:i4>1</vt:i4>
  </property>
</Properties>
</file>