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3" r:id="rId17"/>
    <p:sldId id="274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BC2BCC-BA3A-4E28-AC88-9F88E3158113}" type="doc">
      <dgm:prSet loTypeId="urn:microsoft.com/office/officeart/2005/8/layout/h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0FDD46-77D5-42A6-9F1C-2BFC1B993609}">
      <dgm:prSet phldrT="[Текст]"/>
      <dgm:spPr/>
      <dgm:t>
        <a:bodyPr/>
        <a:lstStyle/>
        <a:p>
          <a:r>
            <a:rPr lang="ru-RU" dirty="0" smtClean="0"/>
            <a:t>По характеру педагогического процесса выделяются следующие группы игр:</a:t>
          </a:r>
          <a:endParaRPr lang="ru-RU" dirty="0"/>
        </a:p>
      </dgm:t>
    </dgm:pt>
    <dgm:pt modelId="{AF81F586-A2D3-4BCE-A98E-10FFA0F9087E}" type="parTrans" cxnId="{A4A5A5CE-C629-4AFB-8B9B-7C878FBBA8FC}">
      <dgm:prSet/>
      <dgm:spPr/>
      <dgm:t>
        <a:bodyPr/>
        <a:lstStyle/>
        <a:p>
          <a:endParaRPr lang="ru-RU"/>
        </a:p>
      </dgm:t>
    </dgm:pt>
    <dgm:pt modelId="{61FB5925-4B0D-4D5B-962C-46108C13E22D}" type="sibTrans" cxnId="{A4A5A5CE-C629-4AFB-8B9B-7C878FBBA8FC}">
      <dgm:prSet/>
      <dgm:spPr/>
      <dgm:t>
        <a:bodyPr/>
        <a:lstStyle/>
        <a:p>
          <a:endParaRPr lang="ru-RU"/>
        </a:p>
      </dgm:t>
    </dgm:pt>
    <dgm:pt modelId="{F2525891-6511-4A9E-8CE4-2BF60E3FBF88}">
      <dgm:prSet/>
      <dgm:spPr/>
      <dgm:t>
        <a:bodyPr/>
        <a:lstStyle/>
        <a:p>
          <a:endParaRPr lang="ru-RU"/>
        </a:p>
      </dgm:t>
    </dgm:pt>
    <dgm:pt modelId="{83615B29-17E3-44B4-9249-BDD60C15F92C}" type="parTrans" cxnId="{F6E6D3A7-4660-4D55-9AA9-6F920919FDFB}">
      <dgm:prSet/>
      <dgm:spPr/>
      <dgm:t>
        <a:bodyPr/>
        <a:lstStyle/>
        <a:p>
          <a:endParaRPr lang="ru-RU"/>
        </a:p>
      </dgm:t>
    </dgm:pt>
    <dgm:pt modelId="{24E70181-2A84-46FE-A587-54589E34FCB1}" type="sibTrans" cxnId="{F6E6D3A7-4660-4D55-9AA9-6F920919FDFB}">
      <dgm:prSet/>
      <dgm:spPr/>
      <dgm:t>
        <a:bodyPr/>
        <a:lstStyle/>
        <a:p>
          <a:endParaRPr lang="ru-RU"/>
        </a:p>
      </dgm:t>
    </dgm:pt>
    <dgm:pt modelId="{DE479567-02BC-4CAB-8ED2-0D0DC4CB63EC}">
      <dgm:prSet/>
      <dgm:spPr/>
      <dgm:t>
        <a:bodyPr/>
        <a:lstStyle/>
        <a:p>
          <a:r>
            <a:rPr lang="ru-RU" smtClean="0"/>
            <a:t>обучающие, тренировочные, обобщающие</a:t>
          </a:r>
          <a:endParaRPr lang="ru-RU"/>
        </a:p>
      </dgm:t>
    </dgm:pt>
    <dgm:pt modelId="{5D7741E6-6178-424F-A9BD-7D1E888DB6AE}" type="parTrans" cxnId="{7917F96E-B6D9-479E-B2FE-0AA9B0213D79}">
      <dgm:prSet/>
      <dgm:spPr/>
      <dgm:t>
        <a:bodyPr/>
        <a:lstStyle/>
        <a:p>
          <a:endParaRPr lang="ru-RU"/>
        </a:p>
      </dgm:t>
    </dgm:pt>
    <dgm:pt modelId="{63E885C8-36D6-4F82-B031-D5A363D96E52}" type="sibTrans" cxnId="{7917F96E-B6D9-479E-B2FE-0AA9B0213D79}">
      <dgm:prSet/>
      <dgm:spPr/>
      <dgm:t>
        <a:bodyPr/>
        <a:lstStyle/>
        <a:p>
          <a:endParaRPr lang="ru-RU"/>
        </a:p>
      </dgm:t>
    </dgm:pt>
    <dgm:pt modelId="{BF86C668-1158-48E4-B3A6-4285CB1A8F94}">
      <dgm:prSet/>
      <dgm:spPr/>
      <dgm:t>
        <a:bodyPr/>
        <a:lstStyle/>
        <a:p>
          <a:r>
            <a:rPr lang="ru-RU" smtClean="0"/>
            <a:t>познавательные, воспитательные, развивающие</a:t>
          </a:r>
          <a:endParaRPr lang="ru-RU"/>
        </a:p>
      </dgm:t>
    </dgm:pt>
    <dgm:pt modelId="{027071E1-8A1E-4C34-879E-4335BEA889F5}" type="parTrans" cxnId="{A44F3EE0-A544-4508-A5D7-2F75AB239E5E}">
      <dgm:prSet/>
      <dgm:spPr/>
      <dgm:t>
        <a:bodyPr/>
        <a:lstStyle/>
        <a:p>
          <a:endParaRPr lang="ru-RU"/>
        </a:p>
      </dgm:t>
    </dgm:pt>
    <dgm:pt modelId="{9E19E5FF-E00B-4523-8EDA-D0E851BAF220}" type="sibTrans" cxnId="{A44F3EE0-A544-4508-A5D7-2F75AB239E5E}">
      <dgm:prSet/>
      <dgm:spPr/>
      <dgm:t>
        <a:bodyPr/>
        <a:lstStyle/>
        <a:p>
          <a:endParaRPr lang="ru-RU"/>
        </a:p>
      </dgm:t>
    </dgm:pt>
    <dgm:pt modelId="{3DD04A8A-9FC4-4696-A7E3-9C1048EEF8A6}">
      <dgm:prSet/>
      <dgm:spPr/>
      <dgm:t>
        <a:bodyPr/>
        <a:lstStyle/>
        <a:p>
          <a:r>
            <a:rPr lang="ru-RU" dirty="0" smtClean="0"/>
            <a:t>репродуктивные, продуктивные, творческие </a:t>
          </a:r>
          <a:endParaRPr lang="ru-RU" dirty="0"/>
        </a:p>
      </dgm:t>
    </dgm:pt>
    <dgm:pt modelId="{D1C6F14C-3399-44D4-91DA-A6002E2B3221}" type="parTrans" cxnId="{95DBEAFD-49CA-47ED-8585-A789E4314240}">
      <dgm:prSet/>
      <dgm:spPr/>
      <dgm:t>
        <a:bodyPr/>
        <a:lstStyle/>
        <a:p>
          <a:endParaRPr lang="ru-RU"/>
        </a:p>
      </dgm:t>
    </dgm:pt>
    <dgm:pt modelId="{97DA49A1-F164-441F-8CD8-44CFB9BDEA56}" type="sibTrans" cxnId="{95DBEAFD-49CA-47ED-8585-A789E4314240}">
      <dgm:prSet/>
      <dgm:spPr/>
      <dgm:t>
        <a:bodyPr/>
        <a:lstStyle/>
        <a:p>
          <a:endParaRPr lang="ru-RU"/>
        </a:p>
      </dgm:t>
    </dgm:pt>
    <dgm:pt modelId="{D99DDDBB-6394-4922-9011-ED9AA3811240}" type="pres">
      <dgm:prSet presAssocID="{ADBC2BCC-BA3A-4E28-AC88-9F88E315811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A1254E-63F0-4870-8960-D5C18366AA49}" type="pres">
      <dgm:prSet presAssocID="{960FDD46-77D5-42A6-9F1C-2BFC1B993609}" presName="roof" presStyleLbl="dkBgShp" presStyleIdx="0" presStyleCnt="2"/>
      <dgm:spPr/>
      <dgm:t>
        <a:bodyPr/>
        <a:lstStyle/>
        <a:p>
          <a:endParaRPr lang="ru-RU"/>
        </a:p>
      </dgm:t>
    </dgm:pt>
    <dgm:pt modelId="{D6491683-F85E-4B19-AF33-1E57A5B5C2EE}" type="pres">
      <dgm:prSet presAssocID="{960FDD46-77D5-42A6-9F1C-2BFC1B993609}" presName="pillars" presStyleCnt="0"/>
      <dgm:spPr/>
    </dgm:pt>
    <dgm:pt modelId="{CB3B11B9-8C2B-4FDF-804B-503B6795EDB4}" type="pres">
      <dgm:prSet presAssocID="{960FDD46-77D5-42A6-9F1C-2BFC1B993609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8BDB4-5358-41AB-804F-EF6A9018E0CD}" type="pres">
      <dgm:prSet presAssocID="{BF86C668-1158-48E4-B3A6-4285CB1A8F94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AC5F8-4E68-48CB-A1E4-1D311006EA0C}" type="pres">
      <dgm:prSet presAssocID="{3DD04A8A-9FC4-4696-A7E3-9C1048EEF8A6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73729B-CD4A-4FD4-BBB3-EC541FA0A232}" type="pres">
      <dgm:prSet presAssocID="{960FDD46-77D5-42A6-9F1C-2BFC1B993609}" presName="base" presStyleLbl="dkBgShp" presStyleIdx="1" presStyleCnt="2"/>
      <dgm:spPr/>
    </dgm:pt>
  </dgm:ptLst>
  <dgm:cxnLst>
    <dgm:cxn modelId="{A4A5A5CE-C629-4AFB-8B9B-7C878FBBA8FC}" srcId="{ADBC2BCC-BA3A-4E28-AC88-9F88E3158113}" destId="{960FDD46-77D5-42A6-9F1C-2BFC1B993609}" srcOrd="0" destOrd="0" parTransId="{AF81F586-A2D3-4BCE-A98E-10FFA0F9087E}" sibTransId="{61FB5925-4B0D-4D5B-962C-46108C13E22D}"/>
    <dgm:cxn modelId="{7917F96E-B6D9-479E-B2FE-0AA9B0213D79}" srcId="{960FDD46-77D5-42A6-9F1C-2BFC1B993609}" destId="{DE479567-02BC-4CAB-8ED2-0D0DC4CB63EC}" srcOrd="0" destOrd="0" parTransId="{5D7741E6-6178-424F-A9BD-7D1E888DB6AE}" sibTransId="{63E885C8-36D6-4F82-B031-D5A363D96E52}"/>
    <dgm:cxn modelId="{A44F3EE0-A544-4508-A5D7-2F75AB239E5E}" srcId="{960FDD46-77D5-42A6-9F1C-2BFC1B993609}" destId="{BF86C668-1158-48E4-B3A6-4285CB1A8F94}" srcOrd="1" destOrd="0" parTransId="{027071E1-8A1E-4C34-879E-4335BEA889F5}" sibTransId="{9E19E5FF-E00B-4523-8EDA-D0E851BAF220}"/>
    <dgm:cxn modelId="{5CCDF45C-3A2F-49AA-85B0-83715B8B7208}" type="presOf" srcId="{3DD04A8A-9FC4-4696-A7E3-9C1048EEF8A6}" destId="{728AC5F8-4E68-48CB-A1E4-1D311006EA0C}" srcOrd="0" destOrd="0" presId="urn:microsoft.com/office/officeart/2005/8/layout/hList3"/>
    <dgm:cxn modelId="{F6E6D3A7-4660-4D55-9AA9-6F920919FDFB}" srcId="{ADBC2BCC-BA3A-4E28-AC88-9F88E3158113}" destId="{F2525891-6511-4A9E-8CE4-2BF60E3FBF88}" srcOrd="1" destOrd="0" parTransId="{83615B29-17E3-44B4-9249-BDD60C15F92C}" sibTransId="{24E70181-2A84-46FE-A587-54589E34FCB1}"/>
    <dgm:cxn modelId="{25889616-8D35-4B60-A346-4C3C4367C546}" type="presOf" srcId="{BF86C668-1158-48E4-B3A6-4285CB1A8F94}" destId="{63C8BDB4-5358-41AB-804F-EF6A9018E0CD}" srcOrd="0" destOrd="0" presId="urn:microsoft.com/office/officeart/2005/8/layout/hList3"/>
    <dgm:cxn modelId="{EB743518-4689-4508-A30D-591D411060B8}" type="presOf" srcId="{960FDD46-77D5-42A6-9F1C-2BFC1B993609}" destId="{CDA1254E-63F0-4870-8960-D5C18366AA49}" srcOrd="0" destOrd="0" presId="urn:microsoft.com/office/officeart/2005/8/layout/hList3"/>
    <dgm:cxn modelId="{691CC972-627B-447B-A427-9AD98581E42E}" type="presOf" srcId="{DE479567-02BC-4CAB-8ED2-0D0DC4CB63EC}" destId="{CB3B11B9-8C2B-4FDF-804B-503B6795EDB4}" srcOrd="0" destOrd="0" presId="urn:microsoft.com/office/officeart/2005/8/layout/hList3"/>
    <dgm:cxn modelId="{4F786666-314A-492A-8846-F0F4D01D5C81}" type="presOf" srcId="{ADBC2BCC-BA3A-4E28-AC88-9F88E3158113}" destId="{D99DDDBB-6394-4922-9011-ED9AA3811240}" srcOrd="0" destOrd="0" presId="urn:microsoft.com/office/officeart/2005/8/layout/hList3"/>
    <dgm:cxn modelId="{95DBEAFD-49CA-47ED-8585-A789E4314240}" srcId="{960FDD46-77D5-42A6-9F1C-2BFC1B993609}" destId="{3DD04A8A-9FC4-4696-A7E3-9C1048EEF8A6}" srcOrd="2" destOrd="0" parTransId="{D1C6F14C-3399-44D4-91DA-A6002E2B3221}" sibTransId="{97DA49A1-F164-441F-8CD8-44CFB9BDEA56}"/>
    <dgm:cxn modelId="{AB230D3B-F5CA-4A4F-A619-08F116B914DE}" type="presParOf" srcId="{D99DDDBB-6394-4922-9011-ED9AA3811240}" destId="{CDA1254E-63F0-4870-8960-D5C18366AA49}" srcOrd="0" destOrd="0" presId="urn:microsoft.com/office/officeart/2005/8/layout/hList3"/>
    <dgm:cxn modelId="{E858FE5B-1FD7-4482-874C-504C69608890}" type="presParOf" srcId="{D99DDDBB-6394-4922-9011-ED9AA3811240}" destId="{D6491683-F85E-4B19-AF33-1E57A5B5C2EE}" srcOrd="1" destOrd="0" presId="urn:microsoft.com/office/officeart/2005/8/layout/hList3"/>
    <dgm:cxn modelId="{8C22C7EA-BCEB-4405-9F37-E8E4F8BA1297}" type="presParOf" srcId="{D6491683-F85E-4B19-AF33-1E57A5B5C2EE}" destId="{CB3B11B9-8C2B-4FDF-804B-503B6795EDB4}" srcOrd="0" destOrd="0" presId="urn:microsoft.com/office/officeart/2005/8/layout/hList3"/>
    <dgm:cxn modelId="{F73252B8-381C-4FE5-82B2-F93EC0548C5C}" type="presParOf" srcId="{D6491683-F85E-4B19-AF33-1E57A5B5C2EE}" destId="{63C8BDB4-5358-41AB-804F-EF6A9018E0CD}" srcOrd="1" destOrd="0" presId="urn:microsoft.com/office/officeart/2005/8/layout/hList3"/>
    <dgm:cxn modelId="{9D1037E6-0B29-4A99-AAB8-4CEDC7FDF412}" type="presParOf" srcId="{D6491683-F85E-4B19-AF33-1E57A5B5C2EE}" destId="{728AC5F8-4E68-48CB-A1E4-1D311006EA0C}" srcOrd="2" destOrd="0" presId="urn:microsoft.com/office/officeart/2005/8/layout/hList3"/>
    <dgm:cxn modelId="{F7950826-6BEE-4E44-BFA0-13F32AAF2D23}" type="presParOf" srcId="{D99DDDBB-6394-4922-9011-ED9AA3811240}" destId="{5873729B-CD4A-4FD4-BBB3-EC541FA0A23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1254E-63F0-4870-8960-D5C18366AA49}">
      <dsp:nvSpPr>
        <dsp:cNvPr id="0" name=""/>
        <dsp:cNvSpPr/>
      </dsp:nvSpPr>
      <dsp:spPr>
        <a:xfrm>
          <a:off x="0" y="0"/>
          <a:ext cx="8229600" cy="16300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По характеру педагогического процесса выделяются следующие группы игр:</a:t>
          </a:r>
          <a:endParaRPr lang="ru-RU" sz="3600" kern="1200" dirty="0"/>
        </a:p>
      </dsp:txBody>
      <dsp:txXfrm>
        <a:off x="0" y="0"/>
        <a:ext cx="8229600" cy="1630040"/>
      </dsp:txXfrm>
    </dsp:sp>
    <dsp:sp modelId="{CB3B11B9-8C2B-4FDF-804B-503B6795EDB4}">
      <dsp:nvSpPr>
        <dsp:cNvPr id="0" name=""/>
        <dsp:cNvSpPr/>
      </dsp:nvSpPr>
      <dsp:spPr>
        <a:xfrm>
          <a:off x="4018" y="1630040"/>
          <a:ext cx="2740521" cy="34230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обучающие, тренировочные, обобщающие</a:t>
          </a:r>
          <a:endParaRPr lang="ru-RU" sz="2700" kern="1200"/>
        </a:p>
      </dsp:txBody>
      <dsp:txXfrm>
        <a:off x="4018" y="1630040"/>
        <a:ext cx="2740521" cy="3423084"/>
      </dsp:txXfrm>
    </dsp:sp>
    <dsp:sp modelId="{63C8BDB4-5358-41AB-804F-EF6A9018E0CD}">
      <dsp:nvSpPr>
        <dsp:cNvPr id="0" name=""/>
        <dsp:cNvSpPr/>
      </dsp:nvSpPr>
      <dsp:spPr>
        <a:xfrm>
          <a:off x="2744539" y="1630040"/>
          <a:ext cx="2740521" cy="34230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познавательные, воспитательные, развивающие</a:t>
          </a:r>
          <a:endParaRPr lang="ru-RU" sz="2700" kern="1200"/>
        </a:p>
      </dsp:txBody>
      <dsp:txXfrm>
        <a:off x="2744539" y="1630040"/>
        <a:ext cx="2740521" cy="3423084"/>
      </dsp:txXfrm>
    </dsp:sp>
    <dsp:sp modelId="{728AC5F8-4E68-48CB-A1E4-1D311006EA0C}">
      <dsp:nvSpPr>
        <dsp:cNvPr id="0" name=""/>
        <dsp:cNvSpPr/>
      </dsp:nvSpPr>
      <dsp:spPr>
        <a:xfrm>
          <a:off x="5485060" y="1630040"/>
          <a:ext cx="2740521" cy="34230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репродуктивные, продуктивные, творческие </a:t>
          </a:r>
          <a:endParaRPr lang="ru-RU" sz="2700" kern="1200" dirty="0"/>
        </a:p>
      </dsp:txBody>
      <dsp:txXfrm>
        <a:off x="5485060" y="1630040"/>
        <a:ext cx="2740521" cy="3423084"/>
      </dsp:txXfrm>
    </dsp:sp>
    <dsp:sp modelId="{5873729B-CD4A-4FD4-BBB3-EC541FA0A232}">
      <dsp:nvSpPr>
        <dsp:cNvPr id="0" name=""/>
        <dsp:cNvSpPr/>
      </dsp:nvSpPr>
      <dsp:spPr>
        <a:xfrm>
          <a:off x="0" y="5053124"/>
          <a:ext cx="8229600" cy="38034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2499-4765-4C95-85C7-98A99C247BC1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EACC9-5B84-4286-9E7A-138073D67D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2499-4765-4C95-85C7-98A99C247BC1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EACC9-5B84-4286-9E7A-138073D67D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2499-4765-4C95-85C7-98A99C247BC1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EACC9-5B84-4286-9E7A-138073D67D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2499-4765-4C95-85C7-98A99C247BC1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EACC9-5B84-4286-9E7A-138073D67D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2499-4765-4C95-85C7-98A99C247BC1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EACC9-5B84-4286-9E7A-138073D67D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2499-4765-4C95-85C7-98A99C247BC1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EACC9-5B84-4286-9E7A-138073D67D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2499-4765-4C95-85C7-98A99C247BC1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EACC9-5B84-4286-9E7A-138073D67D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2499-4765-4C95-85C7-98A99C247BC1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EACC9-5B84-4286-9E7A-138073D67D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2499-4765-4C95-85C7-98A99C247BC1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EACC9-5B84-4286-9E7A-138073D67D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2499-4765-4C95-85C7-98A99C247BC1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EACC9-5B84-4286-9E7A-138073D67D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2499-4765-4C95-85C7-98A99C247BC1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EACC9-5B84-4286-9E7A-138073D67D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32499-4765-4C95-85C7-98A99C247BC1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EACC9-5B84-4286-9E7A-138073D67D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/>
              <a:t>Использование игровых технологий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при </a:t>
            </a:r>
            <a:r>
              <a:rPr lang="ru-RU" sz="4000" b="1" dirty="0"/>
              <a:t>обучении детей с ОВЗ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077072"/>
            <a:ext cx="4536504" cy="1752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Выполнила: </a:t>
            </a:r>
          </a:p>
          <a:p>
            <a:r>
              <a:rPr lang="ru-RU" sz="2400" dirty="0" smtClean="0"/>
              <a:t>учитель начальных классов,</a:t>
            </a:r>
          </a:p>
          <a:p>
            <a:r>
              <a:rPr lang="ru-RU" sz="2400" dirty="0" smtClean="0"/>
              <a:t>Румянцева О.А.</a:t>
            </a:r>
            <a:endParaRPr lang="ru-RU" sz="24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Уроки русского языка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b="1" dirty="0" smtClean="0"/>
              <a:t>«Укрась слова» </a:t>
            </a:r>
            <a:r>
              <a:rPr lang="ru-RU" dirty="0" smtClean="0"/>
              <a:t>– подобрать к существительному прилагательные.</a:t>
            </a:r>
          </a:p>
          <a:p>
            <a:pPr marL="514350" indent="-514350">
              <a:buAutoNum type="arabicPeriod"/>
            </a:pPr>
            <a:r>
              <a:rPr lang="ru-RU" b="1" dirty="0"/>
              <a:t>«Кто внимательнее?»</a:t>
            </a:r>
            <a:r>
              <a:rPr lang="ru-RU" dirty="0"/>
              <a:t> </a:t>
            </a:r>
            <a:r>
              <a:rPr lang="ru-RU" dirty="0" smtClean="0"/>
              <a:t>- на </a:t>
            </a:r>
            <a:r>
              <a:rPr lang="ru-RU" dirty="0"/>
              <a:t>выделение и определение </a:t>
            </a:r>
            <a:r>
              <a:rPr lang="ru-RU" dirty="0" smtClean="0"/>
              <a:t>звука.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 </a:t>
            </a:r>
            <a:r>
              <a:rPr lang="ru-RU" b="1" dirty="0"/>
              <a:t>«Кто больше?» </a:t>
            </a:r>
            <a:r>
              <a:rPr lang="ru-RU" dirty="0" smtClean="0"/>
              <a:t>- на </a:t>
            </a:r>
            <a:r>
              <a:rPr lang="ru-RU" dirty="0"/>
              <a:t>составление слова с изученным </a:t>
            </a:r>
            <a:r>
              <a:rPr lang="ru-RU" dirty="0" smtClean="0"/>
              <a:t>звуком.</a:t>
            </a:r>
          </a:p>
          <a:p>
            <a:pPr marL="514350" indent="-514350">
              <a:buAutoNum type="arabicPeriod"/>
            </a:pPr>
            <a:r>
              <a:rPr lang="ru-RU" b="1" dirty="0"/>
              <a:t>«</a:t>
            </a:r>
            <a:r>
              <a:rPr lang="ru-RU" b="1" dirty="0" smtClean="0"/>
              <a:t>Перекличка» </a:t>
            </a:r>
            <a:r>
              <a:rPr lang="ru-RU" dirty="0" smtClean="0"/>
              <a:t>- предлагаем </a:t>
            </a:r>
            <a:r>
              <a:rPr lang="ru-RU" dirty="0"/>
              <a:t>вставать только тем детям, в имени или фамилии которых есть изучаемый звук. </a:t>
            </a: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Игры - упражнения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ds05.infourok.ru/uploads/ex/05ed/000b15f4-53e9da7b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4536504" cy="2700301"/>
          </a:xfrm>
          <a:prstGeom prst="rect">
            <a:avLst/>
          </a:prstGeom>
          <a:noFill/>
        </p:spPr>
      </p:pic>
      <p:pic>
        <p:nvPicPr>
          <p:cNvPr id="23556" name="Picture 4" descr="https://heaclub.ru/tim/ebef84a0800310eb0383d528994de1e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293096"/>
            <a:ext cx="4680520" cy="212423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Игры-забавы</a:t>
            </a:r>
            <a:br>
              <a:rPr lang="ru-RU" b="1" dirty="0" smtClean="0"/>
            </a:br>
            <a:r>
              <a:rPr lang="ru-RU" dirty="0" smtClean="0"/>
              <a:t>Пальчиковые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s://fs00.infourok.ru/images/doc/134/156386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8136904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Игра «Волшебная палочка»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images.squarespace-cdn.com/content/5ade4e10f93fd4a17e327242/1533832664993-05X4ECJ8ELRN38LONTJ5/0808+header+photo.jpg?format=1500w&amp;content-type=image%2F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696744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67544" y="548680"/>
            <a:ext cx="8424936" cy="187220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Положительные стороны игровых технологий</a:t>
            </a:r>
            <a:endParaRPr lang="ru-RU" sz="3600" dirty="0"/>
          </a:p>
        </p:txBody>
      </p:sp>
      <p:sp>
        <p:nvSpPr>
          <p:cNvPr id="5" name="Овал 4"/>
          <p:cNvSpPr/>
          <p:nvPr/>
        </p:nvSpPr>
        <p:spPr>
          <a:xfrm>
            <a:off x="251520" y="3068960"/>
            <a:ext cx="4176464" cy="23042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 </a:t>
            </a:r>
            <a:r>
              <a:rPr lang="ru-RU" sz="2400" dirty="0"/>
              <a:t>игре активно обогащается и развивается словарь школьника с </a:t>
            </a:r>
            <a:r>
              <a:rPr lang="ru-RU" sz="2400" dirty="0" smtClean="0"/>
              <a:t>ОВ</a:t>
            </a:r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572000" y="3068960"/>
            <a:ext cx="4392488" cy="223224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игра формирует правильное отношение к явлениям общественной жизни</a:t>
            </a:r>
          </a:p>
        </p:txBody>
      </p:sp>
      <p:sp>
        <p:nvSpPr>
          <p:cNvPr id="7" name="Овал 6"/>
          <p:cNvSpPr/>
          <p:nvPr/>
        </p:nvSpPr>
        <p:spPr>
          <a:xfrm>
            <a:off x="395536" y="3212976"/>
            <a:ext cx="3960440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систематизирует и углубляет знания о людях</a:t>
            </a:r>
          </a:p>
        </p:txBody>
      </p:sp>
      <p:sp>
        <p:nvSpPr>
          <p:cNvPr id="9" name="Овал 8"/>
          <p:cNvSpPr/>
          <p:nvPr/>
        </p:nvSpPr>
        <p:spPr>
          <a:xfrm>
            <a:off x="4788024" y="3212976"/>
            <a:ext cx="4032448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игра помогает детям приспособиться к окружающему миру</a:t>
            </a:r>
          </a:p>
        </p:txBody>
      </p:sp>
      <p:sp>
        <p:nvSpPr>
          <p:cNvPr id="10" name="Овал 9"/>
          <p:cNvSpPr/>
          <p:nvPr/>
        </p:nvSpPr>
        <p:spPr>
          <a:xfrm>
            <a:off x="395536" y="3212976"/>
            <a:ext cx="3960440" cy="20162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сущность игры заключается в том, что в ней важен не результат, а сам процесс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Этап постановки целей и задач урока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1. «Отгадав </a:t>
            </a:r>
            <a:r>
              <a:rPr lang="ru-RU" sz="4000" dirty="0"/>
              <a:t>загадку (кроссворд и т.п.), вы узнаете, что мы будем изучать на уроке</a:t>
            </a:r>
            <a:r>
              <a:rPr lang="ru-RU" sz="4000" dirty="0" smtClean="0"/>
              <a:t>»; </a:t>
            </a:r>
          </a:p>
          <a:p>
            <a:pPr>
              <a:buNone/>
            </a:pPr>
            <a:r>
              <a:rPr lang="ru-RU" sz="4000" dirty="0" smtClean="0"/>
              <a:t>2. «Решив </a:t>
            </a:r>
            <a:r>
              <a:rPr lang="ru-RU" sz="4000" dirty="0"/>
              <a:t>занимательный пример, вы узнаете тему нашего урока».</a:t>
            </a:r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Этап </a:t>
            </a:r>
            <a:r>
              <a:rPr lang="ru-RU" sz="4000" b="1" dirty="0" smtClean="0"/>
              <a:t>первичного усвоения </a:t>
            </a:r>
            <a:r>
              <a:rPr lang="ru-RU" sz="4000" b="1" dirty="0"/>
              <a:t>новых </a:t>
            </a:r>
            <a:r>
              <a:rPr lang="ru-RU" sz="4000" b="1" dirty="0" smtClean="0"/>
              <a:t>знаний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1. </a:t>
            </a:r>
            <a:r>
              <a:rPr lang="ru-RU" sz="4000" dirty="0" smtClean="0"/>
              <a:t>Игра </a:t>
            </a:r>
            <a:r>
              <a:rPr lang="ru-RU" sz="4000" i="1" dirty="0"/>
              <a:t>«Собери слово» </a:t>
            </a:r>
            <a:r>
              <a:rPr lang="ru-RU" sz="4000" dirty="0"/>
              <a:t>при изучении темы «Соединительные гласные О и Е</a:t>
            </a:r>
            <a:r>
              <a:rPr lang="ru-RU" sz="4000" dirty="0" smtClean="0"/>
              <a:t>».</a:t>
            </a:r>
          </a:p>
          <a:p>
            <a:pPr>
              <a:buNone/>
            </a:pPr>
            <a:r>
              <a:rPr lang="ru-RU" sz="4000" dirty="0"/>
              <a:t>	</a:t>
            </a:r>
            <a:r>
              <a:rPr lang="ru-RU" sz="4000" dirty="0" smtClean="0"/>
              <a:t>2. Игра </a:t>
            </a:r>
            <a:r>
              <a:rPr lang="ru-RU" sz="4000" i="1" dirty="0" smtClean="0"/>
              <a:t>«Составь поезд» </a:t>
            </a:r>
            <a:r>
              <a:rPr lang="ru-RU" sz="4000" dirty="0" smtClean="0"/>
              <a:t>при изучении  раздела «Нумерация </a:t>
            </a:r>
            <a:r>
              <a:rPr lang="ru-RU" sz="4000" dirty="0"/>
              <a:t>чисел первого </a:t>
            </a:r>
            <a:r>
              <a:rPr lang="ru-RU" sz="4000" dirty="0" smtClean="0"/>
              <a:t>десятка».</a:t>
            </a:r>
            <a:endParaRPr lang="ru-RU" sz="40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Проверка </a:t>
            </a:r>
            <a:r>
              <a:rPr lang="ru-RU" b="1" dirty="0"/>
              <a:t>пройденного материала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1. «Орфографическое </a:t>
            </a:r>
            <a:r>
              <a:rPr lang="ru-RU" dirty="0"/>
              <a:t>лото», </a:t>
            </a:r>
            <a:endParaRPr lang="ru-RU" dirty="0" smtClean="0"/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2. «Синонимы </a:t>
            </a:r>
            <a:r>
              <a:rPr lang="ru-RU" dirty="0"/>
              <a:t>(антонимы)», </a:t>
            </a:r>
            <a:endParaRPr lang="ru-RU" dirty="0" smtClean="0"/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3. «Кто </a:t>
            </a:r>
            <a:r>
              <a:rPr lang="ru-RU" dirty="0"/>
              <a:t>больше напишет слов», </a:t>
            </a:r>
            <a:endParaRPr lang="ru-RU" dirty="0" smtClean="0"/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4. «Не </a:t>
            </a:r>
            <a:r>
              <a:rPr lang="ru-RU" dirty="0"/>
              <a:t>перепутай», </a:t>
            </a:r>
            <a:endParaRPr lang="ru-RU" dirty="0" smtClean="0"/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5. «Третий </a:t>
            </a:r>
            <a:r>
              <a:rPr lang="ru-RU" dirty="0"/>
              <a:t>лишний» и т.п.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4713387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i="1" dirty="0" smtClean="0"/>
              <a:t>Использование игровых технологий при обучении детей с ОВЗ имеет </a:t>
            </a:r>
            <a:r>
              <a:rPr lang="ru-RU" i="1" dirty="0"/>
              <a:t>большое коррекционное воздействие и является одним из эффективных методов формирования положительной мотивации к </a:t>
            </a:r>
            <a:r>
              <a:rPr lang="ru-RU" i="1" dirty="0" smtClean="0"/>
              <a:t>учебным предметам.</a:t>
            </a:r>
            <a:endParaRPr lang="ru-RU" i="1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algn="r">
              <a:buNone/>
            </a:pPr>
            <a:r>
              <a:rPr lang="ru-RU" sz="3600" i="1" dirty="0"/>
              <a:t>Игра – это искра, зажигающая огонёк пытливости и любознательности».</a:t>
            </a:r>
          </a:p>
          <a:p>
            <a:pPr algn="r">
              <a:buNone/>
            </a:pPr>
            <a:r>
              <a:rPr lang="ru-RU" sz="3600" i="1" dirty="0"/>
              <a:t>В.А Сухомлинский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026" name="AutoShape 2" descr="http://i.mycdn.me/i?r=AzEPZsRbOZEKgBhR0XGMT1RknbwS96Y4dxE3YSSundnQDKaKTM5SRkZCeTgDn6uOy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i.mycdn.me/i?r=AzEPZsRbOZEKgBhR0XGMT1RknbwS96Y4dxE3YSSundnQDKaKTM5SRkZCeTgDn6uOy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i.mycdn.me/i?r=AzEPZsRbOZEKgBhR0XGMT1RknbwS96Y4dxE3YSSundnQDKaKTM5SRkZCeTgDn6uOy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://i.mycdn.me/i?r=AzEPZsRbOZEKgBhR0XGMT1RknbwS96Y4dxE3YSSundnQDKaKTM5SRkZCeTgDn6uOy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://i.mycdn.me/i?r=AzEPZsRbOZEKgBhR0XGMT1RknbwS96Y4dxE3YSSundnQDKaKTM5SRkZCeTgDn6uOy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trkfakel.ru/wp-content/uploads/suhomlinskij-vasilij-aleksandrovich-biografiya-deti-semya-pedagogicheskie-idei-i-vzglyady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nsportal.ru/sites/default/files/styles/media_gallery_large/public/gallery/2019/01/08/moi_detki/suhomlinskiy_vasiliy_aleksandrovich.jpg?itok=67ErW62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nsportal.ru/sites/default/files/styles/media_gallery_large/public/gallery/2019/01/08/moi_detki/suhomlinskiy_vasiliy_aleksandrovich.jpg?itok=67ErW62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Понятие </a:t>
            </a:r>
            <a:r>
              <a:rPr lang="ru-RU" b="1" dirty="0"/>
              <a:t>«игровые педагогические технологии»</a:t>
            </a:r>
            <a:r>
              <a:rPr lang="ru-RU" dirty="0"/>
              <a:t> включает достаточно обширную группу методов и приемов организации педагогического процесса в форме различных педагогических игр.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692696"/>
          <a:ext cx="8229600" cy="543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/>
              <a:t> </a:t>
            </a:r>
            <a:r>
              <a:rPr lang="ru-RU" dirty="0" smtClean="0"/>
              <a:t>предметные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сюжетные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ролевые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деловые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имитационные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игры-драматизации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76672"/>
            <a:ext cx="8136904" cy="12961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Типология педагогических игр </a:t>
            </a:r>
            <a:endParaRPr lang="ru-RU" sz="3200" dirty="0" smtClean="0"/>
          </a:p>
          <a:p>
            <a:pPr algn="ctr"/>
            <a:r>
              <a:rPr lang="ru-RU" sz="3200" dirty="0" smtClean="0"/>
              <a:t>по </a:t>
            </a:r>
            <a:r>
              <a:rPr lang="ru-RU" sz="3200" dirty="0"/>
              <a:t>характеру игровой методики: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0480"/>
          </a:xfrm>
        </p:spPr>
        <p:txBody>
          <a:bodyPr>
            <a:normAutofit/>
          </a:bodyPr>
          <a:lstStyle/>
          <a:p>
            <a:r>
              <a:rPr lang="ru-RU" dirty="0" smtClean="0"/>
              <a:t>соответствие </a:t>
            </a:r>
            <a:r>
              <a:rPr lang="ru-RU" dirty="0"/>
              <a:t>игры возрасту ребенка или его актуальному уровню развития;</a:t>
            </a:r>
          </a:p>
          <a:p>
            <a:r>
              <a:rPr lang="ru-RU" dirty="0" smtClean="0"/>
              <a:t>учет </a:t>
            </a:r>
            <a:r>
              <a:rPr lang="ru-RU" dirty="0"/>
              <a:t>структуры дефекта;</a:t>
            </a:r>
          </a:p>
          <a:p>
            <a:r>
              <a:rPr lang="ru-RU" dirty="0" smtClean="0"/>
              <a:t>подбор </a:t>
            </a:r>
            <a:r>
              <a:rPr lang="ru-RU" dirty="0"/>
              <a:t>игрового материала с постепенным усложнением;</a:t>
            </a:r>
          </a:p>
          <a:p>
            <a:r>
              <a:rPr lang="ru-RU" dirty="0" smtClean="0"/>
              <a:t>связь </a:t>
            </a:r>
            <a:r>
              <a:rPr lang="ru-RU" dirty="0"/>
              <a:t>содержания игры с системой знаний ребенка;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76672"/>
            <a:ext cx="8280920" cy="144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Требования при подборе игр для детей с ОВЗ:</a:t>
            </a:r>
          </a:p>
          <a:p>
            <a:pPr algn="ctr"/>
            <a:endParaRPr lang="ru-RU" sz="32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соответствие коррекционной цели занятия;</a:t>
            </a:r>
          </a:p>
          <a:p>
            <a:r>
              <a:rPr lang="ru-RU" dirty="0" smtClean="0"/>
              <a:t>учет принципа смены видов деятельности;</a:t>
            </a:r>
          </a:p>
          <a:p>
            <a:r>
              <a:rPr lang="ru-RU" dirty="0" smtClean="0"/>
              <a:t>использование ярких, озвученных игрушек и пособий;</a:t>
            </a:r>
          </a:p>
          <a:p>
            <a:r>
              <a:rPr lang="ru-RU" dirty="0" smtClean="0"/>
              <a:t>соответствие игрушек и пособий гигиеническим требованиям, безопасность.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Уроки математики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razvivalo4ki.ru/uploaded/image/loto-schitaem-do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340768"/>
            <a:ext cx="4176465" cy="2736304"/>
          </a:xfrm>
          <a:prstGeom prst="rect">
            <a:avLst/>
          </a:prstGeom>
          <a:noFill/>
        </p:spPr>
      </p:pic>
      <p:pic>
        <p:nvPicPr>
          <p:cNvPr id="20484" name="Picture 4" descr="https://beauty.mypartnershop.ru/pictures/1014305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73016"/>
            <a:ext cx="3960440" cy="28803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76056" y="2996952"/>
            <a:ext cx="3476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математическая мозаика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4149080"/>
            <a:ext cx="778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лото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Уроки </a:t>
            </a:r>
            <a:r>
              <a:rPr lang="ru-RU" b="1" dirty="0"/>
              <a:t>чтения и развития речи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s://heaclub.ru/tim/941c69065aa5a21a155ff65507c88ef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600400" cy="2698405"/>
          </a:xfrm>
          <a:prstGeom prst="rect">
            <a:avLst/>
          </a:prstGeom>
          <a:noFill/>
        </p:spPr>
      </p:pic>
      <p:pic>
        <p:nvPicPr>
          <p:cNvPr id="22532" name="Picture 4" descr="https://ds05.infourok.ru/uploads/ex/0e27/0009225e-5ae31656/hello_html_m7c16e3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3016"/>
            <a:ext cx="3744416" cy="274278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27984" y="2996952"/>
            <a:ext cx="4205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Придумай </a:t>
            </a:r>
            <a:r>
              <a:rPr lang="ru-RU" sz="2400" dirty="0"/>
              <a:t>рассказ по картинке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149080"/>
            <a:ext cx="36388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Найди </a:t>
            </a:r>
            <a:r>
              <a:rPr lang="ru-RU" sz="2400" dirty="0"/>
              <a:t>как можно больше </a:t>
            </a:r>
            <a:endParaRPr lang="ru-RU" sz="2400" dirty="0" smtClean="0"/>
          </a:p>
          <a:p>
            <a:pPr algn="ctr"/>
            <a:r>
              <a:rPr lang="ru-RU" sz="2400" dirty="0" smtClean="0"/>
              <a:t>сходств </a:t>
            </a:r>
            <a:r>
              <a:rPr lang="ru-RU" sz="2400" dirty="0"/>
              <a:t>и отличий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262</Words>
  <Application>Microsoft Office PowerPoint</Application>
  <PresentationFormat>Экран (4:3)</PresentationFormat>
  <Paragraphs>63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Использование игровых технологий  при обучении детей с ОВЗ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Уроки математики</vt:lpstr>
      <vt:lpstr>Уроки чтения и развития речи </vt:lpstr>
      <vt:lpstr>Уроки русского языка</vt:lpstr>
      <vt:lpstr>Игры - упражнения</vt:lpstr>
      <vt:lpstr>Игры-забавы Пальчиковые игры</vt:lpstr>
      <vt:lpstr>Игра «Волшебная палочка»</vt:lpstr>
      <vt:lpstr>Презентация PowerPoint</vt:lpstr>
      <vt:lpstr>Этап постановки целей и задач урока</vt:lpstr>
      <vt:lpstr>Этап первичного усвоения новых знаний</vt:lpstr>
      <vt:lpstr>Проверка пройденного материала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игровых технологий  при обучении детей с ОВЗ</dc:title>
  <dc:creator>123</dc:creator>
  <cp:lastModifiedBy>Lenovo</cp:lastModifiedBy>
  <cp:revision>11</cp:revision>
  <dcterms:created xsi:type="dcterms:W3CDTF">2020-12-09T17:39:16Z</dcterms:created>
  <dcterms:modified xsi:type="dcterms:W3CDTF">2020-12-10T10:08:42Z</dcterms:modified>
</cp:coreProperties>
</file>