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2" r:id="rId4"/>
    <p:sldId id="273" r:id="rId5"/>
    <p:sldId id="263" r:id="rId6"/>
    <p:sldId id="265" r:id="rId7"/>
    <p:sldId id="269" r:id="rId8"/>
    <p:sldId id="268" r:id="rId9"/>
    <p:sldId id="270" r:id="rId10"/>
    <p:sldId id="267" r:id="rId11"/>
    <p:sldId id="272" r:id="rId12"/>
    <p:sldId id="271" r:id="rId13"/>
    <p:sldId id="275" r:id="rId14"/>
    <p:sldId id="274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0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3461-EB7A-4C59-9367-74A1E4EB17BB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6157-8680-49CB-BF25-2D2A67456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85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3461-EB7A-4C59-9367-74A1E4EB17BB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6157-8680-49CB-BF25-2D2A67456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152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3461-EB7A-4C59-9367-74A1E4EB17BB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6157-8680-49CB-BF25-2D2A67456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762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3461-EB7A-4C59-9367-74A1E4EB17BB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6157-8680-49CB-BF25-2D2A67456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07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3461-EB7A-4C59-9367-74A1E4EB17BB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6157-8680-49CB-BF25-2D2A67456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780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3461-EB7A-4C59-9367-74A1E4EB17BB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6157-8680-49CB-BF25-2D2A67456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576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3461-EB7A-4C59-9367-74A1E4EB17BB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6157-8680-49CB-BF25-2D2A67456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65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3461-EB7A-4C59-9367-74A1E4EB17BB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6157-8680-49CB-BF25-2D2A67456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415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3461-EB7A-4C59-9367-74A1E4EB17BB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6157-8680-49CB-BF25-2D2A67456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153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3461-EB7A-4C59-9367-74A1E4EB17BB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6157-8680-49CB-BF25-2D2A67456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424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3461-EB7A-4C59-9367-74A1E4EB17BB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6157-8680-49CB-BF25-2D2A67456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95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53461-EB7A-4C59-9367-74A1E4EB17BB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B6157-8680-49CB-BF25-2D2A67456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95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andia.ru/text/category/antitcipatciy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31"/>
            <a:ext cx="9144000" cy="688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052736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Эффективные приемы обучения чтению учащихся с ОВЗ в начальных классах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59288" y="3459063"/>
            <a:ext cx="40847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Подготовила</a:t>
            </a:r>
            <a:r>
              <a:rPr lang="ru-RU" sz="2800" dirty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dirty="0">
                <a:solidFill>
                  <a:srgbClr val="C00000"/>
                </a:solidFill>
                <a:latin typeface="Monotype Corsiva" pitchFamily="66" charset="0"/>
              </a:rPr>
              <a:t>учитель начальных классов</a:t>
            </a:r>
            <a:br>
              <a:rPr lang="ru-RU" sz="2800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dirty="0">
                <a:solidFill>
                  <a:srgbClr val="C00000"/>
                </a:solidFill>
                <a:latin typeface="Monotype Corsiva" pitchFamily="66" charset="0"/>
              </a:rPr>
              <a:t>МОУ «</a:t>
            </a:r>
            <a:r>
              <a:rPr lang="ru-RU" sz="2800" dirty="0" err="1">
                <a:solidFill>
                  <a:srgbClr val="C00000"/>
                </a:solidFill>
                <a:latin typeface="Monotype Corsiva" pitchFamily="66" charset="0"/>
              </a:rPr>
              <a:t>Яснозоренская</a:t>
            </a:r>
            <a:r>
              <a:rPr lang="ru-RU" sz="2800" dirty="0">
                <a:solidFill>
                  <a:srgbClr val="C00000"/>
                </a:solidFill>
                <a:latin typeface="Monotype Corsiva" pitchFamily="66" charset="0"/>
              </a:rPr>
              <a:t> СОШ»</a:t>
            </a:r>
            <a:br>
              <a:rPr lang="ru-RU" sz="2800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Лавриненко С. К.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527754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4810" marR="188595" indent="-2540" algn="ctr">
              <a:spcBef>
                <a:spcPts val="335"/>
              </a:spcBef>
              <a:spcAft>
                <a:spcPts val="0"/>
              </a:spcAft>
            </a:pPr>
            <a:r>
              <a:rPr lang="ru-RU" b="1" kern="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2021 год</a:t>
            </a:r>
            <a:endParaRPr lang="ru-RU" b="1" kern="0" dirty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082" y="3212976"/>
            <a:ext cx="1783036" cy="187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22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02" y="19231"/>
            <a:ext cx="9144000" cy="688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199694"/>
            <a:ext cx="51249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4445" y="3212976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 Чтение в парах, групповое чтение.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 Предварительное, 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послоговое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прочтение сложных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слов.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 Составление вопросов к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тексту.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 Упражнение «Контрольное предложение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7895" y="1196752"/>
            <a:ext cx="8218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формирования осознанности чтения: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905" y="4972534"/>
            <a:ext cx="2348445" cy="188546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46773" y="1988840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Осознанность чтения проявляется в умении ребенка ясно, глубоко понять содержание текста.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276637"/>
            <a:ext cx="5112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ознательное чтение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35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02" y="19231"/>
            <a:ext cx="9144000" cy="688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3122" y="188640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Наряду с осознанностью у учащихся необходимо развивать смысловую догадку – 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Антиципация"/>
              </a:rPr>
              <a:t>антиципацию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2418" y="1323642"/>
            <a:ext cx="828092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 Чтение двухсложных слов с пропущенной буквой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И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 РА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Г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 РЯ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М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_ША</a:t>
            </a:r>
          </a:p>
          <a:p>
            <a:pPr fontAlgn="base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7138" y="2822150"/>
            <a:ext cx="805329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 Чтение двухсложных слов с двумя пропущенными буквами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З_М_К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М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_Р _З</a:t>
            </a:r>
          </a:p>
          <a:p>
            <a:pPr fontAlgn="base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6769" y="4438896"/>
            <a:ext cx="7880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 Определение главной мысли текста по заголовку.</a:t>
            </a:r>
          </a:p>
        </p:txBody>
      </p:sp>
    </p:spTree>
    <p:extLst>
      <p:ext uri="{BB962C8B-B14F-4D97-AF65-F5344CB8AC3E}">
        <p14:creationId xmlns:p14="http://schemas.microsoft.com/office/powerpoint/2010/main" val="11462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02" y="19231"/>
            <a:ext cx="9144000" cy="688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305342"/>
            <a:ext cx="82809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в словах и чем они различаются?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 – мель,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 – мял,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мыл – мил.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Назови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словом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Чиж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ласточка, грач, сова, стриж.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Ножницы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клещи, молоток, пила, грабли.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Картофель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свёкла, лук, капуста.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Липа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берёза, ель, сосна.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Какое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лишнее?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Красивый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синий, красный, жёлтый.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Минута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время, час, секунда.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Дорога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шоссе, тропинка, путь.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8640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формирования осознанности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чтения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728085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упражнения: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019" y="1844824"/>
            <a:ext cx="2348445" cy="188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30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02" y="19231"/>
            <a:ext cx="9144000" cy="688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88640"/>
            <a:ext cx="4572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Шарады.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первый слог найдёшь тогда,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в капели капает вода.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Местоимение — слог второй,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 целом — школьный столик твой.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 + Та = Парта)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28184" y="332656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Ребусы.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3.404content.com/1/7D/49/1169749883441120386/fullsiz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776" y="796134"/>
            <a:ext cx="3415695" cy="165006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475656" y="2348880"/>
            <a:ext cx="72008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Загадки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сияет, и блестит, никому оно не льстит.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(Зеркало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доску спрячется бедняжка — чуть видна его фуражка.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(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Гвоздь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Зимой и летом одним цветом.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(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Ёлка)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Сперва блеск, за блеском — треск!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(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Гроза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61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02" y="19231"/>
            <a:ext cx="9144000" cy="688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5170" y="832644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Систематическое использование подобного рода заданий и упражнений, безусловно, приносит положительные результаты. У обучающихся с ОВЗ появляется интерес к читаемым произведениям и умение самостоятельно разбираться в содержании читаемого, делать из него соответствующие выводы.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375" y="3140968"/>
            <a:ext cx="2348445" cy="188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2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31"/>
            <a:ext cx="9144000" cy="688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155679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Спасибо   </a:t>
            </a:r>
          </a:p>
          <a:p>
            <a:pPr algn="ctr"/>
            <a:r>
              <a:rPr lang="ru-RU" sz="48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за   внимание!</a:t>
            </a:r>
            <a:endParaRPr lang="ru-RU" sz="4800" b="1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555" y="5017323"/>
            <a:ext cx="2348445" cy="1885466"/>
          </a:xfrm>
          <a:prstGeom prst="rect">
            <a:avLst/>
          </a:prstGeom>
        </p:spPr>
      </p:pic>
      <p:pic>
        <p:nvPicPr>
          <p:cNvPr id="5" name="Picture 2" descr="https://avatars.mds.yandex.net/get-zen_doc/241223/pub_5d4f8b65c7e50c00ada4f615_5d501fb15ba2b500ac76f929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48209"/>
            <a:ext cx="2800910" cy="259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20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31"/>
            <a:ext cx="9144000" cy="688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764704"/>
            <a:ext cx="712879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«Чтение – это окошко, через которое дети видят и познают мир </a:t>
            </a:r>
            <a:endParaRPr lang="ru-RU" sz="4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самого себя». </a:t>
            </a:r>
            <a:endParaRPr lang="ru-RU" sz="4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В.А. Сухомлинский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32" y="2134125"/>
            <a:ext cx="1227555" cy="291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555" y="5017323"/>
            <a:ext cx="2348445" cy="188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2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558"/>
            <a:ext cx="9144000" cy="688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49251" y="70245"/>
            <a:ext cx="7092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Эффективные приемы обучения чтению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06432" y="626613"/>
            <a:ext cx="178446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endParaRPr lang="ru-RU" sz="6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90213" y="2630929"/>
            <a:ext cx="2879725" cy="1655763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фонематических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 rot="21570238" flipV="1">
            <a:off x="3065725" y="3576921"/>
            <a:ext cx="2879725" cy="1511300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rot="10800000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зрительного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гнозиса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951938" y="2740975"/>
            <a:ext cx="2879725" cy="1655763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слуховой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памяти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 flipH="1">
            <a:off x="1763688" y="1518708"/>
            <a:ext cx="2448074" cy="1116123"/>
          </a:xfrm>
          <a:prstGeom prst="line">
            <a:avLst/>
          </a:prstGeom>
          <a:noFill/>
          <a:ln w="9525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 flipH="1">
            <a:off x="4571999" y="1624851"/>
            <a:ext cx="235225" cy="1939632"/>
          </a:xfrm>
          <a:prstGeom prst="line">
            <a:avLst/>
          </a:prstGeom>
          <a:noFill/>
          <a:ln w="9525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>
            <a:off x="5411360" y="1624852"/>
            <a:ext cx="1980440" cy="1116123"/>
          </a:xfrm>
          <a:prstGeom prst="line">
            <a:avLst/>
          </a:prstGeom>
          <a:noFill/>
          <a:ln w="9525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82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558"/>
            <a:ext cx="9144000" cy="688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1540" y="980728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Работа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формированию фонематического восприятия начинается с неречевых звуков.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6621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Эффективные приёмы организации букварного и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послебукварного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периода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204864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Работа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речевыми звуками и дифференциацией речевых и неречевых звуков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«Повтори правильно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«КУЧА-МАЛА»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Букводом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«Навигатор»</a:t>
            </a:r>
          </a:p>
          <a:p>
            <a:endParaRPr lang="ru-RU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5" y="3212977"/>
            <a:ext cx="1152128" cy="115212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64579"/>
            <a:ext cx="1512168" cy="113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964" y="4696168"/>
            <a:ext cx="1620281" cy="110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7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31"/>
            <a:ext cx="9144000" cy="688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Белый мрамор"/>
          <p:cNvSpPr>
            <a:spLocks noChangeArrowheads="1"/>
          </p:cNvSpPr>
          <p:nvPr/>
        </p:nvSpPr>
        <p:spPr bwMode="auto">
          <a:xfrm>
            <a:off x="1475656" y="146225"/>
            <a:ext cx="5832648" cy="9785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Зрительный </a:t>
            </a:r>
            <a:r>
              <a:rPr lang="ru-RU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гнозис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683568" y="836712"/>
            <a:ext cx="7776864" cy="4968552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«Разрезные картинки»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«Выбор недостающего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изображения»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«Дорисуй предмет до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целого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перепутал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«Лабиринт»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«Допиши букву»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«Письмо в воздухе»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2838"/>
            <a:ext cx="1246098" cy="295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78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31"/>
            <a:ext cx="9144000" cy="688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06058" y="845423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формирования беглого чтения: 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6058" y="1536174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«Фотографирование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fontAlgn="base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«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 ряд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букв».</a:t>
            </a:r>
          </a:p>
          <a:p>
            <a:pPr fontAlgn="base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«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слова».</a:t>
            </a:r>
          </a:p>
          <a:p>
            <a:pPr fontAlgn="base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«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с фиксацией зрения на средней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линии».</a:t>
            </a:r>
          </a:p>
          <a:p>
            <a:pPr fontAlgn="base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«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столбики».</a:t>
            </a:r>
          </a:p>
          <a:p>
            <a:pPr fontAlgn="base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«Чтение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дидактической игры «Найди слово».</a:t>
            </a:r>
          </a:p>
          <a:p>
            <a:pPr fontAlgn="base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«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Жужжащее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чтение».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«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Ежеурочные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пятиминутки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чтения».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«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быстрее?»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190753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Беглость чтения </a:t>
            </a:r>
          </a:p>
        </p:txBody>
      </p:sp>
    </p:spTree>
    <p:extLst>
      <p:ext uri="{BB962C8B-B14F-4D97-AF65-F5344CB8AC3E}">
        <p14:creationId xmlns:p14="http://schemas.microsoft.com/office/powerpoint/2010/main" val="125725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50"/>
            <a:ext cx="9144000" cy="688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27584" y="249885"/>
            <a:ext cx="270439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«Пол-арбуза»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" name="Рисунок 2" descr="https://fsd.multiurok.ru/html/2019/03/07/s_5c80bfae9b378/1107639_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0" y="980728"/>
            <a:ext cx="417234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s://fsd.multiurok.ru/html/2019/03/07/s_5c80bfae9b378/1107639_2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0" y="3140968"/>
            <a:ext cx="4172349" cy="15841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077228" y="249885"/>
            <a:ext cx="5066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«Чтение с помощью «Решетки».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1299339"/>
            <a:ext cx="441649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18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558"/>
            <a:ext cx="9144000" cy="688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016" y="913045"/>
            <a:ext cx="9145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формирования выразительного чтения: 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3" y="1700808"/>
            <a:ext cx="646246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Подражание речи учителя.</a:t>
            </a:r>
          </a:p>
          <a:p>
            <a:pPr fontAlgn="base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Хоровое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</a:t>
            </a:r>
          </a:p>
          <a:p>
            <a:pPr fontAlgn="base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Чтение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ролям. </a:t>
            </a:r>
          </a:p>
          <a:p>
            <a:pPr fontAlgn="base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Драматизация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текста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Упражнение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интонацией.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Упражнение «Логические ударения» с  вопросом-помощником.</a:t>
            </a:r>
          </a:p>
          <a:p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Прием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нотирования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Скороговорки</a:t>
            </a:r>
            <a:r>
              <a:rPr lang="ru-RU" sz="2800" dirty="0"/>
              <a:t>.</a:t>
            </a:r>
          </a:p>
          <a:p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905" y="4972534"/>
            <a:ext cx="2348445" cy="18854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98828" y="112276"/>
            <a:ext cx="46401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Выразительное чтение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21151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558"/>
            <a:ext cx="9144000" cy="688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51585" y="711860"/>
            <a:ext cx="4825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над интонацией.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8640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формирования выразительного чтения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338729"/>
            <a:ext cx="77768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Покажите ребенку фразу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«Птицы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прилетели».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попросите прочитать ее: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спокойно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радостно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громко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тихо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грустно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с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раздражением;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со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страхом;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с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издевкой;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со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злостью.</a:t>
            </a:r>
          </a:p>
        </p:txBody>
      </p:sp>
    </p:spTree>
    <p:extLst>
      <p:ext uri="{BB962C8B-B14F-4D97-AF65-F5344CB8AC3E}">
        <p14:creationId xmlns:p14="http://schemas.microsoft.com/office/powerpoint/2010/main" val="188842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491</Words>
  <Application>Microsoft Office PowerPoint</Application>
  <PresentationFormat>Экран (4:3)</PresentationFormat>
  <Paragraphs>115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42</cp:revision>
  <dcterms:created xsi:type="dcterms:W3CDTF">2021-06-12T00:19:20Z</dcterms:created>
  <dcterms:modified xsi:type="dcterms:W3CDTF">2021-06-15T06:35:20Z</dcterms:modified>
</cp:coreProperties>
</file>