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9"/>
  </p:notesMasterIdLst>
  <p:sldIdLst>
    <p:sldId id="317" r:id="rId3"/>
    <p:sldId id="344" r:id="rId4"/>
    <p:sldId id="343" r:id="rId5"/>
    <p:sldId id="325" r:id="rId6"/>
    <p:sldId id="291" r:id="rId7"/>
    <p:sldId id="276" r:id="rId8"/>
    <p:sldId id="345" r:id="rId9"/>
    <p:sldId id="346" r:id="rId10"/>
    <p:sldId id="322" r:id="rId11"/>
    <p:sldId id="324" r:id="rId12"/>
    <p:sldId id="347" r:id="rId13"/>
    <p:sldId id="326" r:id="rId14"/>
    <p:sldId id="300" r:id="rId15"/>
    <p:sldId id="348" r:id="rId16"/>
    <p:sldId id="349" r:id="rId17"/>
    <p:sldId id="321" r:id="rId18"/>
    <p:sldId id="342" r:id="rId19"/>
    <p:sldId id="341" r:id="rId20"/>
    <p:sldId id="336" r:id="rId21"/>
    <p:sldId id="350" r:id="rId22"/>
    <p:sldId id="355" r:id="rId23"/>
    <p:sldId id="356" r:id="rId24"/>
    <p:sldId id="351" r:id="rId25"/>
    <p:sldId id="354" r:id="rId26"/>
    <p:sldId id="352" r:id="rId27"/>
    <p:sldId id="31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A4D8-474C-40EB-8808-C25070FBA390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52AB4-0587-4EC3-B9FF-4124EACCF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4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D448855-A296-4519-8023-0F11B83FBAF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D5BFCDB-79F5-4D3C-9D92-C7E2668E7C7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855-A296-4519-8023-0F11B83FBAF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FCDB-79F5-4D3C-9D92-C7E2668E7C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855-A296-4519-8023-0F11B83FBAF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FCDB-79F5-4D3C-9D92-C7E2668E7C7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98B12-AE56-453D-A9D9-FC300802CE8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7030-324A-4467-B2B1-747CAA2A6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8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D9E7-5C8E-450E-8F0E-5BBB9E20EC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AA64-9045-4281-A863-32B64E602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2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7DF9F-7647-4854-8C74-1D76F1FE86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EFAC-77D4-4405-BFC5-8EB1DF4B9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961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7DE7E-3E8A-4FB1-901E-E25A6CECE6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817AA-A193-43EF-B877-61EA290F2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9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8B3C-985D-4E4B-9B65-478A82DB913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3E3A-0510-4E86-B1DD-6E14605D3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65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ACDF0-5B12-46EF-A345-BA5BE6C2DD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14B1-4677-4520-9254-0927384AF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834B-FF62-409A-AB64-C1B1C4E1575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D8BD-0A6B-44C3-8ED1-DB47F708C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73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36F6-4C8A-4932-9A69-52BB4BF8469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934F6-8A6E-4B89-9817-8AC897CDE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855-A296-4519-8023-0F11B83FBAF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FCDB-79F5-4D3C-9D92-C7E2668E7C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1F917-3475-4526-8F30-7DAEBECCEAA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72292-7056-4C13-ABA5-545A8AE93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21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533A-E937-44E9-BF48-BE791FA80B7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7AE7A-F414-43A1-9FC6-3644019DC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42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55633-35E6-4170-ADC8-B2987E939C2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6972-55A9-4513-A58C-B2B99FCE8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D448855-A296-4519-8023-0F11B83FBAF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D5BFCDB-79F5-4D3C-9D92-C7E2668E7C7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855-A296-4519-8023-0F11B83FBAF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FCDB-79F5-4D3C-9D92-C7E2668E7C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855-A296-4519-8023-0F11B83FBAF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FCDB-79F5-4D3C-9D92-C7E2668E7C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855-A296-4519-8023-0F11B83FBAF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FCDB-79F5-4D3C-9D92-C7E2668E7C7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855-A296-4519-8023-0F11B83FBAF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FCDB-79F5-4D3C-9D92-C7E2668E7C7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855-A296-4519-8023-0F11B83FBAF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FCDB-79F5-4D3C-9D92-C7E2668E7C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855-A296-4519-8023-0F11B83FBAF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FCDB-79F5-4D3C-9D92-C7E2668E7C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448855-A296-4519-8023-0F11B83FBAF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5BFCDB-79F5-4D3C-9D92-C7E2668E7C74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C5B4D0-FAE0-4D86-A68B-EC2AC28A430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090788-7BE4-467A-A2D1-31325CF937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6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2.gif"/><Relationship Id="rId5" Type="http://schemas.openxmlformats.org/officeDocument/2006/relationships/image" Target="../media/image37.png"/><Relationship Id="rId10" Type="http://schemas.openxmlformats.org/officeDocument/2006/relationships/image" Target="../media/image13.gif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5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port_turq_bor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349" y="476672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i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Рефлексия как элемент</a:t>
            </a:r>
          </a:p>
          <a:p>
            <a:pPr algn="ctr"/>
            <a:endParaRPr lang="ru-RU" sz="48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9352" y="4657632"/>
            <a:ext cx="3959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Макарова Дина Викторовна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Учитель-логопед</a:t>
            </a:r>
            <a:endParaRPr lang="ru-RU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7" descr="http://wiki-sibiriada.ru/images/0/01/Smayl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2" y="3895295"/>
            <a:ext cx="240925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6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port_turq_bor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640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«Солнышко </a:t>
            </a:r>
            <a:r>
              <a:rPr lang="ru-RU" sz="54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5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тучка»</a:t>
            </a:r>
          </a:p>
          <a:p>
            <a:r>
              <a:rPr lang="ru-RU" b="1" i="1" dirty="0"/>
              <a:t> </a:t>
            </a:r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руках у учителя тучка и солнышко. Он предлагает ребятам сравнить свое настроение с тучкой или солнышком. Поясняя, если хорошее настроение </a:t>
            </a:r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-выбираете </a:t>
            </a:r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солнышко, если не </a:t>
            </a:r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очень - </a:t>
            </a:r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 тучку.</a:t>
            </a:r>
          </a:p>
        </p:txBody>
      </p:sp>
      <p:pic>
        <p:nvPicPr>
          <p:cNvPr id="55298" name="Picture 2" descr="http://zharikova.my1.ru/25spos/reflek/solnysh_t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19268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0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fs00.infourok.ru/images/doc/223/20549/1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09" y="1166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port_turq_bor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Приёмы рефлексии </a:t>
            </a:r>
            <a:r>
              <a:rPr lang="ru-RU" sz="4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деятельности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41239" y="1866399"/>
            <a:ext cx="79632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6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Светофор», </a:t>
            </a:r>
            <a:r>
              <a:rPr lang="ru-RU" sz="3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«Шесть шляп», </a:t>
            </a:r>
            <a:r>
              <a:rPr lang="ru-RU" sz="32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«Кластер», </a:t>
            </a:r>
            <a:r>
              <a:rPr lang="ru-RU" sz="36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«Бассейн», </a:t>
            </a:r>
            <a:r>
              <a:rPr lang="ru-RU" sz="3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«Лестница успеха», </a:t>
            </a:r>
            <a:r>
              <a:rPr lang="ru-RU" sz="3200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200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Зарядка», «Фразеологизмы».</a:t>
            </a:r>
            <a:endParaRPr lang="ru-RU" sz="36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4" descr="http://vamotkrytka.ru/_ph/105/2/3992148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1" y="1127939"/>
            <a:ext cx="681289" cy="5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mayls.ru/data/smiles/smayliki-emocii-79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48" y="1111107"/>
            <a:ext cx="1562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1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port_turq_bor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820891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4400" b="1" i="1" dirty="0" smtClean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«Шесть шляп» </a:t>
            </a:r>
            <a:endParaRPr lang="ru-RU" sz="4400" b="1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2400" b="1" dirty="0" smtClean="0">
                <a:solidFill>
                  <a:schemeClr val="tx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Учащихся можно разделить на группы и предложить приобрести одну из шляп. Обладателям шляп необходимо дать оценку событиям, фактам, результатам деятельности в зависимости от цвета.  </a:t>
            </a:r>
            <a:endParaRPr lang="ru-RU" sz="24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Белая шляпа символизирует конкретные суждения без эмоционального оттенка. </a:t>
            </a:r>
            <a:endParaRPr lang="ru-RU" sz="24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C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Желтая</a:t>
            </a:r>
            <a:r>
              <a:rPr lang="ru-RU" sz="2400" b="1" dirty="0" smtClean="0">
                <a:solidFill>
                  <a:schemeClr val="tx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шляпа – позитивные суждения. </a:t>
            </a:r>
            <a:endParaRPr lang="ru-RU" sz="24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Черная </a:t>
            </a:r>
            <a:r>
              <a:rPr lang="ru-RU" sz="2400" b="1" dirty="0" smtClean="0">
                <a:solidFill>
                  <a:schemeClr val="tx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– отражает проблемы и трудности. </a:t>
            </a:r>
            <a:endParaRPr lang="ru-RU" sz="24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Красная </a:t>
            </a:r>
            <a:r>
              <a:rPr lang="ru-RU" sz="2400" b="1" dirty="0" smtClean="0">
                <a:solidFill>
                  <a:schemeClr val="tx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– эмоциональные суждения без объяснений. </a:t>
            </a:r>
            <a:endParaRPr lang="ru-RU" sz="24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Зеленая</a:t>
            </a:r>
            <a:r>
              <a:rPr lang="ru-RU" sz="2400" b="1" dirty="0" smtClean="0">
                <a:solidFill>
                  <a:schemeClr val="tx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– творческие суждения,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предложения.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Синяя – обобщает сказанное,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рефлексия мыслей.</a:t>
            </a:r>
            <a:endParaRPr lang="ru-RU" sz="2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818" name="Picture 2" descr="http://wiki-sibiriada.ru/images/thumb/a/a0/6_shlap.jpg/536px-6_shl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31552"/>
            <a:ext cx="2232248" cy="219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likeness.ru/uploads/users/20788/146089496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51" y="5157192"/>
            <a:ext cx="576064" cy="76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fs.znanio.ru/d5aff2/20/56/1ff95985542defa328cfebccfe560ab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ds05.infourok.ru/uploads/ex/12f8/000ecc7f-715390ab/7/hello_html_m242cd6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239000" cy="629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port_turq_bor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1994" y="120922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«Зарядка»</a:t>
            </a:r>
            <a:endParaRPr lang="ru-RU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813219"/>
            <a:ext cx="75608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Через выполнение определённых движений предлагается дать рефлексивную оценку. Могут быть предложены </a:t>
            </a:r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следующие движения</a:t>
            </a:r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присесть на корточки </a:t>
            </a:r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очень низкая оценка, негативное отношение;</a:t>
            </a:r>
          </a:p>
          <a:p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 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присесть, немного согнув ноги в коленях, </a:t>
            </a:r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невысокая оценка, безразличное отношение;</a:t>
            </a:r>
          </a:p>
          <a:p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обычная поза стоя, руки по швам </a:t>
            </a:r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удовлетворитель­ная оценка, спокойное отношение;</a:t>
            </a:r>
          </a:p>
          <a:p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 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поднять руки в локтях </a:t>
            </a:r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хорошая оценка, позитивное отношение;</a:t>
            </a:r>
          </a:p>
          <a:p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 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поднять 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руки вверх, хлопая в ладоши, подняться на цыпочки </a:t>
            </a:r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очень высокая оценка, восторженное отношение.</a:t>
            </a:r>
          </a:p>
          <a:p>
            <a:endParaRPr lang="ru-RU" sz="24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3169509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4507" y="505643"/>
            <a:ext cx="1038225" cy="904875"/>
          </a:xfrm>
          <a:prstGeom prst="rect">
            <a:avLst/>
          </a:prstGeom>
        </p:spPr>
      </p:pic>
      <p:pic>
        <p:nvPicPr>
          <p:cNvPr id="13" name="Picture 5" descr="http://s.rimg.info/fbbad04d204c1129d1cd3be18e5bfc6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89240"/>
            <a:ext cx="2044468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7_5_137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42994" y="2060847"/>
            <a:ext cx="819150" cy="790575"/>
          </a:xfrm>
          <a:prstGeom prst="rect">
            <a:avLst/>
          </a:prstGeom>
        </p:spPr>
      </p:pic>
      <p:pic>
        <p:nvPicPr>
          <p:cNvPr id="3074" name="Picture 2" descr="http://s13.rimg.info/2e1d29582625de3b3209b4b4669eb4e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61048"/>
            <a:ext cx="1080119" cy="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port_turq_bor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32656"/>
            <a:ext cx="8856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«ФРАЗЕОЛОГИЗМЫ»</a:t>
            </a:r>
            <a:endParaRPr lang="ru-RU" sz="5400" b="1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2400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Подбери </a:t>
            </a:r>
            <a:r>
              <a:rPr lang="ru-RU" sz="24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выражение, которое </a:t>
            </a:r>
            <a:r>
              <a:rPr lang="ru-RU" sz="2400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характеризует, как ты </a:t>
            </a:r>
            <a:r>
              <a:rPr lang="ru-RU" sz="24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2400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работал </a:t>
            </a:r>
            <a:r>
              <a:rPr lang="ru-RU" sz="24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уроке</a:t>
            </a:r>
          </a:p>
        </p:txBody>
      </p:sp>
      <p:pic>
        <p:nvPicPr>
          <p:cNvPr id="52226" name="Picture 2" descr="http://www.uchmet.ru/library/convert/result/489/146864/128973/128973.doc_html_m61692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19" y="1972270"/>
            <a:ext cx="40005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s://grinikkos.com/img/smaili/6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5810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http://www.iq-testy.ru/skin/smile/s783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72270"/>
            <a:ext cx="1080120" cy="66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http://www.gifmania.ru/Animated-Gifs-Smayliki/Animations-Female-Smileys/Female-Smileys-8256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16192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1" y="3617441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слышал краем уха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924944"/>
            <a:ext cx="3708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хлопал ушами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793" y="2924944"/>
            <a:ext cx="44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шевелил мозгами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5258817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считал ворон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607508" y="4472199"/>
            <a:ext cx="406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засучив рукава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519638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поте лица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5133" y="44722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тяп- </a:t>
            </a:r>
            <a:r>
              <a:rPr lang="ru-RU" sz="32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ляп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3638561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покладая рук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port_turq_bor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8357" y="116632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Приёмы рефлексии </a:t>
            </a:r>
            <a:r>
              <a:rPr lang="ru-RU" sz="40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содержания учебного материала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07890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«Поезд», </a:t>
            </a:r>
            <a:r>
              <a:rPr lang="ru-RU" sz="32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2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Корзина идей», </a:t>
            </a:r>
            <a:r>
              <a:rPr lang="ru-RU" sz="32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«Портфель»</a:t>
            </a:r>
            <a:endParaRPr lang="ru-RU" sz="32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http://animaciatop.ru/pictures/smailiki/smailiki-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892" y="975505"/>
            <a:ext cx="1080120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port_turq_bor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961" y="116632"/>
            <a:ext cx="871366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«Поезд»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парте перед каждым ребенком  два жетона: один – с улыбающимся личиком, другой – с грустным. На доске поезд с вагончиками, на которых обозначены этапы урока. Детям предлагают опустить «веселое личико» в тот вагончик, который указывает на то задание, которое вам было интересно выполнять, а «грустное личико» в тот, который символизирует задание, которое показалось  не интересным. Можно использовать только один жетон по усмотрению </a:t>
            </a:r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ученика</a:t>
            </a:r>
            <a:endParaRPr lang="ru-RU" sz="2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http://allforchildren.ru/pictures/train_s/train2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1" y="5167137"/>
            <a:ext cx="14287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allforchildren.ru/pictures/train_s/train2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11" y="5246512"/>
            <a:ext cx="10858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allforchildren.ru/pictures/train_s/train2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18" y="5246512"/>
            <a:ext cx="10795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allforchildren.ru/pictures/train_s/train2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18" y="5254450"/>
            <a:ext cx="10810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ttp://allforchildren.ru/pictures/train_s/train29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90" y="5257624"/>
            <a:ext cx="115252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allforchildren.ru/pictures/train_s/train30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11" y="5254450"/>
            <a:ext cx="115093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http://allforchildren.ru/pictures/train_s/train31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870" y="5253655"/>
            <a:ext cx="115252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http://animaciatop.ru/pictures/smailiki/smailiki-4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56" y="4379129"/>
            <a:ext cx="1224135" cy="101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http://justclickit.ru/smiles/image/emotions/emotions%20%282027%29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42932"/>
            <a:ext cx="1296144" cy="115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img1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4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3.infourok.ru/uploads/ex/0c46/00000c45-1a685ce7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1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2.infourok.ru/uploads/ex/0ed3/00008402-3a9231d0/1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1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ds02.infourok.ru/uploads/ex/0710/000571c7-68f52b51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26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Downloads\CollageMaker_20210227_125644441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59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8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4430"/>
            <a:ext cx="4608512" cy="369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430"/>
            <a:ext cx="4320480" cy="448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4499859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8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школа территория здоровья\20190813_105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0"/>
            <a:ext cx="35290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:\Users\User\Pictures\20171123_133924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8468">
            <a:off x="273844" y="3132932"/>
            <a:ext cx="3438525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042988"/>
            <a:ext cx="4829175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3697288"/>
            <a:ext cx="3208337" cy="316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5978525"/>
            <a:ext cx="9285288" cy="74295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port_turq_bor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458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2" name="Picture 2" descr="http://justclickit.ru/flash/other/other%20%28994%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0700"/>
            <a:ext cx="13049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adeniumcenter.ucoz.ru/_fr/11/943587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11200"/>
            <a:ext cx="15430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46f/00138c6e-ce8e6e3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" y="188639"/>
            <a:ext cx="9361040" cy="66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port_turq_bor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32" y="59639"/>
            <a:ext cx="9150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Приёмы рефлексии настроения </a:t>
            </a:r>
          </a:p>
          <a:p>
            <a:pPr lvl="0" algn="ctr"/>
            <a:r>
              <a:rPr lang="ru-RU" sz="4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эмоционального состояния</a:t>
            </a:r>
            <a:endParaRPr lang="ru-RU" sz="4400" b="1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348880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«Смайлики», </a:t>
            </a:r>
            <a:r>
              <a:rPr lang="ru-RU" sz="3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Букет настроения»,</a:t>
            </a:r>
            <a:r>
              <a:rPr lang="ru-RU" sz="36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«Радуга»,</a:t>
            </a:r>
            <a:r>
              <a:rPr lang="ru-RU" sz="3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«Дерево чувств», </a:t>
            </a:r>
            <a:r>
              <a:rPr lang="ru-RU" sz="3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Солнышко и тучка», </a:t>
            </a:r>
            <a:r>
              <a:rPr lang="ru-RU" sz="36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«Острова», </a:t>
            </a:r>
            <a:r>
              <a:rPr lang="ru-RU" sz="3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Цветик – </a:t>
            </a:r>
            <a:r>
              <a:rPr lang="ru-RU" sz="3600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многоцветик</a:t>
            </a:r>
            <a:r>
              <a:rPr lang="ru-RU" sz="3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  <a:endParaRPr lang="ru-RU" sz="3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4" descr="http://adeniumcenter.ucoz.ru/_fr/11/943587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06" y="688080"/>
            <a:ext cx="15430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port_turq_bor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1682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26064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 начала урока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port_turq_bor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76672"/>
            <a:ext cx="79928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«Букет настроения</a:t>
            </a:r>
            <a:r>
              <a:rPr lang="ru-RU" sz="5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</a:p>
          <a:p>
            <a:endParaRPr lang="ru-RU" sz="24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начале урока учащимся раздаются бумажные цветы: красные и голубые. На доске изображена ваза. В конце урока учитель говорит: «Если вам понравилось на уроке, и вы узнали что-то новое, то прикрепите к вазе красный цветок, если не понравилось, - голубой».</a:t>
            </a:r>
            <a:endParaRPr lang="ru-RU" sz="2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602" name="Picture 2" descr="http://smayli.ru/data/smiles/emocii-195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65" y="5363751"/>
            <a:ext cx="12382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desk.ru/_ph/212/2/68836734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3456384" cy="29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www.playcast.ru/uploads/2016/09/04/1979540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764" y="4468400"/>
            <a:ext cx="9525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s://im0-tub-ru.yandex.net/i?id=29ebb25c457e30c3ac5539b347dc3b2b&amp;n=33&amp;h=78&amp;w=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848" y="4742196"/>
            <a:ext cx="7810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nimaciatop.ru/pictures/smailiki/smailiki-4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623" y="5756206"/>
            <a:ext cx="6667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4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d.multiurok.ru/html/2019/03/21/s_5c93c62f27c22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5.infourok.ru/uploads/ex/0a97/000a7e5e-d7466b21/1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port_turq_bor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8855" y="332656"/>
            <a:ext cx="77048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«Радуга» 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 школьников на партах карточки с изображением радуги. В конце урока ребята описывают свои чувства, эмоции, достижения.</a:t>
            </a:r>
            <a:endParaRPr lang="ru-RU" sz="2400" b="1" dirty="0">
              <a:solidFill>
                <a:schemeClr val="tx2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6120680" cy="343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http://yoursmileys.ru/msmile/pozitive/m107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43" y="2276872"/>
            <a:ext cx="136815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934</TotalTime>
  <Words>379</Words>
  <Application>Microsoft Office PowerPoint</Application>
  <PresentationFormat>Экран (4:3)</PresentationFormat>
  <Paragraphs>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Начальная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User</cp:lastModifiedBy>
  <cp:revision>83</cp:revision>
  <dcterms:created xsi:type="dcterms:W3CDTF">2017-04-16T12:08:17Z</dcterms:created>
  <dcterms:modified xsi:type="dcterms:W3CDTF">2021-03-03T06:44:53Z</dcterms:modified>
</cp:coreProperties>
</file>