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9" r:id="rId12"/>
    <p:sldId id="270" r:id="rId13"/>
    <p:sldId id="271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AEBB33D-E492-4838-9644-81C89ED1B900}" type="datetimeFigureOut">
              <a:rPr lang="ru-RU" smtClean="0"/>
              <a:t>03.03.2021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55CC535-3037-45B6-80E5-EAD1DF7AA8A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AEBB33D-E492-4838-9644-81C89ED1B900}" type="datetimeFigureOut">
              <a:rPr lang="ru-RU" smtClean="0"/>
              <a:t>03.03.2021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5CC535-3037-45B6-80E5-EAD1DF7AA8A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AEBB33D-E492-4838-9644-81C89ED1B900}" type="datetimeFigureOut">
              <a:rPr lang="ru-RU" smtClean="0"/>
              <a:t>03.03.2021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5CC535-3037-45B6-80E5-EAD1DF7AA8A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AEBB33D-E492-4838-9644-81C89ED1B900}" type="datetimeFigureOut">
              <a:rPr lang="ru-RU" smtClean="0"/>
              <a:t>03.03.2021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5CC535-3037-45B6-80E5-EAD1DF7AA8AA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AEBB33D-E492-4838-9644-81C89ED1B900}" type="datetimeFigureOut">
              <a:rPr lang="ru-RU" smtClean="0"/>
              <a:t>03.03.2021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5CC535-3037-45B6-80E5-EAD1DF7AA8AA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AEBB33D-E492-4838-9644-81C89ED1B900}" type="datetimeFigureOut">
              <a:rPr lang="ru-RU" smtClean="0"/>
              <a:t>03.03.2021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5CC535-3037-45B6-80E5-EAD1DF7AA8AA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AEBB33D-E492-4838-9644-81C89ED1B900}" type="datetimeFigureOut">
              <a:rPr lang="ru-RU" smtClean="0"/>
              <a:t>03.03.2021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5CC535-3037-45B6-80E5-EAD1DF7AA8AA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AEBB33D-E492-4838-9644-81C89ED1B900}" type="datetimeFigureOut">
              <a:rPr lang="ru-RU" smtClean="0"/>
              <a:t>03.03.2021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5CC535-3037-45B6-80E5-EAD1DF7AA8AA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AEBB33D-E492-4838-9644-81C89ED1B900}" type="datetimeFigureOut">
              <a:rPr lang="ru-RU" smtClean="0"/>
              <a:t>03.03.2021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5CC535-3037-45B6-80E5-EAD1DF7AA8A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AEBB33D-E492-4838-9644-81C89ED1B900}" type="datetimeFigureOut">
              <a:rPr lang="ru-RU" smtClean="0"/>
              <a:t>03.03.2021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5CC535-3037-45B6-80E5-EAD1DF7AA8AA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AEBB33D-E492-4838-9644-81C89ED1B900}" type="datetimeFigureOut">
              <a:rPr lang="ru-RU" smtClean="0"/>
              <a:t>03.03.2021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55CC535-3037-45B6-80E5-EAD1DF7AA8AA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AEBB33D-E492-4838-9644-81C89ED1B900}" type="datetimeFigureOut">
              <a:rPr lang="ru-RU" smtClean="0"/>
              <a:t>03.03.2021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55CC535-3037-45B6-80E5-EAD1DF7AA8A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772817"/>
            <a:ext cx="7772400" cy="1827634"/>
          </a:xfrm>
        </p:spPr>
        <p:txBody>
          <a:bodyPr>
            <a:noAutofit/>
          </a:bodyPr>
          <a:lstStyle/>
          <a:p>
            <a:pPr>
              <a:lnSpc>
                <a:spcPct val="115000"/>
              </a:lnSpc>
              <a:spcBef>
                <a:spcPts val="750"/>
              </a:spcBef>
              <a:spcAft>
                <a:spcPts val="2250"/>
              </a:spcAft>
            </a:pPr>
            <a:r>
              <a:rPr lang="ru-RU" sz="2800" kern="1800" dirty="0" smtClean="0">
                <a:solidFill>
                  <a:srgbClr val="333333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Повышение психологической компетентности в вопросах выбора индивидуального подхода развития ребёнка с ОВЗ</a:t>
            </a:r>
            <a:r>
              <a:rPr lang="ru-RU" sz="2800" dirty="0">
                <a:latin typeface="Times New Roman" pitchFamily="18" charset="0"/>
                <a:ea typeface="Calibri"/>
                <a:cs typeface="Times New Roman" pitchFamily="18" charset="0"/>
              </a:rPr>
              <a:t/>
            </a:r>
            <a:br>
              <a:rPr lang="ru-RU" sz="2800" dirty="0">
                <a:latin typeface="Times New Roman" pitchFamily="18" charset="0"/>
                <a:ea typeface="Calibri"/>
                <a:cs typeface="Times New Roman" pitchFamily="18" charset="0"/>
              </a:rPr>
            </a:b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Подготовила 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педагог-психолог 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МОУ «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Яснозоренская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СОШ» 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О.А.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Маслей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2413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 indent="228600">
              <a:lnSpc>
                <a:spcPct val="115000"/>
              </a:lnSpc>
              <a:spcAft>
                <a:spcPts val="0"/>
              </a:spcAft>
            </a:pPr>
            <a:r>
              <a:rPr lang="ru-RU" u="sng" dirty="0" smtClean="0">
                <a:solidFill>
                  <a:srgbClr val="111111"/>
                </a:solidFill>
                <a:effectLst/>
                <a:latin typeface="Arial"/>
                <a:ea typeface="Times New Roman"/>
                <a:cs typeface="Times New Roman"/>
              </a:rPr>
              <a:t>Вид нарушения</a:t>
            </a:r>
            <a:r>
              <a:rPr lang="ru-RU" dirty="0" smtClean="0">
                <a:solidFill>
                  <a:srgbClr val="111111"/>
                </a:solidFill>
                <a:effectLst/>
                <a:latin typeface="Arial"/>
                <a:ea typeface="Times New Roman"/>
                <a:cs typeface="Times New Roman"/>
              </a:rPr>
              <a:t>: нарушение опорно-двигательного аппарата</a:t>
            </a:r>
            <a:endParaRPr lang="ru-RU" sz="2400" dirty="0">
              <a:ea typeface="Calibri"/>
              <a:cs typeface="Times New Roman"/>
            </a:endParaRPr>
          </a:p>
          <a:p>
            <a:pPr indent="228600">
              <a:lnSpc>
                <a:spcPct val="115000"/>
              </a:lnSpc>
              <a:spcBef>
                <a:spcPts val="1125"/>
              </a:spcBef>
              <a:spcAft>
                <a:spcPts val="1125"/>
              </a:spcAft>
            </a:pPr>
            <a:r>
              <a:rPr lang="ru-RU" dirty="0" smtClean="0">
                <a:solidFill>
                  <a:srgbClr val="111111"/>
                </a:solidFill>
                <a:effectLst/>
                <a:latin typeface="Arial"/>
                <a:ea typeface="Times New Roman"/>
                <a:cs typeface="Times New Roman"/>
              </a:rPr>
              <a:t>Характерные особенности детей с данным видом нарушений</a:t>
            </a:r>
            <a:endParaRPr lang="ru-RU" sz="2400" dirty="0">
              <a:ea typeface="Calibri"/>
              <a:cs typeface="Times New Roman"/>
            </a:endParaRPr>
          </a:p>
          <a:p>
            <a:pPr indent="228600">
              <a:lnSpc>
                <a:spcPct val="115000"/>
              </a:lnSpc>
              <a:spcBef>
                <a:spcPts val="1125"/>
              </a:spcBef>
              <a:spcAft>
                <a:spcPts val="1125"/>
              </a:spcAft>
            </a:pPr>
            <a:r>
              <a:rPr lang="ru-RU" dirty="0" smtClean="0">
                <a:solidFill>
                  <a:srgbClr val="111111"/>
                </a:solidFill>
                <a:effectLst/>
                <a:latin typeface="Arial"/>
                <a:ea typeface="Times New Roman"/>
                <a:cs typeface="Times New Roman"/>
              </a:rPr>
              <a:t>Какие проблемы могут возникнуть у педагога в процессе обучения таких детей? Что педагог может предпринять сам, по решению этих проблем? К кому и за какой помощью педагог может обратиться?</a:t>
            </a:r>
            <a:endParaRPr lang="ru-RU" sz="2400" dirty="0">
              <a:ea typeface="Calibri"/>
              <a:cs typeface="Times New Roman"/>
            </a:endParaRPr>
          </a:p>
          <a:p>
            <a:pPr indent="228600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solidFill>
                  <a:srgbClr val="111111"/>
                </a:solidFill>
                <a:effectLst/>
                <a:latin typeface="Arial"/>
                <a:ea typeface="Times New Roman"/>
                <a:cs typeface="Times New Roman"/>
              </a:rPr>
              <a:t>1. У большинства детей с ДЦП отмечается </a:t>
            </a:r>
            <a:r>
              <a:rPr lang="ru-RU" b="1" dirty="0" smtClean="0">
                <a:solidFill>
                  <a:srgbClr val="111111"/>
                </a:solidFill>
                <a:effectLst/>
                <a:latin typeface="Arial"/>
                <a:ea typeface="Times New Roman"/>
                <a:cs typeface="Times New Roman"/>
              </a:rPr>
              <a:t>повышенная психическая</a:t>
            </a:r>
            <a:r>
              <a:rPr lang="ru-RU" dirty="0" smtClean="0">
                <a:solidFill>
                  <a:srgbClr val="111111"/>
                </a:solidFill>
                <a:effectLst/>
                <a:latin typeface="Arial"/>
                <a:ea typeface="Times New Roman"/>
                <a:cs typeface="Times New Roman"/>
              </a:rPr>
              <a:t> истощаемость и утомляемость, пониженная работоспособность. Они быстро становятся вялыми или раздражительными и плаксивыми, с трудом сосредоточиваются на задании. При неудачах быстро теряют к нему интерес, отказываются от его выполнения.</a:t>
            </a:r>
            <a:endParaRPr lang="ru-RU" sz="2400" dirty="0">
              <a:ea typeface="Calibri"/>
              <a:cs typeface="Times New Roman"/>
            </a:endParaRPr>
          </a:p>
          <a:p>
            <a:pPr indent="228600">
              <a:lnSpc>
                <a:spcPct val="115000"/>
              </a:lnSpc>
              <a:spcBef>
                <a:spcPts val="1125"/>
              </a:spcBef>
              <a:spcAft>
                <a:spcPts val="1125"/>
              </a:spcAft>
            </a:pPr>
            <a:r>
              <a:rPr lang="ru-RU" dirty="0" smtClean="0">
                <a:solidFill>
                  <a:srgbClr val="111111"/>
                </a:solidFill>
                <a:effectLst/>
                <a:latin typeface="Arial"/>
                <a:ea typeface="Times New Roman"/>
                <a:cs typeface="Times New Roman"/>
              </a:rPr>
              <a:t>2. Нарушается формирование избирательности, устойчивости, концентрации, переключения, распределения внимания.</a:t>
            </a:r>
            <a:endParaRPr lang="ru-RU" sz="2400" dirty="0">
              <a:ea typeface="Calibri"/>
              <a:cs typeface="Times New Roman"/>
            </a:endParaRPr>
          </a:p>
          <a:p>
            <a:pPr indent="228600">
              <a:lnSpc>
                <a:spcPct val="115000"/>
              </a:lnSpc>
              <a:spcBef>
                <a:spcPts val="1125"/>
              </a:spcBef>
              <a:spcAft>
                <a:spcPts val="1125"/>
              </a:spcAft>
            </a:pPr>
            <a:r>
              <a:rPr lang="ru-RU" dirty="0" smtClean="0">
                <a:solidFill>
                  <a:srgbClr val="111111"/>
                </a:solidFill>
                <a:effectLst/>
                <a:latin typeface="Arial"/>
                <a:ea typeface="Times New Roman"/>
                <a:cs typeface="Times New Roman"/>
              </a:rPr>
              <a:t>механическое запоминание порядка следования явлений и их названий.</a:t>
            </a:r>
            <a:endParaRPr lang="ru-RU" sz="2400" dirty="0">
              <a:ea typeface="Calibri"/>
              <a:cs typeface="Times New Roman"/>
            </a:endParaRPr>
          </a:p>
          <a:p>
            <a:pPr indent="228600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solidFill>
                  <a:srgbClr val="111111"/>
                </a:solidFill>
                <a:effectLst/>
                <a:latin typeface="Arial"/>
                <a:ea typeface="Times New Roman"/>
                <a:cs typeface="Times New Roman"/>
              </a:rPr>
              <a:t>3.</a:t>
            </a:r>
            <a:r>
              <a:rPr lang="ru-RU" u="sng" dirty="0" smtClean="0">
                <a:solidFill>
                  <a:srgbClr val="111111"/>
                </a:solidFill>
                <a:effectLst/>
                <a:latin typeface="Arial"/>
                <a:ea typeface="Times New Roman"/>
                <a:cs typeface="Times New Roman"/>
              </a:rPr>
              <a:t>Расстройства эмоционально-волевой сферы могут проявляться в виде</a:t>
            </a:r>
            <a:r>
              <a:rPr lang="ru-RU" dirty="0" smtClean="0">
                <a:solidFill>
                  <a:srgbClr val="111111"/>
                </a:solidFill>
                <a:effectLst/>
                <a:latin typeface="Arial"/>
                <a:ea typeface="Times New Roman"/>
                <a:cs typeface="Times New Roman"/>
              </a:rPr>
              <a:t>: эмоциональной возбудимости, двигательной расторможенности, раздражительности, капризности, плаксивости, реакции протеста.</a:t>
            </a:r>
            <a:endParaRPr lang="ru-RU" sz="2400" dirty="0">
              <a:ea typeface="Calibri"/>
              <a:cs typeface="Times New Roman"/>
            </a:endParaRPr>
          </a:p>
          <a:p>
            <a:pPr indent="228600">
              <a:lnSpc>
                <a:spcPct val="115000"/>
              </a:lnSpc>
              <a:spcBef>
                <a:spcPts val="1125"/>
              </a:spcBef>
              <a:spcAft>
                <a:spcPts val="1125"/>
              </a:spcAft>
            </a:pPr>
            <a:r>
              <a:rPr lang="ru-RU" dirty="0" smtClean="0">
                <a:solidFill>
                  <a:srgbClr val="111111"/>
                </a:solidFill>
                <a:effectLst/>
                <a:latin typeface="Arial"/>
                <a:ea typeface="Times New Roman"/>
                <a:cs typeface="Times New Roman"/>
              </a:rPr>
              <a:t>4. Координация движений нарушена, моторная неловкость, малейшее препятствие или сильный испуг могут стать причиной внезапного падения.</a:t>
            </a:r>
            <a:endParaRPr lang="ru-RU" sz="2400" dirty="0">
              <a:ea typeface="Calibri"/>
              <a:cs typeface="Times New Roman"/>
            </a:endParaRPr>
          </a:p>
          <a:p>
            <a:pPr indent="228600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solidFill>
                  <a:srgbClr val="111111"/>
                </a:solidFill>
                <a:effectLst/>
                <a:latin typeface="Arial"/>
                <a:ea typeface="Times New Roman"/>
                <a:cs typeface="Times New Roman"/>
              </a:rPr>
              <a:t>5. Проявление </a:t>
            </a:r>
            <a:r>
              <a:rPr lang="ru-RU" b="1" dirty="0" err="1" smtClean="0">
                <a:solidFill>
                  <a:srgbClr val="111111"/>
                </a:solidFill>
                <a:effectLst/>
                <a:latin typeface="Arial"/>
                <a:ea typeface="Times New Roman"/>
                <a:cs typeface="Times New Roman"/>
              </a:rPr>
              <a:t>психического</a:t>
            </a:r>
            <a:r>
              <a:rPr lang="ru-RU" u="sng" dirty="0" err="1" smtClean="0">
                <a:solidFill>
                  <a:srgbClr val="111111"/>
                </a:solidFill>
                <a:effectLst/>
                <a:latin typeface="Arial"/>
                <a:ea typeface="Times New Roman"/>
                <a:cs typeface="Times New Roman"/>
              </a:rPr>
              <a:t>инфантилизма</a:t>
            </a:r>
            <a:r>
              <a:rPr lang="ru-RU" u="sng" dirty="0" smtClean="0">
                <a:solidFill>
                  <a:srgbClr val="111111"/>
                </a:solidFill>
                <a:effectLst/>
                <a:latin typeface="Arial"/>
                <a:ea typeface="Times New Roman"/>
                <a:cs typeface="Times New Roman"/>
              </a:rPr>
              <a:t> возможны следующие особенности</a:t>
            </a:r>
            <a:r>
              <a:rPr lang="ru-RU" dirty="0" smtClean="0">
                <a:solidFill>
                  <a:srgbClr val="111111"/>
                </a:solidFill>
                <a:effectLst/>
                <a:latin typeface="Arial"/>
                <a:ea typeface="Times New Roman"/>
                <a:cs typeface="Times New Roman"/>
              </a:rPr>
              <a:t>: </a:t>
            </a:r>
            <a:r>
              <a:rPr lang="ru-RU" b="1" dirty="0" smtClean="0">
                <a:solidFill>
                  <a:srgbClr val="111111"/>
                </a:solidFill>
                <a:effectLst/>
                <a:latin typeface="Arial"/>
                <a:ea typeface="Times New Roman"/>
                <a:cs typeface="Times New Roman"/>
              </a:rPr>
              <a:t>ребёнок</a:t>
            </a:r>
            <a:r>
              <a:rPr lang="ru-RU" dirty="0" smtClean="0">
                <a:solidFill>
                  <a:srgbClr val="111111"/>
                </a:solidFill>
                <a:effectLst/>
                <a:latin typeface="Arial"/>
                <a:ea typeface="Times New Roman"/>
                <a:cs typeface="Times New Roman"/>
              </a:rPr>
              <a:t> старается делать только то, что ему приносит удовольствие; проявляет </a:t>
            </a:r>
            <a:r>
              <a:rPr lang="ru-RU" b="1" dirty="0" smtClean="0">
                <a:solidFill>
                  <a:srgbClr val="111111"/>
                </a:solidFill>
                <a:effectLst/>
                <a:latin typeface="Arial"/>
                <a:ea typeface="Times New Roman"/>
                <a:cs typeface="Times New Roman"/>
              </a:rPr>
              <a:t>повышенную </a:t>
            </a:r>
            <a:r>
              <a:rPr lang="ru-RU" b="1" dirty="0" err="1" smtClean="0">
                <a:solidFill>
                  <a:srgbClr val="111111"/>
                </a:solidFill>
                <a:effectLst/>
                <a:latin typeface="Arial"/>
                <a:ea typeface="Times New Roman"/>
                <a:cs typeface="Times New Roman"/>
              </a:rPr>
              <a:t>эгоцентричность</a:t>
            </a:r>
            <a:r>
              <a:rPr lang="ru-RU" dirty="0" smtClean="0">
                <a:solidFill>
                  <a:srgbClr val="111111"/>
                </a:solidFill>
                <a:effectLst/>
                <a:latin typeface="Arial"/>
                <a:ea typeface="Times New Roman"/>
                <a:cs typeface="Times New Roman"/>
              </a:rPr>
              <a:t>; неспособен соотносить собственные желания с интересами близких.</a:t>
            </a:r>
            <a:endParaRPr lang="ru-RU" sz="2400" dirty="0">
              <a:ea typeface="Calibri"/>
              <a:cs typeface="Times New Roman"/>
            </a:endParaRP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indent="228600">
              <a:lnSpc>
                <a:spcPct val="115000"/>
              </a:lnSpc>
              <a:spcBef>
                <a:spcPts val="1125"/>
              </a:spcBef>
              <a:spcAft>
                <a:spcPts val="1125"/>
              </a:spcAft>
            </a:pPr>
            <a:r>
              <a:rPr lang="ru-RU" dirty="0" smtClean="0">
                <a:solidFill>
                  <a:srgbClr val="111111"/>
                </a:solidFill>
                <a:effectLst/>
                <a:latin typeface="Arial"/>
                <a:ea typeface="Times New Roman"/>
                <a:cs typeface="Times New Roman"/>
              </a:rPr>
              <a:t>2 группа</a:t>
            </a:r>
            <a:r>
              <a:rPr lang="ru-RU" sz="3600" dirty="0">
                <a:ea typeface="Calibri"/>
                <a:cs typeface="Times New Roman"/>
              </a:rPr>
              <a:t/>
            </a:r>
            <a:br>
              <a:rPr lang="ru-RU" sz="3600" dirty="0">
                <a:ea typeface="Calibri"/>
                <a:cs typeface="Times New Roman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25572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indent="228600">
              <a:lnSpc>
                <a:spcPct val="115000"/>
              </a:lnSpc>
              <a:spcBef>
                <a:spcPts val="1125"/>
              </a:spcBef>
              <a:spcAft>
                <a:spcPts val="1125"/>
              </a:spcAft>
            </a:pPr>
            <a:r>
              <a:rPr lang="ru-RU" dirty="0" smtClean="0">
                <a:solidFill>
                  <a:srgbClr val="111111"/>
                </a:solidFill>
                <a:effectLst/>
                <a:latin typeface="Arial"/>
                <a:ea typeface="Times New Roman"/>
                <a:cs typeface="Times New Roman"/>
              </a:rPr>
              <a:t>- применение игровых ситуаций;</a:t>
            </a:r>
            <a:endParaRPr lang="ru-RU" sz="2400" dirty="0">
              <a:ea typeface="Calibri"/>
              <a:cs typeface="Times New Roman"/>
            </a:endParaRPr>
          </a:p>
          <a:p>
            <a:pPr indent="228600">
              <a:lnSpc>
                <a:spcPct val="115000"/>
              </a:lnSpc>
              <a:spcBef>
                <a:spcPts val="1125"/>
              </a:spcBef>
              <a:spcAft>
                <a:spcPts val="1125"/>
              </a:spcAft>
            </a:pPr>
            <a:r>
              <a:rPr lang="ru-RU" dirty="0" smtClean="0">
                <a:solidFill>
                  <a:srgbClr val="111111"/>
                </a:solidFill>
                <a:effectLst/>
                <a:latin typeface="Arial"/>
                <a:ea typeface="Times New Roman"/>
                <a:cs typeface="Times New Roman"/>
              </a:rPr>
              <a:t>- метод стимулирования общения и взаимодействия с другими детьми - помощь других детей ребенку с ОВЗ в различных сферах деятельности, в игре;</a:t>
            </a:r>
            <a:endParaRPr lang="ru-RU" sz="2400" dirty="0">
              <a:ea typeface="Calibri"/>
              <a:cs typeface="Times New Roman"/>
            </a:endParaRPr>
          </a:p>
          <a:p>
            <a:pPr indent="228600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solidFill>
                  <a:srgbClr val="111111"/>
                </a:solidFill>
                <a:effectLst/>
                <a:latin typeface="Arial"/>
                <a:ea typeface="Times New Roman"/>
                <a:cs typeface="Times New Roman"/>
              </a:rPr>
              <a:t>- игры на </a:t>
            </a:r>
            <a:r>
              <a:rPr lang="ru-RU" b="1" dirty="0" smtClean="0">
                <a:solidFill>
                  <a:srgbClr val="111111"/>
                </a:solidFill>
                <a:effectLst/>
                <a:latin typeface="Arial"/>
                <a:ea typeface="Times New Roman"/>
                <a:cs typeface="Times New Roman"/>
              </a:rPr>
              <a:t>развитие</a:t>
            </a:r>
            <a:r>
              <a:rPr lang="ru-RU" dirty="0" smtClean="0">
                <a:solidFill>
                  <a:srgbClr val="111111"/>
                </a:solidFill>
                <a:effectLst/>
                <a:latin typeface="Arial"/>
                <a:ea typeface="Times New Roman"/>
                <a:cs typeface="Times New Roman"/>
              </a:rPr>
              <a:t> познавательной деятельности (сначала ребенок с ОВЗ может подавать другим детям карточки, предметы, а затем и сам включаться в деятельность);</a:t>
            </a:r>
            <a:endParaRPr lang="ru-RU" sz="2400" dirty="0">
              <a:ea typeface="Calibri"/>
              <a:cs typeface="Times New Roman"/>
            </a:endParaRPr>
          </a:p>
          <a:p>
            <a:pPr indent="228600">
              <a:lnSpc>
                <a:spcPct val="115000"/>
              </a:lnSpc>
              <a:spcAft>
                <a:spcPts val="0"/>
              </a:spcAft>
            </a:pPr>
            <a:r>
              <a:rPr lang="ru-RU" u="sng" dirty="0" smtClean="0">
                <a:solidFill>
                  <a:srgbClr val="111111"/>
                </a:solidFill>
                <a:effectLst/>
                <a:latin typeface="Arial"/>
                <a:ea typeface="Times New Roman"/>
                <a:cs typeface="Times New Roman"/>
              </a:rPr>
              <a:t>- речевые интонационные приемы</a:t>
            </a:r>
            <a:r>
              <a:rPr lang="ru-RU" dirty="0" smtClean="0">
                <a:solidFill>
                  <a:srgbClr val="111111"/>
                </a:solidFill>
                <a:effectLst/>
                <a:latin typeface="Arial"/>
                <a:ea typeface="Times New Roman"/>
                <a:cs typeface="Times New Roman"/>
              </a:rPr>
              <a:t>: выделение речью важной информации;</a:t>
            </a:r>
            <a:endParaRPr lang="ru-RU" sz="2400" dirty="0">
              <a:ea typeface="Calibri"/>
              <a:cs typeface="Times New Roman"/>
            </a:endParaRPr>
          </a:p>
          <a:p>
            <a:pPr indent="228600">
              <a:lnSpc>
                <a:spcPct val="115000"/>
              </a:lnSpc>
              <a:spcBef>
                <a:spcPts val="1125"/>
              </a:spcBef>
              <a:spcAft>
                <a:spcPts val="1125"/>
              </a:spcAft>
            </a:pPr>
            <a:r>
              <a:rPr lang="ru-RU" dirty="0" smtClean="0">
                <a:solidFill>
                  <a:srgbClr val="111111"/>
                </a:solidFill>
                <a:effectLst/>
                <a:latin typeface="Arial"/>
                <a:ea typeface="Times New Roman"/>
                <a:cs typeface="Times New Roman"/>
              </a:rPr>
              <a:t>-использование зрительного, картинного материала для смены вида деятельности;</a:t>
            </a:r>
            <a:endParaRPr lang="ru-RU" sz="2400" dirty="0">
              <a:ea typeface="Calibri"/>
              <a:cs typeface="Times New Roman"/>
            </a:endParaRPr>
          </a:p>
          <a:p>
            <a:pPr indent="228600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solidFill>
                  <a:srgbClr val="111111"/>
                </a:solidFill>
                <a:effectLst/>
                <a:latin typeface="Arial"/>
                <a:ea typeface="Times New Roman"/>
                <a:cs typeface="Times New Roman"/>
              </a:rPr>
              <a:t>- использование сигнальных карточек при выполнении заданий с каким-то определенным символом </a:t>
            </a:r>
            <a:r>
              <a:rPr lang="ru-RU" i="1" dirty="0" smtClean="0">
                <a:solidFill>
                  <a:srgbClr val="111111"/>
                </a:solidFill>
                <a:effectLst/>
                <a:latin typeface="Arial"/>
                <a:ea typeface="Times New Roman"/>
                <a:cs typeface="Times New Roman"/>
              </a:rPr>
              <a:t>(например, идем в туалет – картинка с туалетом)</a:t>
            </a:r>
            <a:r>
              <a:rPr lang="ru-RU" dirty="0" smtClean="0">
                <a:solidFill>
                  <a:srgbClr val="111111"/>
                </a:solidFill>
                <a:effectLst/>
                <a:latin typeface="Arial"/>
                <a:ea typeface="Times New Roman"/>
                <a:cs typeface="Times New Roman"/>
              </a:rPr>
              <a:t>;</a:t>
            </a:r>
            <a:endParaRPr lang="ru-RU" sz="2400" dirty="0">
              <a:ea typeface="Calibri"/>
              <a:cs typeface="Times New Roman"/>
            </a:endParaRPr>
          </a:p>
          <a:p>
            <a:pPr indent="228600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solidFill>
                  <a:srgbClr val="111111"/>
                </a:solidFill>
                <a:effectLst/>
                <a:latin typeface="Arial"/>
                <a:ea typeface="Times New Roman"/>
                <a:cs typeface="Times New Roman"/>
              </a:rPr>
              <a:t>- прием </a:t>
            </a:r>
            <a:r>
              <a:rPr lang="ru-RU" i="1" dirty="0" smtClean="0">
                <a:solidFill>
                  <a:srgbClr val="111111"/>
                </a:solidFill>
                <a:effectLst/>
                <a:latin typeface="Arial"/>
                <a:ea typeface="Times New Roman"/>
                <a:cs typeface="Times New Roman"/>
              </a:rPr>
              <a:t>«рука в руке»</a:t>
            </a:r>
            <a:r>
              <a:rPr lang="ru-RU" dirty="0" smtClean="0">
                <a:solidFill>
                  <a:srgbClr val="111111"/>
                </a:solidFill>
                <a:effectLst/>
                <a:latin typeface="Arial"/>
                <a:ea typeface="Times New Roman"/>
                <a:cs typeface="Times New Roman"/>
              </a:rPr>
              <a:t>;</a:t>
            </a:r>
            <a:endParaRPr lang="ru-RU" sz="2400" dirty="0">
              <a:ea typeface="Calibri"/>
              <a:cs typeface="Times New Roman"/>
            </a:endParaRPr>
          </a:p>
          <a:p>
            <a:pPr indent="228600">
              <a:lnSpc>
                <a:spcPct val="115000"/>
              </a:lnSpc>
              <a:spcBef>
                <a:spcPts val="1125"/>
              </a:spcBef>
              <a:spcAft>
                <a:spcPts val="1125"/>
              </a:spcAft>
            </a:pPr>
            <a:r>
              <a:rPr lang="ru-RU" dirty="0" smtClean="0">
                <a:solidFill>
                  <a:srgbClr val="111111"/>
                </a:solidFill>
                <a:effectLst/>
                <a:latin typeface="Arial"/>
                <a:ea typeface="Times New Roman"/>
                <a:cs typeface="Times New Roman"/>
              </a:rPr>
              <a:t>- прием привлечения других детей.</a:t>
            </a:r>
            <a:endParaRPr lang="ru-RU" sz="2400" dirty="0">
              <a:ea typeface="Calibri"/>
              <a:cs typeface="Times New Roman"/>
            </a:endParaRP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indent="228600">
              <a:lnSpc>
                <a:spcPct val="115000"/>
              </a:lnSpc>
              <a:spcAft>
                <a:spcPts val="0"/>
              </a:spcAft>
            </a:pPr>
            <a:r>
              <a:rPr lang="ru-RU" sz="1600" dirty="0" smtClean="0">
                <a:solidFill>
                  <a:srgbClr val="111111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Педагог, в работе по включению детей с ОВЗ в образовательную деятельность </a:t>
            </a:r>
            <a:r>
              <a:rPr lang="ru-RU" sz="1600" dirty="0" err="1" smtClean="0">
                <a:solidFill>
                  <a:srgbClr val="111111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группы,</a:t>
            </a:r>
            <a:r>
              <a:rPr lang="ru-RU" sz="1600" u="sng" dirty="0" err="1" smtClean="0">
                <a:solidFill>
                  <a:srgbClr val="111111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может</a:t>
            </a:r>
            <a:r>
              <a:rPr lang="ru-RU" sz="1600" u="sng" dirty="0" smtClean="0">
                <a:solidFill>
                  <a:srgbClr val="111111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 применять следующие методы и приемы</a:t>
            </a:r>
            <a:r>
              <a:rPr lang="ru-RU" sz="1600" dirty="0" smtClean="0">
                <a:solidFill>
                  <a:srgbClr val="111111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:</a:t>
            </a:r>
            <a:r>
              <a:rPr lang="ru-RU" sz="1600" dirty="0">
                <a:latin typeface="Times New Roman" pitchFamily="18" charset="0"/>
                <a:ea typeface="Calibri"/>
                <a:cs typeface="Times New Roman" pitchFamily="18" charset="0"/>
              </a:rPr>
              <a:t/>
            </a:r>
            <a:br>
              <a:rPr lang="ru-RU" sz="1600" dirty="0">
                <a:latin typeface="Times New Roman" pitchFamily="18" charset="0"/>
                <a:ea typeface="Calibri"/>
                <a:cs typeface="Times New Roman" pitchFamily="18" charset="0"/>
              </a:rPr>
            </a:b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9368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indent="228600">
              <a:lnSpc>
                <a:spcPct val="115000"/>
              </a:lnSpc>
              <a:spcBef>
                <a:spcPts val="1125"/>
              </a:spcBef>
              <a:spcAft>
                <a:spcPts val="1125"/>
              </a:spcAft>
            </a:pPr>
            <a:r>
              <a:rPr lang="ru-RU" dirty="0" smtClean="0">
                <a:solidFill>
                  <a:srgbClr val="111111"/>
                </a:solidFill>
                <a:effectLst/>
                <a:latin typeface="Arial"/>
                <a:ea typeface="Times New Roman"/>
                <a:cs typeface="Times New Roman"/>
              </a:rPr>
              <a:t>Как дети в группе общаются с особыми детьми?</a:t>
            </a:r>
            <a:endParaRPr lang="ru-RU" sz="2400" dirty="0">
              <a:ea typeface="Calibri"/>
              <a:cs typeface="Times New Roman"/>
            </a:endParaRPr>
          </a:p>
          <a:p>
            <a:pPr indent="228600">
              <a:lnSpc>
                <a:spcPct val="115000"/>
              </a:lnSpc>
              <a:spcBef>
                <a:spcPts val="1125"/>
              </a:spcBef>
              <a:spcAft>
                <a:spcPts val="1125"/>
              </a:spcAft>
            </a:pPr>
            <a:r>
              <a:rPr lang="ru-RU" dirty="0" smtClean="0">
                <a:solidFill>
                  <a:srgbClr val="111111"/>
                </a:solidFill>
                <a:effectLst/>
                <a:latin typeface="Arial"/>
                <a:ea typeface="Times New Roman"/>
                <a:cs typeface="Times New Roman"/>
              </a:rPr>
              <a:t>Что можно сделать для создания и поддержания в группе здоровой атмосферы, в которой каждому ребенку было бы комфортно?</a:t>
            </a:r>
            <a:endParaRPr lang="ru-RU" sz="2400" dirty="0">
              <a:ea typeface="Calibri"/>
              <a:cs typeface="Times New Roman"/>
            </a:endParaRPr>
          </a:p>
          <a:p>
            <a:pPr indent="228600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solidFill>
                  <a:srgbClr val="111111"/>
                </a:solidFill>
                <a:effectLst/>
                <a:latin typeface="Arial"/>
                <a:ea typeface="Times New Roman"/>
                <a:cs typeface="Times New Roman"/>
              </a:rPr>
              <a:t>Как отвечать на </a:t>
            </a:r>
            <a:r>
              <a:rPr lang="ru-RU" i="1" dirty="0" smtClean="0">
                <a:solidFill>
                  <a:srgbClr val="111111"/>
                </a:solidFill>
                <a:effectLst/>
                <a:latin typeface="Arial"/>
                <a:ea typeface="Times New Roman"/>
                <a:cs typeface="Times New Roman"/>
              </a:rPr>
              <a:t>«неудобные»</a:t>
            </a:r>
            <a:r>
              <a:rPr lang="ru-RU" dirty="0" smtClean="0">
                <a:solidFill>
                  <a:srgbClr val="111111"/>
                </a:solidFill>
                <a:effectLst/>
                <a:latin typeface="Arial"/>
                <a:ea typeface="Times New Roman"/>
                <a:cs typeface="Times New Roman"/>
              </a:rPr>
              <a:t> </a:t>
            </a:r>
            <a:r>
              <a:rPr lang="ru-RU" b="1" dirty="0" smtClean="0">
                <a:solidFill>
                  <a:srgbClr val="111111"/>
                </a:solidFill>
                <a:effectLst/>
                <a:latin typeface="Arial"/>
                <a:ea typeface="Times New Roman"/>
                <a:cs typeface="Times New Roman"/>
              </a:rPr>
              <a:t>вопросы детей</a:t>
            </a:r>
            <a:r>
              <a:rPr lang="ru-RU" dirty="0" smtClean="0">
                <a:solidFill>
                  <a:srgbClr val="111111"/>
                </a:solidFill>
                <a:effectLst/>
                <a:latin typeface="Arial"/>
                <a:ea typeface="Times New Roman"/>
                <a:cs typeface="Times New Roman"/>
              </a:rPr>
              <a:t>: </a:t>
            </a:r>
            <a:r>
              <a:rPr lang="ru-RU" i="1" dirty="0" smtClean="0">
                <a:solidFill>
                  <a:srgbClr val="111111"/>
                </a:solidFill>
                <a:effectLst/>
                <a:latin typeface="Arial"/>
                <a:ea typeface="Times New Roman"/>
                <a:cs typeface="Times New Roman"/>
              </a:rPr>
              <a:t>(почему он не такой)</a:t>
            </a:r>
            <a:endParaRPr lang="ru-RU" sz="2400" dirty="0">
              <a:ea typeface="Calibri"/>
              <a:cs typeface="Times New Roman"/>
            </a:endParaRPr>
          </a:p>
          <a:p>
            <a:pPr indent="228600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solidFill>
                  <a:srgbClr val="111111"/>
                </a:solidFill>
                <a:effectLst/>
                <a:latin typeface="Arial"/>
                <a:ea typeface="Times New Roman"/>
                <a:cs typeface="Times New Roman"/>
              </a:rPr>
              <a:t>Большинство родителей еще ни разу не говорили с детьми об особенностях </a:t>
            </a:r>
            <a:r>
              <a:rPr lang="ru-RU" b="1" dirty="0" smtClean="0">
                <a:solidFill>
                  <a:srgbClr val="111111"/>
                </a:solidFill>
                <a:effectLst/>
                <a:latin typeface="Arial"/>
                <a:ea typeface="Times New Roman"/>
                <a:cs typeface="Times New Roman"/>
              </a:rPr>
              <a:t>развития</a:t>
            </a:r>
            <a:r>
              <a:rPr lang="ru-RU" dirty="0" smtClean="0">
                <a:solidFill>
                  <a:srgbClr val="111111"/>
                </a:solidFill>
                <a:effectLst/>
                <a:latin typeface="Arial"/>
                <a:ea typeface="Times New Roman"/>
                <a:cs typeface="Times New Roman"/>
              </a:rPr>
              <a:t>, и поэтому к встрече с таким ребенком дети бывают не готовы. У них возникает много </a:t>
            </a:r>
            <a:r>
              <a:rPr lang="ru-RU" b="1" dirty="0" smtClean="0">
                <a:solidFill>
                  <a:srgbClr val="111111"/>
                </a:solidFill>
                <a:effectLst/>
                <a:latin typeface="Arial"/>
                <a:ea typeface="Times New Roman"/>
                <a:cs typeface="Times New Roman"/>
              </a:rPr>
              <a:t>вопросов</a:t>
            </a:r>
            <a:r>
              <a:rPr lang="ru-RU" dirty="0" smtClean="0">
                <a:solidFill>
                  <a:srgbClr val="111111"/>
                </a:solidFill>
                <a:effectLst/>
                <a:latin typeface="Arial"/>
                <a:ea typeface="Times New Roman"/>
                <a:cs typeface="Times New Roman"/>
              </a:rPr>
              <a:t>: </a:t>
            </a:r>
            <a:r>
              <a:rPr lang="ru-RU" i="1" dirty="0" smtClean="0">
                <a:solidFill>
                  <a:srgbClr val="111111"/>
                </a:solidFill>
                <a:effectLst/>
                <a:latin typeface="Arial"/>
                <a:ea typeface="Times New Roman"/>
                <a:cs typeface="Times New Roman"/>
              </a:rPr>
              <a:t>«Почему он такой? Это у него навсегда? А я заражусь?»</a:t>
            </a:r>
            <a:r>
              <a:rPr lang="ru-RU" dirty="0" smtClean="0">
                <a:solidFill>
                  <a:srgbClr val="111111"/>
                </a:solidFill>
                <a:effectLst/>
                <a:latin typeface="Arial"/>
                <a:ea typeface="Times New Roman"/>
                <a:cs typeface="Times New Roman"/>
              </a:rPr>
              <a:t> Взрослые оказываются застигнутыми врасплох и не знают, что ответить… Но дети не различают диагнозы, им нужно общее объяснение, донесенное простым и понятным языком.</a:t>
            </a:r>
            <a:endParaRPr lang="ru-RU" sz="2400" dirty="0">
              <a:ea typeface="Calibri"/>
              <a:cs typeface="Times New Roman"/>
            </a:endParaRPr>
          </a:p>
          <a:p>
            <a:pPr indent="228600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solidFill>
                  <a:srgbClr val="111111"/>
                </a:solidFill>
                <a:effectLst/>
                <a:latin typeface="Arial"/>
                <a:ea typeface="Times New Roman"/>
                <a:cs typeface="Times New Roman"/>
              </a:rPr>
              <a:t>Я считаю, что несмотря на все условия и трудности, самое главное – это желание помочь </a:t>
            </a:r>
            <a:r>
              <a:rPr lang="ru-RU" b="1" dirty="0" smtClean="0">
                <a:solidFill>
                  <a:srgbClr val="111111"/>
                </a:solidFill>
                <a:effectLst/>
                <a:latin typeface="Arial"/>
                <a:ea typeface="Times New Roman"/>
                <a:cs typeface="Times New Roman"/>
              </a:rPr>
              <a:t>ребёнку и его родителям</a:t>
            </a:r>
            <a:r>
              <a:rPr lang="ru-RU" dirty="0" smtClean="0">
                <a:solidFill>
                  <a:srgbClr val="111111"/>
                </a:solidFill>
                <a:effectLst/>
                <a:latin typeface="Arial"/>
                <a:ea typeface="Times New Roman"/>
                <a:cs typeface="Times New Roman"/>
              </a:rPr>
              <a:t>, сделать пребывание особенного </a:t>
            </a:r>
            <a:r>
              <a:rPr lang="ru-RU" b="1" dirty="0" smtClean="0">
                <a:solidFill>
                  <a:srgbClr val="111111"/>
                </a:solidFill>
                <a:effectLst/>
                <a:latin typeface="Arial"/>
                <a:ea typeface="Times New Roman"/>
                <a:cs typeface="Times New Roman"/>
              </a:rPr>
              <a:t>ребёнка</a:t>
            </a:r>
            <a:r>
              <a:rPr lang="ru-RU" dirty="0" smtClean="0">
                <a:solidFill>
                  <a:srgbClr val="111111"/>
                </a:solidFill>
                <a:effectLst/>
                <a:latin typeface="Arial"/>
                <a:ea typeface="Times New Roman"/>
                <a:cs typeface="Times New Roman"/>
              </a:rPr>
              <a:t> в </a:t>
            </a:r>
            <a:r>
              <a:rPr lang="ru-RU" dirty="0" smtClean="0">
                <a:solidFill>
                  <a:srgbClr val="111111"/>
                </a:solidFill>
                <a:effectLst/>
                <a:latin typeface="Arial"/>
                <a:ea typeface="Times New Roman"/>
                <a:cs typeface="Times New Roman"/>
              </a:rPr>
              <a:t>учреждении </a:t>
            </a:r>
            <a:r>
              <a:rPr lang="ru-RU" dirty="0" smtClean="0">
                <a:solidFill>
                  <a:srgbClr val="111111"/>
                </a:solidFill>
                <a:effectLst/>
                <a:latin typeface="Arial"/>
                <a:ea typeface="Times New Roman"/>
                <a:cs typeface="Times New Roman"/>
              </a:rPr>
              <a:t>интересным и полезным для него.</a:t>
            </a:r>
            <a:endParaRPr lang="ru-RU" sz="2400" dirty="0">
              <a:ea typeface="Calibri"/>
              <a:cs typeface="Times New Roman"/>
            </a:endParaRP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342900" lvl="0" indent="228600">
              <a:lnSpc>
                <a:spcPct val="115000"/>
              </a:lnSpc>
              <a:spcBef>
                <a:spcPct val="20000"/>
              </a:spcBef>
            </a:pPr>
            <a:r>
              <a:rPr lang="ru-RU" sz="1500" dirty="0">
                <a:solidFill>
                  <a:srgbClr val="111111"/>
                </a:solidFill>
                <a:latin typeface="Arial"/>
                <a:ea typeface="Times New Roman"/>
                <a:cs typeface="Times New Roman"/>
              </a:rPr>
              <a:t>Рано или поздно перед каждым педагогом встают </a:t>
            </a:r>
            <a:r>
              <a:rPr lang="ru-RU" sz="1500" b="1" dirty="0">
                <a:solidFill>
                  <a:srgbClr val="111111"/>
                </a:solidFill>
                <a:latin typeface="Arial"/>
                <a:ea typeface="Times New Roman"/>
                <a:cs typeface="Times New Roman"/>
              </a:rPr>
              <a:t>вопросы</a:t>
            </a:r>
            <a:r>
              <a:rPr lang="ru-RU" sz="1500" dirty="0">
                <a:solidFill>
                  <a:srgbClr val="111111"/>
                </a:solidFill>
                <a:latin typeface="Arial"/>
                <a:ea typeface="Times New Roman"/>
                <a:cs typeface="Times New Roman"/>
              </a:rPr>
              <a:t>:</a:t>
            </a:r>
            <a:r>
              <a:rPr lang="ru-RU" sz="1100" dirty="0">
                <a:solidFill>
                  <a:prstClr val="black"/>
                </a:solidFill>
                <a:ea typeface="Calibri"/>
                <a:cs typeface="Times New Roman"/>
              </a:rPr>
              <a:t/>
            </a:r>
            <a:br>
              <a:rPr lang="ru-RU" sz="1100" dirty="0">
                <a:solidFill>
                  <a:prstClr val="black"/>
                </a:solidFill>
                <a:ea typeface="Calibri"/>
                <a:cs typeface="Times New Roman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89591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indent="228600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solidFill>
                  <a:srgbClr val="111111"/>
                </a:solidFill>
                <a:effectLst/>
                <a:latin typeface="Arial"/>
                <a:ea typeface="Times New Roman"/>
                <a:cs typeface="Times New Roman"/>
              </a:rPr>
              <a:t>Уважаемые коллеги, давайте каждый из нас на лучиках для солнышка напишет своё </a:t>
            </a:r>
            <a:r>
              <a:rPr lang="ru-RU" b="1" dirty="0" smtClean="0">
                <a:solidFill>
                  <a:srgbClr val="111111"/>
                </a:solidFill>
                <a:effectLst/>
                <a:latin typeface="Arial"/>
                <a:ea typeface="Times New Roman"/>
                <a:cs typeface="Times New Roman"/>
              </a:rPr>
              <a:t>психологическое качество</a:t>
            </a:r>
            <a:r>
              <a:rPr lang="ru-RU" dirty="0" smtClean="0">
                <a:solidFill>
                  <a:srgbClr val="111111"/>
                </a:solidFill>
                <a:effectLst/>
                <a:latin typeface="Arial"/>
                <a:ea typeface="Times New Roman"/>
                <a:cs typeface="Times New Roman"/>
              </a:rPr>
              <a:t>, помогающее в работе с детьми с ОВЗ. Таким образом мы увидим какой у нас мощный потенциал для выбранной нами профессии.</a:t>
            </a:r>
            <a:endParaRPr lang="ru-RU" sz="24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dirty="0">
                <a:ea typeface="Calibri"/>
                <a:cs typeface="Times New Roman"/>
              </a:rPr>
              <a:t> 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342900" lvl="0" indent="228600">
              <a:lnSpc>
                <a:spcPct val="115000"/>
              </a:lnSpc>
              <a:spcBef>
                <a:spcPct val="20000"/>
              </a:spcBef>
            </a:pPr>
            <a:r>
              <a:rPr lang="ru-RU" sz="3000" dirty="0">
                <a:solidFill>
                  <a:srgbClr val="111111"/>
                </a:solidFill>
                <a:latin typeface="Arial"/>
                <a:ea typeface="Times New Roman"/>
                <a:cs typeface="Times New Roman"/>
              </a:rPr>
              <a:t>Рефлексия </a:t>
            </a:r>
            <a:r>
              <a:rPr lang="ru-RU" sz="3000" i="1" dirty="0">
                <a:solidFill>
                  <a:srgbClr val="111111"/>
                </a:solidFill>
                <a:latin typeface="Arial"/>
                <a:ea typeface="Times New Roman"/>
                <a:cs typeface="Times New Roman"/>
              </a:rPr>
              <a:t>«Солнышко»</a:t>
            </a:r>
            <a:r>
              <a:rPr lang="ru-RU" sz="2200" dirty="0">
                <a:solidFill>
                  <a:prstClr val="black"/>
                </a:solidFill>
                <a:ea typeface="Calibri"/>
                <a:cs typeface="Times New Roman"/>
              </a:rPr>
              <a:t/>
            </a:r>
            <a:br>
              <a:rPr lang="ru-RU" sz="2200" dirty="0">
                <a:solidFill>
                  <a:prstClr val="black"/>
                </a:solidFill>
                <a:ea typeface="Calibri"/>
                <a:cs typeface="Times New Roman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34168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indent="228600">
              <a:lnSpc>
                <a:spcPct val="115000"/>
              </a:lnSpc>
              <a:spcAft>
                <a:spcPts val="0"/>
              </a:spcAft>
            </a:pPr>
            <a:r>
              <a:rPr lang="ru-RU" u="sng" dirty="0" smtClean="0">
                <a:solidFill>
                  <a:srgbClr val="111111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Цель</a:t>
            </a:r>
            <a:r>
              <a:rPr lang="ru-RU" dirty="0" smtClean="0">
                <a:solidFill>
                  <a:srgbClr val="111111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: поделиться опытом </a:t>
            </a:r>
            <a:r>
              <a:rPr lang="ru-RU" b="1" dirty="0" smtClean="0">
                <a:solidFill>
                  <a:srgbClr val="111111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повышения у педагогов психологической компетентности в вопросах обучения и развития</a:t>
            </a:r>
            <a:r>
              <a:rPr lang="ru-RU" dirty="0" smtClean="0">
                <a:solidFill>
                  <a:srgbClr val="111111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 ребенка с ограниченными возможностями здоровья, снятие </a:t>
            </a:r>
            <a:r>
              <a:rPr lang="ru-RU" b="1" dirty="0" smtClean="0">
                <a:solidFill>
                  <a:srgbClr val="111111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психологических барьеров</a:t>
            </a:r>
            <a:r>
              <a:rPr lang="ru-RU" dirty="0" smtClean="0">
                <a:solidFill>
                  <a:srgbClr val="111111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.</a:t>
            </a:r>
            <a:endParaRPr lang="ru-RU" sz="2400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indent="228600">
              <a:lnSpc>
                <a:spcPct val="115000"/>
              </a:lnSpc>
              <a:spcAft>
                <a:spcPts val="0"/>
              </a:spcAft>
            </a:pPr>
            <a:r>
              <a:rPr lang="ru-RU" u="sng" dirty="0" smtClean="0">
                <a:solidFill>
                  <a:srgbClr val="111111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Задачи</a:t>
            </a:r>
            <a:r>
              <a:rPr lang="ru-RU" dirty="0" smtClean="0">
                <a:solidFill>
                  <a:srgbClr val="111111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:</a:t>
            </a:r>
            <a:endParaRPr lang="ru-RU" sz="2400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indent="228600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solidFill>
                  <a:srgbClr val="111111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- уточнение понятие </a:t>
            </a:r>
            <a:r>
              <a:rPr lang="ru-RU" b="1" dirty="0" smtClean="0">
                <a:solidFill>
                  <a:srgbClr val="111111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психологической компетентности</a:t>
            </a:r>
            <a:r>
              <a:rPr lang="ru-RU" dirty="0" smtClean="0">
                <a:solidFill>
                  <a:srgbClr val="111111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;</a:t>
            </a:r>
            <a:endParaRPr lang="ru-RU" sz="2400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indent="228600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solidFill>
                  <a:srgbClr val="111111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- Раскрытие некоторых методов и приёмов работы </a:t>
            </a:r>
            <a:r>
              <a:rPr lang="ru-RU" b="1" dirty="0" smtClean="0">
                <a:solidFill>
                  <a:srgbClr val="111111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педагога-психолога</a:t>
            </a:r>
            <a:r>
              <a:rPr lang="ru-RU" dirty="0" smtClean="0">
                <a:solidFill>
                  <a:srgbClr val="111111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 с педагогами по эмоциональному принятию </a:t>
            </a:r>
            <a:r>
              <a:rPr lang="ru-RU" b="1" dirty="0" smtClean="0">
                <a:solidFill>
                  <a:srgbClr val="111111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ребёнка с ОВЗ</a:t>
            </a:r>
            <a:r>
              <a:rPr lang="ru-RU" dirty="0" smtClean="0">
                <a:solidFill>
                  <a:srgbClr val="111111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;</a:t>
            </a:r>
            <a:endParaRPr lang="ru-RU" sz="2400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indent="228600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solidFill>
                  <a:srgbClr val="111111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- Раскрытие методов и приёмов по включению особенного </a:t>
            </a:r>
            <a:r>
              <a:rPr lang="ru-RU" b="1" dirty="0" smtClean="0">
                <a:solidFill>
                  <a:srgbClr val="111111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ребёнка в детский коллектив</a:t>
            </a:r>
            <a:r>
              <a:rPr lang="ru-RU" dirty="0" smtClean="0">
                <a:solidFill>
                  <a:srgbClr val="111111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.</a:t>
            </a:r>
            <a:endParaRPr lang="ru-RU" sz="2400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Цели и задачи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62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Lenovo\Desktop\img1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29943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indent="228600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solidFill>
                  <a:srgbClr val="111111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Попытаемся разобраться, что же это за категория </a:t>
            </a:r>
            <a:r>
              <a:rPr lang="ru-RU" dirty="0" smtClean="0">
                <a:solidFill>
                  <a:srgbClr val="111111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населения</a:t>
            </a:r>
            <a:r>
              <a:rPr lang="ru-RU" dirty="0" smtClean="0">
                <a:solidFill>
                  <a:srgbClr val="111111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. Определение "дети с ОВЗ" подразумевает наличие у ребенка временного или постоянного отклонения в физическом или </a:t>
            </a:r>
            <a:r>
              <a:rPr lang="ru-RU" b="1" dirty="0" smtClean="0">
                <a:solidFill>
                  <a:srgbClr val="111111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психическом развитии</a:t>
            </a:r>
            <a:r>
              <a:rPr lang="ru-RU" dirty="0" smtClean="0">
                <a:solidFill>
                  <a:srgbClr val="111111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. При этом существует необходимость создания для детей с ОВЗ специальных условий для обучения и </a:t>
            </a:r>
            <a:r>
              <a:rPr lang="ru-RU" b="1" dirty="0" smtClean="0">
                <a:solidFill>
                  <a:srgbClr val="111111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воспитания</a:t>
            </a:r>
            <a:r>
              <a:rPr lang="ru-RU" dirty="0" smtClean="0">
                <a:solidFill>
                  <a:srgbClr val="111111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.</a:t>
            </a:r>
            <a:endParaRPr lang="ru-RU" sz="2400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indent="228600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solidFill>
                  <a:srgbClr val="111111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Для сопровождения </a:t>
            </a:r>
            <a:r>
              <a:rPr lang="ru-RU" i="1" dirty="0" smtClean="0">
                <a:solidFill>
                  <a:srgbClr val="111111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«особенного </a:t>
            </a:r>
            <a:r>
              <a:rPr lang="ru-RU" b="1" i="1" dirty="0" smtClean="0">
                <a:solidFill>
                  <a:srgbClr val="111111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ребёнка</a:t>
            </a:r>
            <a:r>
              <a:rPr lang="ru-RU" i="1" dirty="0" smtClean="0">
                <a:solidFill>
                  <a:srgbClr val="111111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»</a:t>
            </a:r>
            <a:r>
              <a:rPr lang="ru-RU" dirty="0" smtClean="0">
                <a:solidFill>
                  <a:srgbClr val="111111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 должны быть созданы оптимальные </a:t>
            </a:r>
            <a:r>
              <a:rPr lang="ru-RU" b="1" dirty="0" smtClean="0">
                <a:solidFill>
                  <a:srgbClr val="111111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психолого-педагогические</a:t>
            </a:r>
            <a:r>
              <a:rPr lang="ru-RU" dirty="0" smtClean="0">
                <a:solidFill>
                  <a:srgbClr val="111111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 условия и не единовременная помощь, а долговременная поддержка всех специалистов. Специфика сопровождения детей с ОВЗ такова, что каждый специалист выполняет определённые задачи в области своей деятельности. </a:t>
            </a:r>
            <a:r>
              <a:rPr lang="ru-RU" b="1" dirty="0" smtClean="0">
                <a:solidFill>
                  <a:srgbClr val="111111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Педагог</a:t>
            </a:r>
            <a:r>
              <a:rPr lang="ru-RU" dirty="0" smtClean="0">
                <a:solidFill>
                  <a:srgbClr val="111111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 в такой ситуации для обеспечения социализации и успешного </a:t>
            </a:r>
            <a:r>
              <a:rPr lang="ru-RU" b="1" dirty="0" smtClean="0">
                <a:solidFill>
                  <a:srgbClr val="111111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развития ребёнка</a:t>
            </a:r>
            <a:r>
              <a:rPr lang="ru-RU" dirty="0" smtClean="0">
                <a:solidFill>
                  <a:srgbClr val="111111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 с ОВЗ должен выстроить корректную работу не только с детьми, но также с их семьями, наладить эффективное взаимодействие с профильными специалистами.</a:t>
            </a:r>
            <a:endParaRPr lang="ru-RU" sz="2400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……..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26829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indent="228600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solidFill>
                  <a:srgbClr val="111111"/>
                </a:solidFill>
                <a:effectLst/>
                <a:latin typeface="Arial"/>
                <a:ea typeface="Times New Roman"/>
                <a:cs typeface="Times New Roman"/>
              </a:rPr>
              <a:t>Прежде всего необходимо понять, из каких, составляющих складывается </a:t>
            </a:r>
            <a:r>
              <a:rPr lang="ru-RU" b="1" dirty="0" smtClean="0">
                <a:solidFill>
                  <a:srgbClr val="111111"/>
                </a:solidFill>
                <a:effectLst/>
                <a:latin typeface="Arial"/>
                <a:ea typeface="Times New Roman"/>
                <a:cs typeface="Times New Roman"/>
              </a:rPr>
              <a:t>компетенция педагога</a:t>
            </a:r>
            <a:r>
              <a:rPr lang="ru-RU" dirty="0" smtClean="0">
                <a:solidFill>
                  <a:srgbClr val="111111"/>
                </a:solidFill>
                <a:effectLst/>
                <a:latin typeface="Arial"/>
                <a:ea typeface="Times New Roman"/>
                <a:cs typeface="Times New Roman"/>
              </a:rPr>
              <a:t>, позволяющая работать с детьми с ОВЗ. Педагогическую </a:t>
            </a:r>
            <a:r>
              <a:rPr lang="ru-RU" b="1" dirty="0" err="1" smtClean="0">
                <a:solidFill>
                  <a:srgbClr val="111111"/>
                </a:solidFill>
                <a:effectLst/>
                <a:latin typeface="Arial"/>
                <a:ea typeface="Times New Roman"/>
                <a:cs typeface="Times New Roman"/>
              </a:rPr>
              <a:t>компетентность</a:t>
            </a:r>
            <a:r>
              <a:rPr lang="ru-RU" u="sng" dirty="0" err="1" smtClean="0">
                <a:solidFill>
                  <a:srgbClr val="111111"/>
                </a:solidFill>
                <a:effectLst/>
                <a:latin typeface="Arial"/>
                <a:ea typeface="Times New Roman"/>
                <a:cs typeface="Times New Roman"/>
              </a:rPr>
              <a:t>к</a:t>
            </a:r>
            <a:r>
              <a:rPr lang="ru-RU" u="sng" dirty="0" smtClean="0">
                <a:solidFill>
                  <a:srgbClr val="111111"/>
                </a:solidFill>
                <a:effectLst/>
                <a:latin typeface="Arial"/>
                <a:ea typeface="Times New Roman"/>
                <a:cs typeface="Times New Roman"/>
              </a:rPr>
              <a:t> работе можно определить через два основных показателя</a:t>
            </a:r>
            <a:r>
              <a:rPr lang="ru-RU" dirty="0" smtClean="0">
                <a:solidFill>
                  <a:srgbClr val="111111"/>
                </a:solidFill>
                <a:effectLst/>
                <a:latin typeface="Arial"/>
                <a:ea typeface="Times New Roman"/>
                <a:cs typeface="Times New Roman"/>
              </a:rPr>
              <a:t>: профессиональную и </a:t>
            </a:r>
            <a:r>
              <a:rPr lang="ru-RU" b="1" dirty="0" smtClean="0">
                <a:solidFill>
                  <a:srgbClr val="111111"/>
                </a:solidFill>
                <a:effectLst/>
                <a:latin typeface="Arial"/>
                <a:ea typeface="Times New Roman"/>
                <a:cs typeface="Times New Roman"/>
              </a:rPr>
              <a:t>психологическую</a:t>
            </a:r>
            <a:r>
              <a:rPr lang="ru-RU" dirty="0" smtClean="0">
                <a:solidFill>
                  <a:srgbClr val="111111"/>
                </a:solidFill>
                <a:effectLst/>
                <a:latin typeface="Arial"/>
                <a:ea typeface="Times New Roman"/>
                <a:cs typeface="Times New Roman"/>
              </a:rPr>
              <a:t>.</a:t>
            </a:r>
            <a:endParaRPr lang="ru-RU" sz="2400" dirty="0">
              <a:ea typeface="Calibri"/>
              <a:cs typeface="Times New Roman"/>
            </a:endParaRPr>
          </a:p>
          <a:p>
            <a:pPr indent="228600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solidFill>
                  <a:srgbClr val="111111"/>
                </a:solidFill>
                <a:effectLst/>
                <a:latin typeface="Arial"/>
                <a:ea typeface="Times New Roman"/>
                <a:cs typeface="Times New Roman"/>
              </a:rPr>
              <a:t>Профессиональная </a:t>
            </a:r>
            <a:r>
              <a:rPr lang="ru-RU" b="1" dirty="0" smtClean="0">
                <a:solidFill>
                  <a:srgbClr val="111111"/>
                </a:solidFill>
                <a:effectLst/>
                <a:latin typeface="Arial"/>
                <a:ea typeface="Times New Roman"/>
                <a:cs typeface="Times New Roman"/>
              </a:rPr>
              <a:t>компетентность включает в себя</a:t>
            </a:r>
            <a:r>
              <a:rPr lang="ru-RU" dirty="0" smtClean="0">
                <a:solidFill>
                  <a:srgbClr val="111111"/>
                </a:solidFill>
                <a:effectLst/>
                <a:latin typeface="Arial"/>
                <a:ea typeface="Times New Roman"/>
                <a:cs typeface="Times New Roman"/>
              </a:rPr>
              <a:t>:</a:t>
            </a:r>
            <a:endParaRPr lang="ru-RU" sz="2400" dirty="0">
              <a:ea typeface="Calibri"/>
              <a:cs typeface="Times New Roman"/>
            </a:endParaRPr>
          </a:p>
          <a:p>
            <a:pPr indent="228600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solidFill>
                  <a:srgbClr val="111111"/>
                </a:solidFill>
                <a:effectLst/>
                <a:latin typeface="Arial"/>
                <a:ea typeface="Times New Roman"/>
                <a:cs typeface="Times New Roman"/>
              </a:rPr>
              <a:t>• информационную готовность;</a:t>
            </a:r>
            <a:endParaRPr lang="ru-RU" sz="2400" dirty="0">
              <a:ea typeface="Calibri"/>
              <a:cs typeface="Times New Roman"/>
            </a:endParaRPr>
          </a:p>
          <a:p>
            <a:pPr indent="228600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solidFill>
                  <a:srgbClr val="111111"/>
                </a:solidFill>
                <a:effectLst/>
                <a:latin typeface="Arial"/>
                <a:ea typeface="Times New Roman"/>
                <a:cs typeface="Times New Roman"/>
              </a:rPr>
              <a:t>• владение педагогическими технологиями;</a:t>
            </a:r>
            <a:endParaRPr lang="ru-RU" sz="2400" dirty="0">
              <a:ea typeface="Calibri"/>
              <a:cs typeface="Times New Roman"/>
            </a:endParaRPr>
          </a:p>
          <a:p>
            <a:pPr indent="228600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solidFill>
                  <a:srgbClr val="111111"/>
                </a:solidFill>
                <a:effectLst/>
                <a:latin typeface="Arial"/>
                <a:ea typeface="Times New Roman"/>
                <a:cs typeface="Times New Roman"/>
              </a:rPr>
              <a:t>• знание основ </a:t>
            </a:r>
            <a:r>
              <a:rPr lang="ru-RU" b="1" dirty="0" smtClean="0">
                <a:solidFill>
                  <a:srgbClr val="111111"/>
                </a:solidFill>
                <a:effectLst/>
                <a:latin typeface="Arial"/>
                <a:ea typeface="Times New Roman"/>
                <a:cs typeface="Times New Roman"/>
              </a:rPr>
              <a:t>психологии</a:t>
            </a:r>
            <a:r>
              <a:rPr lang="ru-RU" dirty="0" smtClean="0">
                <a:solidFill>
                  <a:srgbClr val="111111"/>
                </a:solidFill>
                <a:effectLst/>
                <a:latin typeface="Arial"/>
                <a:ea typeface="Times New Roman"/>
                <a:cs typeface="Times New Roman"/>
              </a:rPr>
              <a:t> и коррекционной педагоги;</a:t>
            </a:r>
            <a:endParaRPr lang="ru-RU" sz="2400" dirty="0">
              <a:ea typeface="Calibri"/>
              <a:cs typeface="Times New Roman"/>
            </a:endParaRPr>
          </a:p>
          <a:p>
            <a:pPr indent="228600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solidFill>
                  <a:srgbClr val="111111"/>
                </a:solidFill>
                <a:effectLst/>
                <a:latin typeface="Arial"/>
                <a:ea typeface="Times New Roman"/>
                <a:cs typeface="Times New Roman"/>
              </a:rPr>
              <a:t>• готовность педагогов использовать вариативные формы и методы работы;</a:t>
            </a:r>
            <a:endParaRPr lang="ru-RU" sz="2400" dirty="0">
              <a:ea typeface="Calibri"/>
              <a:cs typeface="Times New Roman"/>
            </a:endParaRPr>
          </a:p>
          <a:p>
            <a:pPr indent="228600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solidFill>
                  <a:srgbClr val="111111"/>
                </a:solidFill>
                <a:effectLst/>
                <a:latin typeface="Arial"/>
                <a:ea typeface="Times New Roman"/>
                <a:cs typeface="Times New Roman"/>
              </a:rPr>
              <a:t>• знание индивидуальных особенностей детей с различными нарушениями </a:t>
            </a:r>
            <a:r>
              <a:rPr lang="ru-RU" b="1" dirty="0" smtClean="0">
                <a:solidFill>
                  <a:srgbClr val="111111"/>
                </a:solidFill>
                <a:effectLst/>
                <a:latin typeface="Arial"/>
                <a:ea typeface="Times New Roman"/>
                <a:cs typeface="Times New Roman"/>
              </a:rPr>
              <a:t>развития</a:t>
            </a:r>
            <a:r>
              <a:rPr lang="ru-RU" dirty="0" smtClean="0">
                <a:solidFill>
                  <a:srgbClr val="111111"/>
                </a:solidFill>
                <a:effectLst/>
                <a:latin typeface="Arial"/>
                <a:ea typeface="Times New Roman"/>
                <a:cs typeface="Times New Roman"/>
              </a:rPr>
              <a:t>;</a:t>
            </a:r>
            <a:endParaRPr lang="ru-RU" sz="2400" dirty="0">
              <a:ea typeface="Calibri"/>
              <a:cs typeface="Times New Roman"/>
            </a:endParaRPr>
          </a:p>
          <a:p>
            <a:pPr indent="228600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solidFill>
                  <a:srgbClr val="111111"/>
                </a:solidFill>
                <a:effectLst/>
                <a:latin typeface="Arial"/>
                <a:ea typeface="Times New Roman"/>
                <a:cs typeface="Times New Roman"/>
              </a:rPr>
              <a:t>• готовность к </a:t>
            </a:r>
            <a:r>
              <a:rPr lang="ru-RU" b="1" dirty="0" smtClean="0">
                <a:solidFill>
                  <a:srgbClr val="111111"/>
                </a:solidFill>
                <a:effectLst/>
                <a:latin typeface="Arial"/>
                <a:ea typeface="Times New Roman"/>
                <a:cs typeface="Times New Roman"/>
              </a:rPr>
              <a:t>повышению</a:t>
            </a:r>
            <a:r>
              <a:rPr lang="ru-RU" dirty="0" smtClean="0">
                <a:solidFill>
                  <a:srgbClr val="111111"/>
                </a:solidFill>
                <a:effectLst/>
                <a:latin typeface="Arial"/>
                <a:ea typeface="Times New Roman"/>
                <a:cs typeface="Times New Roman"/>
              </a:rPr>
              <a:t> профессиональных знаний и умений.</a:t>
            </a:r>
            <a:endParaRPr lang="ru-RU" sz="2400" dirty="0">
              <a:ea typeface="Calibri"/>
              <a:cs typeface="Times New Roman"/>
            </a:endParaRPr>
          </a:p>
          <a:p>
            <a:pPr indent="228600">
              <a:lnSpc>
                <a:spcPct val="115000"/>
              </a:lnSpc>
              <a:spcAft>
                <a:spcPts val="0"/>
              </a:spcAft>
            </a:pPr>
            <a:r>
              <a:rPr lang="ru-RU" b="1" dirty="0" smtClean="0">
                <a:solidFill>
                  <a:srgbClr val="111111"/>
                </a:solidFill>
                <a:effectLst/>
                <a:latin typeface="Arial"/>
                <a:ea typeface="Times New Roman"/>
                <a:cs typeface="Times New Roman"/>
              </a:rPr>
              <a:t>Психологическая компетентность – </a:t>
            </a:r>
            <a:r>
              <a:rPr lang="ru-RU" b="1" dirty="0" err="1" smtClean="0">
                <a:solidFill>
                  <a:srgbClr val="111111"/>
                </a:solidFill>
                <a:effectLst/>
                <a:latin typeface="Arial"/>
                <a:ea typeface="Times New Roman"/>
                <a:cs typeface="Times New Roman"/>
              </a:rPr>
              <a:t>это</a:t>
            </a:r>
            <a:r>
              <a:rPr lang="ru-RU" dirty="0" err="1" smtClean="0">
                <a:solidFill>
                  <a:srgbClr val="111111"/>
                </a:solidFill>
                <a:effectLst/>
                <a:latin typeface="Arial"/>
                <a:ea typeface="Times New Roman"/>
                <a:cs typeface="Times New Roman"/>
              </a:rPr>
              <a:t>,</a:t>
            </a:r>
            <a:r>
              <a:rPr lang="ru-RU" u="sng" dirty="0" err="1" smtClean="0">
                <a:solidFill>
                  <a:srgbClr val="111111"/>
                </a:solidFill>
                <a:effectLst/>
                <a:latin typeface="Arial"/>
                <a:ea typeface="Times New Roman"/>
                <a:cs typeface="Times New Roman"/>
              </a:rPr>
              <a:t>прежде</a:t>
            </a:r>
            <a:r>
              <a:rPr lang="ru-RU" u="sng" dirty="0" smtClean="0">
                <a:solidFill>
                  <a:srgbClr val="111111"/>
                </a:solidFill>
                <a:effectLst/>
                <a:latin typeface="Arial"/>
                <a:ea typeface="Times New Roman"/>
                <a:cs typeface="Times New Roman"/>
              </a:rPr>
              <a:t> всего</a:t>
            </a:r>
            <a:r>
              <a:rPr lang="ru-RU" dirty="0" smtClean="0">
                <a:solidFill>
                  <a:srgbClr val="111111"/>
                </a:solidFill>
                <a:effectLst/>
                <a:latin typeface="Arial"/>
                <a:ea typeface="Times New Roman"/>
                <a:cs typeface="Times New Roman"/>
              </a:rPr>
              <a:t>:</a:t>
            </a:r>
            <a:endParaRPr lang="ru-RU" sz="2400" dirty="0">
              <a:ea typeface="Calibri"/>
              <a:cs typeface="Times New Roman"/>
            </a:endParaRPr>
          </a:p>
          <a:p>
            <a:pPr indent="228600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solidFill>
                  <a:srgbClr val="111111"/>
                </a:solidFill>
                <a:effectLst/>
                <a:latin typeface="Arial"/>
                <a:ea typeface="Times New Roman"/>
                <a:cs typeface="Times New Roman"/>
              </a:rPr>
              <a:t>• эмоциональное принятие детей с различными типами нарушений в </a:t>
            </a:r>
            <a:r>
              <a:rPr lang="ru-RU" b="1" dirty="0" smtClean="0">
                <a:solidFill>
                  <a:srgbClr val="111111"/>
                </a:solidFill>
                <a:effectLst/>
                <a:latin typeface="Arial"/>
                <a:ea typeface="Times New Roman"/>
                <a:cs typeface="Times New Roman"/>
              </a:rPr>
              <a:t>развитии</a:t>
            </a:r>
            <a:r>
              <a:rPr lang="ru-RU" dirty="0" smtClean="0">
                <a:solidFill>
                  <a:srgbClr val="111111"/>
                </a:solidFill>
                <a:effectLst/>
                <a:latin typeface="Arial"/>
                <a:ea typeface="Times New Roman"/>
                <a:cs typeface="Times New Roman"/>
              </a:rPr>
              <a:t>;</a:t>
            </a:r>
            <a:endParaRPr lang="ru-RU" sz="2400" dirty="0">
              <a:ea typeface="Calibri"/>
              <a:cs typeface="Times New Roman"/>
            </a:endParaRPr>
          </a:p>
          <a:p>
            <a:pPr indent="228600">
              <a:lnSpc>
                <a:spcPct val="115000"/>
              </a:lnSpc>
              <a:spcBef>
                <a:spcPts val="1125"/>
              </a:spcBef>
              <a:spcAft>
                <a:spcPts val="1125"/>
              </a:spcAft>
            </a:pPr>
            <a:r>
              <a:rPr lang="ru-RU" dirty="0" smtClean="0">
                <a:solidFill>
                  <a:srgbClr val="111111"/>
                </a:solidFill>
                <a:effectLst/>
                <a:latin typeface="Arial"/>
                <a:ea typeface="Times New Roman"/>
                <a:cs typeface="Times New Roman"/>
              </a:rPr>
              <a:t>• включение детей с различными типами нарушений в деятельность и взаимодействие;</a:t>
            </a:r>
            <a:endParaRPr lang="ru-RU" sz="2400" dirty="0">
              <a:ea typeface="Calibri"/>
              <a:cs typeface="Times New Roman"/>
            </a:endParaRPr>
          </a:p>
          <a:p>
            <a:pPr indent="228600">
              <a:lnSpc>
                <a:spcPct val="115000"/>
              </a:lnSpc>
              <a:spcBef>
                <a:spcPts val="1125"/>
              </a:spcBef>
              <a:spcAft>
                <a:spcPts val="1125"/>
              </a:spcAft>
            </a:pPr>
            <a:r>
              <a:rPr lang="ru-RU" dirty="0" smtClean="0">
                <a:solidFill>
                  <a:srgbClr val="111111"/>
                </a:solidFill>
                <a:effectLst/>
                <a:latin typeface="Arial"/>
                <a:ea typeface="Times New Roman"/>
                <a:cs typeface="Times New Roman"/>
              </a:rPr>
              <a:t>• удовлетворенность собственной педагогической деятельностью.</a:t>
            </a:r>
            <a:endParaRPr lang="ru-RU" sz="2400" dirty="0">
              <a:ea typeface="Calibri"/>
              <a:cs typeface="Times New Roman"/>
            </a:endParaRP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…….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71186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indent="228600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solidFill>
                  <a:srgbClr val="111111"/>
                </a:solidFill>
                <a:effectLst/>
                <a:latin typeface="Arial"/>
                <a:ea typeface="Times New Roman"/>
                <a:cs typeface="Times New Roman"/>
              </a:rPr>
              <a:t>Более подробно остановимся на </a:t>
            </a:r>
            <a:r>
              <a:rPr lang="ru-RU" b="1" dirty="0" smtClean="0">
                <a:solidFill>
                  <a:srgbClr val="111111"/>
                </a:solidFill>
                <a:effectLst/>
                <a:latin typeface="Arial"/>
                <a:ea typeface="Times New Roman"/>
                <a:cs typeface="Times New Roman"/>
              </a:rPr>
              <a:t>психологической составляющей компетентности педагога</a:t>
            </a:r>
            <a:r>
              <a:rPr lang="ru-RU" dirty="0" smtClean="0">
                <a:solidFill>
                  <a:srgbClr val="111111"/>
                </a:solidFill>
                <a:effectLst/>
                <a:latin typeface="Arial"/>
                <a:ea typeface="Times New Roman"/>
                <a:cs typeface="Times New Roman"/>
              </a:rPr>
              <a:t>. В своей в работе, к сожалению, приходится сталкиваться с проблемой неготовности педагогов принятия </a:t>
            </a:r>
            <a:r>
              <a:rPr lang="ru-RU" b="1" dirty="0" smtClean="0">
                <a:solidFill>
                  <a:srgbClr val="111111"/>
                </a:solidFill>
                <a:effectLst/>
                <a:latin typeface="Arial"/>
                <a:ea typeface="Times New Roman"/>
                <a:cs typeface="Times New Roman"/>
              </a:rPr>
              <a:t>ребёнка с ОВЗ</a:t>
            </a:r>
            <a:r>
              <a:rPr lang="ru-RU" dirty="0" smtClean="0">
                <a:solidFill>
                  <a:srgbClr val="111111"/>
                </a:solidFill>
                <a:effectLst/>
                <a:latin typeface="Arial"/>
                <a:ea typeface="Times New Roman"/>
                <a:cs typeface="Times New Roman"/>
              </a:rPr>
              <a:t>, зачастую происходит эмоциональное выгорание и потеря мотивации, потому что не всегда сразу виден результат работы. </a:t>
            </a:r>
            <a:r>
              <a:rPr lang="ru-RU" dirty="0" smtClean="0">
                <a:solidFill>
                  <a:srgbClr val="111111"/>
                </a:solidFill>
                <a:effectLst/>
                <a:latin typeface="Arial"/>
                <a:ea typeface="Times New Roman"/>
                <a:cs typeface="Times New Roman"/>
              </a:rPr>
              <a:t>Существуют </a:t>
            </a:r>
            <a:r>
              <a:rPr lang="ru-RU" dirty="0" smtClean="0">
                <a:solidFill>
                  <a:srgbClr val="111111"/>
                </a:solidFill>
                <a:effectLst/>
                <a:latin typeface="Arial"/>
                <a:ea typeface="Times New Roman"/>
                <a:cs typeface="Times New Roman"/>
              </a:rPr>
              <a:t>различные методы и приё</a:t>
            </a:r>
            <a:r>
              <a:rPr lang="ru-RU" u="sng" dirty="0" smtClean="0">
                <a:solidFill>
                  <a:srgbClr val="111111"/>
                </a:solidFill>
                <a:effectLst/>
                <a:latin typeface="Arial"/>
                <a:ea typeface="Times New Roman"/>
                <a:cs typeface="Times New Roman"/>
              </a:rPr>
              <a:t>мы работы с педагогами</a:t>
            </a:r>
            <a:r>
              <a:rPr lang="ru-RU" dirty="0" smtClean="0">
                <a:solidFill>
                  <a:srgbClr val="111111"/>
                </a:solidFill>
                <a:effectLst/>
                <a:latin typeface="Arial"/>
                <a:ea typeface="Times New Roman"/>
                <a:cs typeface="Times New Roman"/>
              </a:rPr>
              <a:t>:</a:t>
            </a:r>
            <a:endParaRPr lang="ru-RU" sz="2400" dirty="0">
              <a:ea typeface="Calibri"/>
              <a:cs typeface="Times New Roman"/>
            </a:endParaRPr>
          </a:p>
          <a:p>
            <a:pPr indent="228600">
              <a:lnSpc>
                <a:spcPct val="115000"/>
              </a:lnSpc>
              <a:spcBef>
                <a:spcPts val="1125"/>
              </a:spcBef>
              <a:spcAft>
                <a:spcPts val="0"/>
              </a:spcAft>
            </a:pPr>
            <a:r>
              <a:rPr lang="ru-RU" dirty="0" smtClean="0">
                <a:solidFill>
                  <a:srgbClr val="111111"/>
                </a:solidFill>
                <a:effectLst/>
                <a:latin typeface="Arial"/>
                <a:ea typeface="Times New Roman"/>
                <a:cs typeface="Times New Roman"/>
              </a:rPr>
              <a:t>• Семинар-практикум;</a:t>
            </a:r>
            <a:endParaRPr lang="ru-RU" sz="2400" dirty="0">
              <a:ea typeface="Calibri"/>
              <a:cs typeface="Times New Roman"/>
            </a:endParaRPr>
          </a:p>
          <a:p>
            <a:pPr indent="228600">
              <a:lnSpc>
                <a:spcPct val="115000"/>
              </a:lnSpc>
              <a:spcBef>
                <a:spcPts val="1125"/>
              </a:spcBef>
              <a:spcAft>
                <a:spcPts val="0"/>
              </a:spcAft>
            </a:pPr>
            <a:r>
              <a:rPr lang="ru-RU" dirty="0" smtClean="0">
                <a:solidFill>
                  <a:srgbClr val="111111"/>
                </a:solidFill>
                <a:effectLst/>
                <a:latin typeface="Arial"/>
                <a:ea typeface="Times New Roman"/>
                <a:cs typeface="Times New Roman"/>
              </a:rPr>
              <a:t>• Арт-терапия;</a:t>
            </a:r>
            <a:endParaRPr lang="ru-RU" sz="2400" dirty="0">
              <a:ea typeface="Calibri"/>
              <a:cs typeface="Times New Roman"/>
            </a:endParaRPr>
          </a:p>
          <a:p>
            <a:pPr indent="228600">
              <a:lnSpc>
                <a:spcPct val="115000"/>
              </a:lnSpc>
              <a:spcBef>
                <a:spcPts val="1125"/>
              </a:spcBef>
              <a:spcAft>
                <a:spcPts val="0"/>
              </a:spcAft>
            </a:pPr>
            <a:r>
              <a:rPr lang="ru-RU" dirty="0" smtClean="0">
                <a:solidFill>
                  <a:srgbClr val="111111"/>
                </a:solidFill>
                <a:effectLst/>
                <a:latin typeface="Arial"/>
                <a:ea typeface="Times New Roman"/>
                <a:cs typeface="Times New Roman"/>
              </a:rPr>
              <a:t>• Тренинг;</a:t>
            </a:r>
            <a:endParaRPr lang="ru-RU" sz="2400" dirty="0">
              <a:ea typeface="Calibri"/>
              <a:cs typeface="Times New Roman"/>
            </a:endParaRPr>
          </a:p>
          <a:p>
            <a:pPr indent="228600">
              <a:lnSpc>
                <a:spcPct val="115000"/>
              </a:lnSpc>
              <a:spcBef>
                <a:spcPts val="1125"/>
              </a:spcBef>
              <a:spcAft>
                <a:spcPts val="0"/>
              </a:spcAft>
            </a:pPr>
            <a:r>
              <a:rPr lang="ru-RU" dirty="0" smtClean="0">
                <a:solidFill>
                  <a:srgbClr val="111111"/>
                </a:solidFill>
                <a:effectLst/>
                <a:latin typeface="Arial"/>
                <a:ea typeface="Times New Roman"/>
                <a:cs typeface="Times New Roman"/>
              </a:rPr>
              <a:t>• Практические занятия;</a:t>
            </a:r>
            <a:endParaRPr lang="ru-RU" sz="2400" dirty="0">
              <a:ea typeface="Calibri"/>
              <a:cs typeface="Times New Roman"/>
            </a:endParaRPr>
          </a:p>
          <a:p>
            <a:pPr indent="228600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solidFill>
                  <a:srgbClr val="111111"/>
                </a:solidFill>
                <a:effectLst/>
                <a:latin typeface="Arial"/>
                <a:ea typeface="Times New Roman"/>
                <a:cs typeface="Times New Roman"/>
              </a:rPr>
              <a:t>• Обучающие приёмы, способы, </a:t>
            </a:r>
            <a:r>
              <a:rPr lang="ru-RU" b="1" dirty="0" smtClean="0">
                <a:solidFill>
                  <a:srgbClr val="111111"/>
                </a:solidFill>
                <a:effectLst/>
                <a:latin typeface="Arial"/>
                <a:ea typeface="Times New Roman"/>
                <a:cs typeface="Times New Roman"/>
              </a:rPr>
              <a:t>психотехники</a:t>
            </a:r>
            <a:r>
              <a:rPr lang="ru-RU" dirty="0" smtClean="0">
                <a:solidFill>
                  <a:srgbClr val="111111"/>
                </a:solidFill>
                <a:effectLst/>
                <a:latin typeface="Arial"/>
                <a:ea typeface="Times New Roman"/>
                <a:cs typeface="Times New Roman"/>
              </a:rPr>
              <a:t>;</a:t>
            </a:r>
            <a:endParaRPr lang="ru-RU" sz="2400" dirty="0">
              <a:ea typeface="Calibri"/>
              <a:cs typeface="Times New Roman"/>
            </a:endParaRPr>
          </a:p>
          <a:p>
            <a:pPr indent="228600">
              <a:lnSpc>
                <a:spcPct val="115000"/>
              </a:lnSpc>
              <a:spcBef>
                <a:spcPts val="1125"/>
              </a:spcBef>
              <a:spcAft>
                <a:spcPts val="0"/>
              </a:spcAft>
            </a:pPr>
            <a:r>
              <a:rPr lang="ru-RU" dirty="0" smtClean="0">
                <a:solidFill>
                  <a:srgbClr val="111111"/>
                </a:solidFill>
                <a:effectLst/>
                <a:latin typeface="Arial"/>
                <a:ea typeface="Times New Roman"/>
                <a:cs typeface="Times New Roman"/>
              </a:rPr>
              <a:t>• Рекомендации, консультации.</a:t>
            </a:r>
            <a:endParaRPr lang="ru-RU" sz="2400" dirty="0">
              <a:ea typeface="Calibri"/>
              <a:cs typeface="Times New Roman"/>
            </a:endParaRP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…….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93534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indent="228600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solidFill>
                  <a:srgbClr val="111111"/>
                </a:solidFill>
                <a:effectLst/>
                <a:latin typeface="Arial"/>
                <a:ea typeface="Times New Roman"/>
                <a:cs typeface="Times New Roman"/>
              </a:rPr>
              <a:t>Упражнение </a:t>
            </a:r>
            <a:r>
              <a:rPr lang="ru-RU" i="1" dirty="0" smtClean="0">
                <a:solidFill>
                  <a:srgbClr val="111111"/>
                </a:solidFill>
                <a:effectLst/>
                <a:latin typeface="Arial"/>
                <a:ea typeface="Times New Roman"/>
                <a:cs typeface="Times New Roman"/>
              </a:rPr>
              <a:t>«Котенок»</a:t>
            </a:r>
            <a:r>
              <a:rPr lang="ru-RU" dirty="0" smtClean="0">
                <a:solidFill>
                  <a:srgbClr val="111111"/>
                </a:solidFill>
                <a:effectLst/>
                <a:latin typeface="Arial"/>
                <a:ea typeface="Times New Roman"/>
                <a:cs typeface="Times New Roman"/>
              </a:rPr>
              <a:t>.</a:t>
            </a:r>
            <a:endParaRPr lang="ru-RU" sz="2400" dirty="0">
              <a:ea typeface="Calibri"/>
              <a:cs typeface="Times New Roman"/>
            </a:endParaRPr>
          </a:p>
          <a:p>
            <a:pPr indent="228600">
              <a:lnSpc>
                <a:spcPct val="115000"/>
              </a:lnSpc>
              <a:spcBef>
                <a:spcPts val="1125"/>
              </a:spcBef>
              <a:spcAft>
                <a:spcPts val="1125"/>
              </a:spcAft>
            </a:pPr>
            <a:r>
              <a:rPr lang="ru-RU" dirty="0" smtClean="0">
                <a:solidFill>
                  <a:srgbClr val="111111"/>
                </a:solidFill>
                <a:effectLst/>
                <a:latin typeface="Arial"/>
                <a:ea typeface="Times New Roman"/>
                <a:cs typeface="Times New Roman"/>
              </a:rPr>
              <a:t>Участники встают в круг. Ведущий просит передать по кругу газету. Потом предлагает представить, что на этой газете уснул маленький котенок, и теперь газету нужно передавать друг другу очень бережно, чтобы не разбудить и не испугать его.</a:t>
            </a:r>
            <a:r>
              <a:rPr lang="ru-RU" sz="2400" dirty="0" smtClean="0">
                <a:ea typeface="Times New Roman"/>
                <a:cs typeface="Times New Roman"/>
              </a:rPr>
              <a:t> </a:t>
            </a:r>
            <a:r>
              <a:rPr lang="ru-RU" dirty="0" smtClean="0">
                <a:solidFill>
                  <a:srgbClr val="111111"/>
                </a:solidFill>
                <a:effectLst/>
                <a:latin typeface="Arial"/>
                <a:ea typeface="Times New Roman"/>
                <a:cs typeface="Times New Roman"/>
              </a:rPr>
              <a:t>В конце упражнения ведущий говорит, что точно такое же бережное отношение важно сохранять для общения с особыми детьми.</a:t>
            </a:r>
            <a:endParaRPr lang="ru-RU" sz="2400" dirty="0">
              <a:ea typeface="Calibri"/>
              <a:cs typeface="Times New Roman"/>
            </a:endParaRP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indent="228600">
              <a:lnSpc>
                <a:spcPct val="115000"/>
              </a:lnSpc>
              <a:spcBef>
                <a:spcPts val="1125"/>
              </a:spcBef>
              <a:spcAft>
                <a:spcPts val="0"/>
              </a:spcAft>
            </a:pPr>
            <a:r>
              <a:rPr lang="ru-RU" sz="2400" dirty="0" smtClean="0">
                <a:solidFill>
                  <a:srgbClr val="111111"/>
                </a:solidFill>
                <a:effectLst/>
                <a:latin typeface="Arial"/>
                <a:ea typeface="Times New Roman"/>
                <a:cs typeface="Times New Roman"/>
              </a:rPr>
              <a:t>Предлагаю на практике применить одно из таких упражнений.</a:t>
            </a:r>
            <a:r>
              <a:rPr lang="ru-RU" sz="2400" dirty="0">
                <a:ea typeface="Calibri"/>
                <a:cs typeface="Times New Roman"/>
              </a:rPr>
              <a:t/>
            </a:r>
            <a:br>
              <a:rPr lang="ru-RU" sz="2400" dirty="0">
                <a:ea typeface="Calibri"/>
                <a:cs typeface="Times New Roman"/>
              </a:rPr>
            </a:b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429446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indent="228600">
              <a:lnSpc>
                <a:spcPct val="115000"/>
              </a:lnSpc>
              <a:spcAft>
                <a:spcPts val="0"/>
              </a:spcAft>
            </a:pPr>
            <a:r>
              <a:rPr lang="ru-RU" u="sng" dirty="0" smtClean="0">
                <a:solidFill>
                  <a:srgbClr val="111111"/>
                </a:solidFill>
                <a:effectLst/>
                <a:latin typeface="Arial"/>
                <a:ea typeface="Times New Roman"/>
                <a:cs typeface="Times New Roman"/>
              </a:rPr>
              <a:t>Цель</a:t>
            </a:r>
            <a:r>
              <a:rPr lang="ru-RU" dirty="0" smtClean="0">
                <a:solidFill>
                  <a:srgbClr val="111111"/>
                </a:solidFill>
                <a:effectLst/>
                <a:latin typeface="Arial"/>
                <a:ea typeface="Times New Roman"/>
                <a:cs typeface="Times New Roman"/>
              </a:rPr>
              <a:t>: Понимание особенностей ребенка с ОВЗ и способы работы с ним.</a:t>
            </a:r>
            <a:endParaRPr lang="ru-RU" sz="2400" dirty="0">
              <a:ea typeface="Calibri"/>
              <a:cs typeface="Times New Roman"/>
            </a:endParaRPr>
          </a:p>
          <a:p>
            <a:pPr indent="228600">
              <a:lnSpc>
                <a:spcPct val="115000"/>
              </a:lnSpc>
              <a:spcBef>
                <a:spcPts val="1125"/>
              </a:spcBef>
              <a:spcAft>
                <a:spcPts val="1125"/>
              </a:spcAft>
            </a:pPr>
            <a:r>
              <a:rPr lang="ru-RU" dirty="0" smtClean="0">
                <a:solidFill>
                  <a:srgbClr val="111111"/>
                </a:solidFill>
                <a:effectLst/>
                <a:latin typeface="Arial"/>
                <a:ea typeface="Times New Roman"/>
                <a:cs typeface="Times New Roman"/>
              </a:rPr>
              <a:t>Участникам предлагается объединиться в группы. Каждая группа получает лист с таблицей, в которой указаны те особенности нарушения ребенка, которые чаще всего встречаются в ОУ.</a:t>
            </a:r>
            <a:endParaRPr lang="ru-RU" sz="2400" dirty="0">
              <a:ea typeface="Calibri"/>
              <a:cs typeface="Times New Roman"/>
            </a:endParaRP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indent="228600">
              <a:lnSpc>
                <a:spcPct val="115000"/>
              </a:lnSpc>
              <a:spcAft>
                <a:spcPts val="0"/>
              </a:spcAft>
            </a:pPr>
            <a:r>
              <a:rPr lang="ru-RU" sz="2400" dirty="0" smtClean="0">
                <a:solidFill>
                  <a:srgbClr val="111111"/>
                </a:solidFill>
                <a:effectLst/>
                <a:latin typeface="Arial"/>
                <a:ea typeface="Times New Roman"/>
                <a:cs typeface="Times New Roman"/>
              </a:rPr>
              <a:t>Упражнение </a:t>
            </a:r>
            <a:r>
              <a:rPr lang="ru-RU" sz="2400" i="1" dirty="0" smtClean="0">
                <a:solidFill>
                  <a:srgbClr val="111111"/>
                </a:solidFill>
                <a:effectLst/>
                <a:latin typeface="Arial"/>
                <a:ea typeface="Times New Roman"/>
                <a:cs typeface="Times New Roman"/>
              </a:rPr>
              <a:t>«Портрет ребенка с ОВЗ»</a:t>
            </a:r>
            <a:r>
              <a:rPr lang="ru-RU" sz="2400" dirty="0">
                <a:ea typeface="Calibri"/>
                <a:cs typeface="Times New Roman"/>
              </a:rPr>
              <a:t/>
            </a:r>
            <a:br>
              <a:rPr lang="ru-RU" sz="2400" dirty="0">
                <a:ea typeface="Calibri"/>
                <a:cs typeface="Times New Roman"/>
              </a:rPr>
            </a:b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079393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 indent="228600">
              <a:lnSpc>
                <a:spcPct val="115000"/>
              </a:lnSpc>
              <a:spcAft>
                <a:spcPts val="0"/>
              </a:spcAft>
            </a:pPr>
            <a:r>
              <a:rPr lang="ru-RU" u="sng" dirty="0" smtClean="0">
                <a:solidFill>
                  <a:srgbClr val="111111"/>
                </a:solidFill>
                <a:effectLst/>
                <a:latin typeface="Arial"/>
                <a:ea typeface="Times New Roman"/>
                <a:cs typeface="Times New Roman"/>
              </a:rPr>
              <a:t>Вид нарушения</a:t>
            </a:r>
            <a:r>
              <a:rPr lang="ru-RU" dirty="0" smtClean="0">
                <a:solidFill>
                  <a:srgbClr val="111111"/>
                </a:solidFill>
                <a:effectLst/>
                <a:latin typeface="Arial"/>
                <a:ea typeface="Times New Roman"/>
                <a:cs typeface="Times New Roman"/>
              </a:rPr>
              <a:t>: нарушение интеллекта</a:t>
            </a:r>
            <a:endParaRPr lang="ru-RU" sz="2400" dirty="0">
              <a:ea typeface="Calibri"/>
              <a:cs typeface="Times New Roman"/>
            </a:endParaRPr>
          </a:p>
          <a:p>
            <a:pPr indent="228600">
              <a:lnSpc>
                <a:spcPct val="115000"/>
              </a:lnSpc>
              <a:spcBef>
                <a:spcPts val="1125"/>
              </a:spcBef>
              <a:spcAft>
                <a:spcPts val="1125"/>
              </a:spcAft>
            </a:pPr>
            <a:r>
              <a:rPr lang="ru-RU" dirty="0" smtClean="0">
                <a:solidFill>
                  <a:srgbClr val="111111"/>
                </a:solidFill>
                <a:effectLst/>
                <a:latin typeface="Arial"/>
                <a:ea typeface="Times New Roman"/>
                <a:cs typeface="Times New Roman"/>
              </a:rPr>
              <a:t>Характерные особенности детей с данным видом нарушений</a:t>
            </a:r>
            <a:endParaRPr lang="ru-RU" sz="2400" dirty="0">
              <a:ea typeface="Calibri"/>
              <a:cs typeface="Times New Roman"/>
            </a:endParaRPr>
          </a:p>
          <a:p>
            <a:pPr indent="228600">
              <a:lnSpc>
                <a:spcPct val="115000"/>
              </a:lnSpc>
              <a:spcBef>
                <a:spcPts val="1125"/>
              </a:spcBef>
              <a:spcAft>
                <a:spcPts val="1125"/>
              </a:spcAft>
            </a:pPr>
            <a:r>
              <a:rPr lang="ru-RU" dirty="0" smtClean="0">
                <a:solidFill>
                  <a:srgbClr val="111111"/>
                </a:solidFill>
                <a:effectLst/>
                <a:latin typeface="Arial"/>
                <a:ea typeface="Times New Roman"/>
                <a:cs typeface="Times New Roman"/>
              </a:rPr>
              <a:t>Какие проблемы могут возникнуть у педагога в процессе обучения таких детей? Что педагог может предпринять сам, по решению этих проблем? К кому и за какой помощью педагог может обратиться?</a:t>
            </a:r>
            <a:endParaRPr lang="ru-RU" sz="2400" dirty="0">
              <a:ea typeface="Calibri"/>
              <a:cs typeface="Times New Roman"/>
            </a:endParaRPr>
          </a:p>
          <a:p>
            <a:pPr indent="228600">
              <a:lnSpc>
                <a:spcPct val="115000"/>
              </a:lnSpc>
              <a:spcBef>
                <a:spcPts val="1125"/>
              </a:spcBef>
              <a:spcAft>
                <a:spcPts val="1125"/>
              </a:spcAft>
            </a:pPr>
            <a:r>
              <a:rPr lang="ru-RU" dirty="0" smtClean="0">
                <a:solidFill>
                  <a:srgbClr val="111111"/>
                </a:solidFill>
                <a:effectLst/>
                <a:latin typeface="Arial"/>
                <a:ea typeface="Times New Roman"/>
                <a:cs typeface="Times New Roman"/>
              </a:rPr>
              <a:t>1. Дети с нарушением интеллекта часто поступают в ОУ с несформированными навыками самообслуживания.</a:t>
            </a:r>
            <a:endParaRPr lang="ru-RU" sz="2400" dirty="0">
              <a:ea typeface="Calibri"/>
              <a:cs typeface="Times New Roman"/>
            </a:endParaRPr>
          </a:p>
          <a:p>
            <a:pPr indent="228600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solidFill>
                  <a:srgbClr val="111111"/>
                </a:solidFill>
                <a:effectLst/>
                <a:latin typeface="Arial"/>
                <a:ea typeface="Times New Roman"/>
                <a:cs typeface="Times New Roman"/>
              </a:rPr>
              <a:t>2.</a:t>
            </a:r>
            <a:r>
              <a:rPr lang="ru-RU" u="sng" dirty="0" smtClean="0">
                <a:solidFill>
                  <a:srgbClr val="111111"/>
                </a:solidFill>
                <a:effectLst/>
                <a:latin typeface="Arial"/>
                <a:ea typeface="Times New Roman"/>
                <a:cs typeface="Times New Roman"/>
              </a:rPr>
              <a:t>Внимание характеризуется рядом особенностей</a:t>
            </a:r>
            <a:r>
              <a:rPr lang="ru-RU" dirty="0" smtClean="0">
                <a:solidFill>
                  <a:srgbClr val="111111"/>
                </a:solidFill>
                <a:effectLst/>
                <a:latin typeface="Arial"/>
                <a:ea typeface="Times New Roman"/>
                <a:cs typeface="Times New Roman"/>
              </a:rPr>
              <a:t>: трудностью его привлечения, невозможностью длительной активной концентрации, быстрой и легкой отвлекаемостью, неустойчивостью, рассеянностью, низким объемом.</a:t>
            </a:r>
            <a:endParaRPr lang="ru-RU" sz="2400" dirty="0">
              <a:ea typeface="Calibri"/>
              <a:cs typeface="Times New Roman"/>
            </a:endParaRPr>
          </a:p>
          <a:p>
            <a:pPr indent="228600">
              <a:lnSpc>
                <a:spcPct val="115000"/>
              </a:lnSpc>
              <a:spcBef>
                <a:spcPts val="1125"/>
              </a:spcBef>
              <a:spcAft>
                <a:spcPts val="1125"/>
              </a:spcAft>
            </a:pPr>
            <a:r>
              <a:rPr lang="ru-RU" dirty="0" smtClean="0">
                <a:solidFill>
                  <a:srgbClr val="111111"/>
                </a:solidFill>
                <a:effectLst/>
                <a:latin typeface="Arial"/>
                <a:ea typeface="Times New Roman"/>
                <a:cs typeface="Times New Roman"/>
              </a:rPr>
              <a:t>3. Значительно нарушено мышление, особенно обобщение. Нарушение способности обобщения усугубляется неполноценностью других мыслительных процессов - анализа, синтеза, абстрагирования, сравнения.</a:t>
            </a:r>
            <a:endParaRPr lang="ru-RU" sz="2400" dirty="0">
              <a:ea typeface="Calibri"/>
              <a:cs typeface="Times New Roman"/>
            </a:endParaRPr>
          </a:p>
          <a:p>
            <a:pPr indent="228600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solidFill>
                  <a:srgbClr val="111111"/>
                </a:solidFill>
                <a:effectLst/>
                <a:latin typeface="Arial"/>
                <a:ea typeface="Times New Roman"/>
                <a:cs typeface="Times New Roman"/>
              </a:rPr>
              <a:t>4. Недостаточно критично относятся к результатам своего труда, часто не замечают очевидных ошибок. При выполнении заданий </a:t>
            </a:r>
            <a:r>
              <a:rPr lang="ru-RU" b="1" dirty="0" smtClean="0">
                <a:solidFill>
                  <a:srgbClr val="111111"/>
                </a:solidFill>
                <a:effectLst/>
                <a:latin typeface="Arial"/>
                <a:ea typeface="Times New Roman"/>
                <a:cs typeface="Times New Roman"/>
              </a:rPr>
              <a:t>дети</a:t>
            </a:r>
            <a:r>
              <a:rPr lang="ru-RU" dirty="0" smtClean="0">
                <a:solidFill>
                  <a:srgbClr val="111111"/>
                </a:solidFill>
                <a:effectLst/>
                <a:latin typeface="Arial"/>
                <a:ea typeface="Times New Roman"/>
                <a:cs typeface="Times New Roman"/>
              </a:rPr>
              <a:t> часто затрудняются переключиться с одного действия на другое.</a:t>
            </a:r>
            <a:endParaRPr lang="ru-RU" sz="2400" dirty="0">
              <a:ea typeface="Calibri"/>
              <a:cs typeface="Times New Roman"/>
            </a:endParaRPr>
          </a:p>
          <a:p>
            <a:pPr indent="228600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solidFill>
                  <a:srgbClr val="111111"/>
                </a:solidFill>
                <a:effectLst/>
                <a:latin typeface="Arial"/>
                <a:ea typeface="Times New Roman"/>
                <a:cs typeface="Times New Roman"/>
              </a:rPr>
              <a:t>5.</a:t>
            </a:r>
            <a:r>
              <a:rPr lang="ru-RU" u="sng" dirty="0" smtClean="0">
                <a:solidFill>
                  <a:srgbClr val="111111"/>
                </a:solidFill>
                <a:effectLst/>
                <a:latin typeface="Arial"/>
                <a:ea typeface="Times New Roman"/>
                <a:cs typeface="Times New Roman"/>
              </a:rPr>
              <a:t>Эмоции детей недостаточно </a:t>
            </a:r>
            <a:r>
              <a:rPr lang="ru-RU" u="sng" dirty="0" err="1" smtClean="0">
                <a:solidFill>
                  <a:srgbClr val="111111"/>
                </a:solidFill>
                <a:effectLst/>
                <a:latin typeface="Arial"/>
                <a:ea typeface="Times New Roman"/>
                <a:cs typeface="Times New Roman"/>
              </a:rPr>
              <a:t>дифференцированны</a:t>
            </a:r>
            <a:r>
              <a:rPr lang="ru-RU" dirty="0" smtClean="0">
                <a:solidFill>
                  <a:srgbClr val="111111"/>
                </a:solidFill>
                <a:effectLst/>
                <a:latin typeface="Arial"/>
                <a:ea typeface="Times New Roman"/>
                <a:cs typeface="Times New Roman"/>
              </a:rPr>
              <a:t>: переживания примитивны, </a:t>
            </a:r>
            <a:r>
              <a:rPr lang="ru-RU" dirty="0" err="1" smtClean="0">
                <a:solidFill>
                  <a:srgbClr val="111111"/>
                </a:solidFill>
                <a:effectLst/>
                <a:latin typeface="Arial"/>
                <a:ea typeface="Times New Roman"/>
                <a:cs typeface="Times New Roman"/>
              </a:rPr>
              <a:t>полюсны</a:t>
            </a:r>
            <a:r>
              <a:rPr lang="ru-RU" dirty="0" smtClean="0">
                <a:solidFill>
                  <a:srgbClr val="111111"/>
                </a:solidFill>
                <a:effectLst/>
                <a:latin typeface="Arial"/>
                <a:ea typeface="Times New Roman"/>
                <a:cs typeface="Times New Roman"/>
              </a:rPr>
              <a:t>. Эмоции часто неадекватны, непропорциональны воздействиям окружающего мира. Свои эмоциональные проявления </a:t>
            </a:r>
            <a:r>
              <a:rPr lang="ru-RU" b="1" dirty="0" smtClean="0">
                <a:solidFill>
                  <a:srgbClr val="111111"/>
                </a:solidFill>
                <a:effectLst/>
                <a:latin typeface="Arial"/>
                <a:ea typeface="Times New Roman"/>
                <a:cs typeface="Times New Roman"/>
              </a:rPr>
              <a:t>дети не контролируют</a:t>
            </a:r>
            <a:r>
              <a:rPr lang="ru-RU" dirty="0" smtClean="0">
                <a:solidFill>
                  <a:srgbClr val="111111"/>
                </a:solidFill>
                <a:effectLst/>
                <a:latin typeface="Arial"/>
                <a:ea typeface="Times New Roman"/>
                <a:cs typeface="Times New Roman"/>
              </a:rPr>
              <a:t>. Нарушены волевые процессы, мотивация.</a:t>
            </a:r>
            <a:endParaRPr lang="ru-RU" sz="2400" dirty="0">
              <a:ea typeface="Calibri"/>
              <a:cs typeface="Times New Roman"/>
            </a:endParaRP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indent="228600">
              <a:lnSpc>
                <a:spcPct val="115000"/>
              </a:lnSpc>
              <a:spcBef>
                <a:spcPts val="1125"/>
              </a:spcBef>
              <a:spcAft>
                <a:spcPts val="1125"/>
              </a:spcAft>
            </a:pPr>
            <a:r>
              <a:rPr lang="ru-RU" dirty="0" smtClean="0">
                <a:solidFill>
                  <a:srgbClr val="111111"/>
                </a:solidFill>
                <a:effectLst/>
                <a:latin typeface="Arial"/>
                <a:ea typeface="Times New Roman"/>
                <a:cs typeface="Times New Roman"/>
              </a:rPr>
              <a:t>1 группа</a:t>
            </a:r>
            <a:r>
              <a:rPr lang="ru-RU" sz="3600" dirty="0">
                <a:ea typeface="Calibri"/>
                <a:cs typeface="Times New Roman"/>
              </a:rPr>
              <a:t/>
            </a:r>
            <a:br>
              <a:rPr lang="ru-RU" sz="3600" dirty="0">
                <a:ea typeface="Calibri"/>
                <a:cs typeface="Times New Roman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90187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111</TotalTime>
  <Words>418</Words>
  <Application>Microsoft Office PowerPoint</Application>
  <PresentationFormat>Экран (4:3)</PresentationFormat>
  <Paragraphs>78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Открытая</vt:lpstr>
      <vt:lpstr>Повышение психологической компетентности в вопросах выбора индивидуального подхода развития ребёнка с ОВЗ </vt:lpstr>
      <vt:lpstr>Цели и задачи</vt:lpstr>
      <vt:lpstr>Презентация PowerPoint</vt:lpstr>
      <vt:lpstr>……..</vt:lpstr>
      <vt:lpstr>…….</vt:lpstr>
      <vt:lpstr>…….</vt:lpstr>
      <vt:lpstr>Предлагаю на практике применить одно из таких упражнений. </vt:lpstr>
      <vt:lpstr>Упражнение «Портрет ребенка с ОВЗ» </vt:lpstr>
      <vt:lpstr>1 группа </vt:lpstr>
      <vt:lpstr>2 группа </vt:lpstr>
      <vt:lpstr>Педагог, в работе по включению детей с ОВЗ в образовательную деятельность группы,может применять следующие методы и приемы: </vt:lpstr>
      <vt:lpstr>Рано или поздно перед каждым педагогом встают вопросы: </vt:lpstr>
      <vt:lpstr>Рефлексия «Солнышко»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Повышение психологической компетентности в вопросах выбора индивидуального подхода развития ребёнка с ОВЗ</dc:title>
  <dc:creator>Lenovo</dc:creator>
  <cp:lastModifiedBy>Lenovo</cp:lastModifiedBy>
  <cp:revision>8</cp:revision>
  <dcterms:created xsi:type="dcterms:W3CDTF">2021-03-02T06:01:59Z</dcterms:created>
  <dcterms:modified xsi:type="dcterms:W3CDTF">2021-03-03T08:24:21Z</dcterms:modified>
</cp:coreProperties>
</file>