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703" r:id="rId2"/>
    <p:sldId id="717" r:id="rId3"/>
    <p:sldId id="723" r:id="rId4"/>
    <p:sldId id="698" r:id="rId5"/>
    <p:sldId id="727" r:id="rId6"/>
    <p:sldId id="673" r:id="rId7"/>
    <p:sldId id="707" r:id="rId8"/>
    <p:sldId id="713" r:id="rId9"/>
    <p:sldId id="715" r:id="rId10"/>
    <p:sldId id="711" r:id="rId11"/>
    <p:sldId id="675" r:id="rId12"/>
    <p:sldId id="724" r:id="rId13"/>
    <p:sldId id="699" r:id="rId14"/>
    <p:sldId id="686" r:id="rId15"/>
    <p:sldId id="720" r:id="rId16"/>
    <p:sldId id="726" r:id="rId1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99FF99"/>
    <a:srgbClr val="009999"/>
    <a:srgbClr val="339933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0663" autoAdjust="0"/>
  </p:normalViewPr>
  <p:slideViewPr>
    <p:cSldViewPr>
      <p:cViewPr>
        <p:scale>
          <a:sx n="100" d="100"/>
          <a:sy n="100" d="100"/>
        </p:scale>
        <p:origin x="42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43A2B-443C-45A7-BF80-7A04BD6DB8B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C90BFA-FF74-4ABC-A3DD-107CCC7F470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Районные конкурсы «Символика учреждения»; «Лучшая символика класса»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5A41D-EEF1-4C34-A73F-71DD09F77AEA}" type="parTrans" cxnId="{A77C7904-29E5-43A4-A718-CADE6FC170DD}">
      <dgm:prSet/>
      <dgm:spPr/>
      <dgm:t>
        <a:bodyPr/>
        <a:lstStyle/>
        <a:p>
          <a:endParaRPr lang="ru-RU"/>
        </a:p>
      </dgm:t>
    </dgm:pt>
    <dgm:pt modelId="{A81203E4-CDA9-4DF6-9761-40A42E6DD4E5}" type="sibTrans" cxnId="{A77C7904-29E5-43A4-A718-CADE6FC170DD}">
      <dgm:prSet/>
      <dgm:spPr/>
      <dgm:t>
        <a:bodyPr/>
        <a:lstStyle/>
        <a:p>
          <a:endParaRPr lang="ru-RU"/>
        </a:p>
      </dgm:t>
    </dgm:pt>
    <dgm:pt modelId="{4A073950-0678-4D29-8BBB-2DA36A0B5C1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Выставка «Семейный герб»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B54A3-E708-4B0A-80EE-86D01BBDDA8F}" type="parTrans" cxnId="{1DCE94A1-F6CD-4EBE-B930-20976D360E93}">
      <dgm:prSet/>
      <dgm:spPr/>
      <dgm:t>
        <a:bodyPr/>
        <a:lstStyle/>
        <a:p>
          <a:endParaRPr lang="ru-RU"/>
        </a:p>
      </dgm:t>
    </dgm:pt>
    <dgm:pt modelId="{E1D13620-2C60-46C6-AAE5-BAAE26F70D9E}" type="sibTrans" cxnId="{1DCE94A1-F6CD-4EBE-B930-20976D360E93}">
      <dgm:prSet/>
      <dgm:spPr/>
      <dgm:t>
        <a:bodyPr/>
        <a:lstStyle/>
        <a:p>
          <a:endParaRPr lang="ru-RU"/>
        </a:p>
      </dgm:t>
    </dgm:pt>
    <dgm:pt modelId="{6BCB802B-862B-4592-904E-0DDCCFEFC3F9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Классные часы для детей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D6DCA-3A78-4715-AE5B-DAE166A49C77}" type="parTrans" cxnId="{BC2394AE-0772-41F3-986F-353B755E4DFD}">
      <dgm:prSet/>
      <dgm:spPr/>
      <dgm:t>
        <a:bodyPr/>
        <a:lstStyle/>
        <a:p>
          <a:endParaRPr lang="ru-RU"/>
        </a:p>
      </dgm:t>
    </dgm:pt>
    <dgm:pt modelId="{36CAB11E-3BF8-482D-B859-94C6D265B89E}" type="sibTrans" cxnId="{BC2394AE-0772-41F3-986F-353B755E4DFD}">
      <dgm:prSet/>
      <dgm:spPr/>
      <dgm:t>
        <a:bodyPr/>
        <a:lstStyle/>
        <a:p>
          <a:endParaRPr lang="ru-RU"/>
        </a:p>
      </dgm:t>
    </dgm:pt>
    <dgm:pt modelId="{33F68DEB-0CCF-44F5-9B90-FBCC4BCB2254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буклеты, цифровые материалы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75DF2-DDA6-4A08-B556-8642DD69B220}" type="parTrans" cxnId="{F508D1C2-8080-454E-BFD2-B151EEB921A5}">
      <dgm:prSet/>
      <dgm:spPr/>
      <dgm:t>
        <a:bodyPr/>
        <a:lstStyle/>
        <a:p>
          <a:endParaRPr lang="ru-RU"/>
        </a:p>
      </dgm:t>
    </dgm:pt>
    <dgm:pt modelId="{188CD7A6-E8B3-48EE-8FBC-67D02B5BE54A}" type="sibTrans" cxnId="{F508D1C2-8080-454E-BFD2-B151EEB921A5}">
      <dgm:prSet/>
      <dgm:spPr/>
      <dgm:t>
        <a:bodyPr/>
        <a:lstStyle/>
        <a:p>
          <a:endParaRPr lang="ru-RU"/>
        </a:p>
      </dgm:t>
    </dgm:pt>
    <dgm:pt modelId="{55D4E3BF-1297-4DE9-97A6-689625FF484B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 для педагогов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4E59D-E3CE-4A04-89EC-77A41247DA83}" type="parTrans" cxnId="{8DF27A25-F33E-417C-962F-F94C6A7E46CA}">
      <dgm:prSet/>
      <dgm:spPr/>
      <dgm:t>
        <a:bodyPr/>
        <a:lstStyle/>
        <a:p>
          <a:endParaRPr lang="ru-RU"/>
        </a:p>
      </dgm:t>
    </dgm:pt>
    <dgm:pt modelId="{A48AF827-CC5C-423C-9A33-55BB60E4E602}" type="sibTrans" cxnId="{8DF27A25-F33E-417C-962F-F94C6A7E46CA}">
      <dgm:prSet/>
      <dgm:spPr/>
      <dgm:t>
        <a:bodyPr/>
        <a:lstStyle/>
        <a:p>
          <a:endParaRPr lang="ru-RU"/>
        </a:p>
      </dgm:t>
    </dgm:pt>
    <dgm:pt modelId="{AF95B016-E0CB-42B7-B267-84B0753E1ECA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исследовательской деятельности обучающихся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2D3E0-804D-4014-86D9-590D04D08074}" type="parTrans" cxnId="{E305B544-3C34-4C29-ACE8-93486678BAF8}">
      <dgm:prSet/>
      <dgm:spPr/>
      <dgm:t>
        <a:bodyPr/>
        <a:lstStyle/>
        <a:p>
          <a:endParaRPr lang="ru-RU"/>
        </a:p>
      </dgm:t>
    </dgm:pt>
    <dgm:pt modelId="{0684DC55-49B7-4D72-BBA6-4C9A33F812DB}" type="sibTrans" cxnId="{E305B544-3C34-4C29-ACE8-93486678BAF8}">
      <dgm:prSet/>
      <dgm:spPr/>
      <dgm:t>
        <a:bodyPr/>
        <a:lstStyle/>
        <a:p>
          <a:endParaRPr lang="ru-RU"/>
        </a:p>
      </dgm:t>
    </dgm:pt>
    <dgm:pt modelId="{9995D344-6FF0-4DB1-922A-476C6E93406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символов Белгородчины: дуба, посаженного Б. Хмельницким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CF487-D5BE-4845-A4E6-0E8E440B3F4C}" type="parTrans" cxnId="{F4913145-B9AC-4F1A-8196-140A0E83C118}">
      <dgm:prSet/>
      <dgm:spPr/>
      <dgm:t>
        <a:bodyPr/>
        <a:lstStyle/>
        <a:p>
          <a:endParaRPr lang="ru-RU"/>
        </a:p>
      </dgm:t>
    </dgm:pt>
    <dgm:pt modelId="{8150B4FA-6CF8-4892-B7B9-164E497648F9}" type="sibTrans" cxnId="{F4913145-B9AC-4F1A-8196-140A0E83C118}">
      <dgm:prSet/>
      <dgm:spPr/>
      <dgm:t>
        <a:bodyPr/>
        <a:lstStyle/>
        <a:p>
          <a:endParaRPr lang="ru-RU"/>
        </a:p>
      </dgm:t>
    </dgm:pt>
    <dgm:pt modelId="{2A5216A4-5090-4446-95DB-9792FFF86632}" type="pres">
      <dgm:prSet presAssocID="{CE043A2B-443C-45A7-BF80-7A04BD6DB8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BBD29-E249-4B9B-92CA-11D448CB1EDC}" type="pres">
      <dgm:prSet presAssocID="{69C90BFA-FF74-4ABC-A3DD-107CCC7F4705}" presName="comp" presStyleCnt="0"/>
      <dgm:spPr/>
    </dgm:pt>
    <dgm:pt modelId="{4460A293-D00A-48E7-B595-78A4C52E81D8}" type="pres">
      <dgm:prSet presAssocID="{69C90BFA-FF74-4ABC-A3DD-107CCC7F4705}" presName="box" presStyleLbl="node1" presStyleIdx="0" presStyleCnt="7" custLinFactNeighborX="117"/>
      <dgm:spPr/>
      <dgm:t>
        <a:bodyPr/>
        <a:lstStyle/>
        <a:p>
          <a:endParaRPr lang="ru-RU"/>
        </a:p>
      </dgm:t>
    </dgm:pt>
    <dgm:pt modelId="{21AE5809-2D04-4CEF-B45C-8E30BF4DEB9B}" type="pres">
      <dgm:prSet presAssocID="{69C90BFA-FF74-4ABC-A3DD-107CCC7F4705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17245AAD-9FA7-4389-865E-10FD416402C4}" type="pres">
      <dgm:prSet presAssocID="{69C90BFA-FF74-4ABC-A3DD-107CCC7F470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F94A7-3C0E-4894-9266-7C8EF79CF93C}" type="pres">
      <dgm:prSet presAssocID="{A81203E4-CDA9-4DF6-9761-40A42E6DD4E5}" presName="spacer" presStyleCnt="0"/>
      <dgm:spPr/>
    </dgm:pt>
    <dgm:pt modelId="{007ACF1F-CA0D-4C6F-A1CC-8FBB63CFD55E}" type="pres">
      <dgm:prSet presAssocID="{4A073950-0678-4D29-8BBB-2DA36A0B5C15}" presName="comp" presStyleCnt="0"/>
      <dgm:spPr/>
    </dgm:pt>
    <dgm:pt modelId="{D0F86BD6-E459-45FF-8279-701AC26A2C9F}" type="pres">
      <dgm:prSet presAssocID="{4A073950-0678-4D29-8BBB-2DA36A0B5C15}" presName="box" presStyleLbl="node1" presStyleIdx="1" presStyleCnt="7"/>
      <dgm:spPr/>
      <dgm:t>
        <a:bodyPr/>
        <a:lstStyle/>
        <a:p>
          <a:endParaRPr lang="ru-RU"/>
        </a:p>
      </dgm:t>
    </dgm:pt>
    <dgm:pt modelId="{E634A124-B815-4D4F-ACAB-21240532FBDE}" type="pres">
      <dgm:prSet presAssocID="{4A073950-0678-4D29-8BBB-2DA36A0B5C15}" presName="img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F53EE04B-2BA4-416C-8808-1CDD97F90C51}" type="pres">
      <dgm:prSet presAssocID="{4A073950-0678-4D29-8BBB-2DA36A0B5C1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C67DD-0882-496E-8D1B-91745911447F}" type="pres">
      <dgm:prSet presAssocID="{E1D13620-2C60-46C6-AAE5-BAAE26F70D9E}" presName="spacer" presStyleCnt="0"/>
      <dgm:spPr/>
    </dgm:pt>
    <dgm:pt modelId="{159BB3DD-DFA3-4082-ADC3-4EC30535D720}" type="pres">
      <dgm:prSet presAssocID="{6BCB802B-862B-4592-904E-0DDCCFEFC3F9}" presName="comp" presStyleCnt="0"/>
      <dgm:spPr/>
    </dgm:pt>
    <dgm:pt modelId="{50672C27-4F2D-4908-B205-9C074ED2E789}" type="pres">
      <dgm:prSet presAssocID="{6BCB802B-862B-4592-904E-0DDCCFEFC3F9}" presName="box" presStyleLbl="node1" presStyleIdx="2" presStyleCnt="7"/>
      <dgm:spPr/>
      <dgm:t>
        <a:bodyPr/>
        <a:lstStyle/>
        <a:p>
          <a:endParaRPr lang="ru-RU"/>
        </a:p>
      </dgm:t>
    </dgm:pt>
    <dgm:pt modelId="{AC2664C4-9691-4654-87B7-9133D4C351DA}" type="pres">
      <dgm:prSet presAssocID="{6BCB802B-862B-4592-904E-0DDCCFEFC3F9}" presName="img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CE7673D-8473-45E1-A5BB-03D8783F17A1}" type="pres">
      <dgm:prSet presAssocID="{6BCB802B-862B-4592-904E-0DDCCFEFC3F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9B5B4-69DD-468F-985A-D9537C59772E}" type="pres">
      <dgm:prSet presAssocID="{36CAB11E-3BF8-482D-B859-94C6D265B89E}" presName="spacer" presStyleCnt="0"/>
      <dgm:spPr/>
    </dgm:pt>
    <dgm:pt modelId="{E0E9C0AB-6EFA-492C-A4D5-AB4C28A67ADA}" type="pres">
      <dgm:prSet presAssocID="{9995D344-6FF0-4DB1-922A-476C6E934065}" presName="comp" presStyleCnt="0"/>
      <dgm:spPr/>
    </dgm:pt>
    <dgm:pt modelId="{98C7D822-22F8-45BD-847B-FCA54581E41F}" type="pres">
      <dgm:prSet presAssocID="{9995D344-6FF0-4DB1-922A-476C6E934065}" presName="box" presStyleLbl="node1" presStyleIdx="3" presStyleCnt="7" custLinFactNeighborX="1236" custLinFactNeighborY="1249"/>
      <dgm:spPr/>
      <dgm:t>
        <a:bodyPr/>
        <a:lstStyle/>
        <a:p>
          <a:endParaRPr lang="ru-RU"/>
        </a:p>
      </dgm:t>
    </dgm:pt>
    <dgm:pt modelId="{927F0138-C54B-47A9-A966-6A45C6059B11}" type="pres">
      <dgm:prSet presAssocID="{9995D344-6FF0-4DB1-922A-476C6E934065}" presName="img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B19AB85-20A2-4FE6-ABAA-C61499B698AE}" type="pres">
      <dgm:prSet presAssocID="{9995D344-6FF0-4DB1-922A-476C6E93406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E46F-984C-49B3-A5B0-A95E03820B37}" type="pres">
      <dgm:prSet presAssocID="{8150B4FA-6CF8-4892-B7B9-164E497648F9}" presName="spacer" presStyleCnt="0"/>
      <dgm:spPr/>
    </dgm:pt>
    <dgm:pt modelId="{4D8D5116-E156-4060-AEBD-A3156B3B7062}" type="pres">
      <dgm:prSet presAssocID="{AF95B016-E0CB-42B7-B267-84B0753E1ECA}" presName="comp" presStyleCnt="0"/>
      <dgm:spPr/>
    </dgm:pt>
    <dgm:pt modelId="{3B07E75D-B915-49D1-BB9B-98D837F731CD}" type="pres">
      <dgm:prSet presAssocID="{AF95B016-E0CB-42B7-B267-84B0753E1ECA}" presName="box" presStyleLbl="node1" presStyleIdx="4" presStyleCnt="7"/>
      <dgm:spPr/>
      <dgm:t>
        <a:bodyPr/>
        <a:lstStyle/>
        <a:p>
          <a:endParaRPr lang="ru-RU"/>
        </a:p>
      </dgm:t>
    </dgm:pt>
    <dgm:pt modelId="{F91417AE-6C8A-44E4-B1BA-B2A233069938}" type="pres">
      <dgm:prSet presAssocID="{AF95B016-E0CB-42B7-B267-84B0753E1ECA}" presName="img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8F2A937-AE2A-4E8D-B4FD-FE1A74BB2679}" type="pres">
      <dgm:prSet presAssocID="{AF95B016-E0CB-42B7-B267-84B0753E1ECA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F3845-38E3-48B0-8CA0-1E1C0D7224A2}" type="pres">
      <dgm:prSet presAssocID="{0684DC55-49B7-4D72-BBA6-4C9A33F812DB}" presName="spacer" presStyleCnt="0"/>
      <dgm:spPr/>
    </dgm:pt>
    <dgm:pt modelId="{4115AB1E-CF02-440D-AB22-0D114D230627}" type="pres">
      <dgm:prSet presAssocID="{55D4E3BF-1297-4DE9-97A6-689625FF484B}" presName="comp" presStyleCnt="0"/>
      <dgm:spPr/>
    </dgm:pt>
    <dgm:pt modelId="{3D352A96-8505-43A4-9AA7-04F0A79976ED}" type="pres">
      <dgm:prSet presAssocID="{55D4E3BF-1297-4DE9-97A6-689625FF484B}" presName="box" presStyleLbl="node1" presStyleIdx="5" presStyleCnt="7"/>
      <dgm:spPr/>
      <dgm:t>
        <a:bodyPr/>
        <a:lstStyle/>
        <a:p>
          <a:endParaRPr lang="ru-RU"/>
        </a:p>
      </dgm:t>
    </dgm:pt>
    <dgm:pt modelId="{2E12CF8E-0FF2-4735-A995-AE0C3DCCD623}" type="pres">
      <dgm:prSet presAssocID="{55D4E3BF-1297-4DE9-97A6-689625FF484B}" presName="img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D71FE31-99E8-4D9F-9727-DF3A39310B3E}" type="pres">
      <dgm:prSet presAssocID="{55D4E3BF-1297-4DE9-97A6-689625FF48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D336-C1D7-481A-8EE2-F0F0F41329C7}" type="pres">
      <dgm:prSet presAssocID="{A48AF827-CC5C-423C-9A33-55BB60E4E602}" presName="spacer" presStyleCnt="0"/>
      <dgm:spPr/>
    </dgm:pt>
    <dgm:pt modelId="{1DCA945C-C388-4F0F-9F38-02D7F3C780B9}" type="pres">
      <dgm:prSet presAssocID="{33F68DEB-0CCF-44F5-9B90-FBCC4BCB2254}" presName="comp" presStyleCnt="0"/>
      <dgm:spPr/>
    </dgm:pt>
    <dgm:pt modelId="{F3F9A17B-7008-4F73-BEFD-D63B53DE7DEA}" type="pres">
      <dgm:prSet presAssocID="{33F68DEB-0CCF-44F5-9B90-FBCC4BCB2254}" presName="box" presStyleLbl="node1" presStyleIdx="6" presStyleCnt="7"/>
      <dgm:spPr/>
      <dgm:t>
        <a:bodyPr/>
        <a:lstStyle/>
        <a:p>
          <a:endParaRPr lang="ru-RU"/>
        </a:p>
      </dgm:t>
    </dgm:pt>
    <dgm:pt modelId="{7C8FA85A-4FDD-44CC-AF46-9EBFEBBF06A9}" type="pres">
      <dgm:prSet presAssocID="{33F68DEB-0CCF-44F5-9B90-FBCC4BCB2254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4BED17C1-693A-4C14-BBA1-955DE56C0BEC}" type="pres">
      <dgm:prSet presAssocID="{33F68DEB-0CCF-44F5-9B90-FBCC4BCB225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C7904-29E5-43A4-A718-CADE6FC170DD}" srcId="{CE043A2B-443C-45A7-BF80-7A04BD6DB8BC}" destId="{69C90BFA-FF74-4ABC-A3DD-107CCC7F4705}" srcOrd="0" destOrd="0" parTransId="{99C5A41D-EEF1-4C34-A73F-71DD09F77AEA}" sibTransId="{A81203E4-CDA9-4DF6-9761-40A42E6DD4E5}"/>
    <dgm:cxn modelId="{26C038D7-DA63-47C3-BE98-321D5D8B3AEE}" type="presOf" srcId="{AF95B016-E0CB-42B7-B267-84B0753E1ECA}" destId="{3B07E75D-B915-49D1-BB9B-98D837F731CD}" srcOrd="0" destOrd="0" presId="urn:microsoft.com/office/officeart/2005/8/layout/vList4"/>
    <dgm:cxn modelId="{F4913145-B9AC-4F1A-8196-140A0E83C118}" srcId="{CE043A2B-443C-45A7-BF80-7A04BD6DB8BC}" destId="{9995D344-6FF0-4DB1-922A-476C6E934065}" srcOrd="3" destOrd="0" parTransId="{9B2CF487-D5BE-4845-A4E6-0E8E440B3F4C}" sibTransId="{8150B4FA-6CF8-4892-B7B9-164E497648F9}"/>
    <dgm:cxn modelId="{73EEA59C-529D-4686-832C-8130A6959B67}" type="presOf" srcId="{6BCB802B-862B-4592-904E-0DDCCFEFC3F9}" destId="{8CE7673D-8473-45E1-A5BB-03D8783F17A1}" srcOrd="1" destOrd="0" presId="urn:microsoft.com/office/officeart/2005/8/layout/vList4"/>
    <dgm:cxn modelId="{BC2394AE-0772-41F3-986F-353B755E4DFD}" srcId="{CE043A2B-443C-45A7-BF80-7A04BD6DB8BC}" destId="{6BCB802B-862B-4592-904E-0DDCCFEFC3F9}" srcOrd="2" destOrd="0" parTransId="{1D3D6DCA-3A78-4715-AE5B-DAE166A49C77}" sibTransId="{36CAB11E-3BF8-482D-B859-94C6D265B89E}"/>
    <dgm:cxn modelId="{ECC2B5B5-DC30-4006-87FB-8F9D0329BF05}" type="presOf" srcId="{69C90BFA-FF74-4ABC-A3DD-107CCC7F4705}" destId="{4460A293-D00A-48E7-B595-78A4C52E81D8}" srcOrd="0" destOrd="0" presId="urn:microsoft.com/office/officeart/2005/8/layout/vList4"/>
    <dgm:cxn modelId="{29AE7026-C0FC-49B6-B3C9-704E01FB137A}" type="presOf" srcId="{69C90BFA-FF74-4ABC-A3DD-107CCC7F4705}" destId="{17245AAD-9FA7-4389-865E-10FD416402C4}" srcOrd="1" destOrd="0" presId="urn:microsoft.com/office/officeart/2005/8/layout/vList4"/>
    <dgm:cxn modelId="{E305B544-3C34-4C29-ACE8-93486678BAF8}" srcId="{CE043A2B-443C-45A7-BF80-7A04BD6DB8BC}" destId="{AF95B016-E0CB-42B7-B267-84B0753E1ECA}" srcOrd="4" destOrd="0" parTransId="{36F2D3E0-804D-4014-86D9-590D04D08074}" sibTransId="{0684DC55-49B7-4D72-BBA6-4C9A33F812DB}"/>
    <dgm:cxn modelId="{A55779B2-2FEA-442B-AE59-A823CA9BDFD9}" type="presOf" srcId="{55D4E3BF-1297-4DE9-97A6-689625FF484B}" destId="{3D352A96-8505-43A4-9AA7-04F0A79976ED}" srcOrd="0" destOrd="0" presId="urn:microsoft.com/office/officeart/2005/8/layout/vList4"/>
    <dgm:cxn modelId="{2F7BD45D-3A6F-4359-9F27-4933CE22A5E9}" type="presOf" srcId="{33F68DEB-0CCF-44F5-9B90-FBCC4BCB2254}" destId="{4BED17C1-693A-4C14-BBA1-955DE56C0BEC}" srcOrd="1" destOrd="0" presId="urn:microsoft.com/office/officeart/2005/8/layout/vList4"/>
    <dgm:cxn modelId="{1DCE94A1-F6CD-4EBE-B930-20976D360E93}" srcId="{CE043A2B-443C-45A7-BF80-7A04BD6DB8BC}" destId="{4A073950-0678-4D29-8BBB-2DA36A0B5C15}" srcOrd="1" destOrd="0" parTransId="{48FB54A3-E708-4B0A-80EE-86D01BBDDA8F}" sibTransId="{E1D13620-2C60-46C6-AAE5-BAAE26F70D9E}"/>
    <dgm:cxn modelId="{F74FBB02-AFF5-4B64-8F7F-989A9631BB5E}" type="presOf" srcId="{AF95B016-E0CB-42B7-B267-84B0753E1ECA}" destId="{C8F2A937-AE2A-4E8D-B4FD-FE1A74BB2679}" srcOrd="1" destOrd="0" presId="urn:microsoft.com/office/officeart/2005/8/layout/vList4"/>
    <dgm:cxn modelId="{69CAEE8D-C2F0-4688-995F-40C87800ACF5}" type="presOf" srcId="{4A073950-0678-4D29-8BBB-2DA36A0B5C15}" destId="{F53EE04B-2BA4-416C-8808-1CDD97F90C51}" srcOrd="1" destOrd="0" presId="urn:microsoft.com/office/officeart/2005/8/layout/vList4"/>
    <dgm:cxn modelId="{CFDBDD1A-B00F-4978-A3C5-4F770579D881}" type="presOf" srcId="{9995D344-6FF0-4DB1-922A-476C6E934065}" destId="{98C7D822-22F8-45BD-847B-FCA54581E41F}" srcOrd="0" destOrd="0" presId="urn:microsoft.com/office/officeart/2005/8/layout/vList4"/>
    <dgm:cxn modelId="{EC5FB3F1-735A-4C47-A980-F73C9ABFC7AD}" type="presOf" srcId="{4A073950-0678-4D29-8BBB-2DA36A0B5C15}" destId="{D0F86BD6-E459-45FF-8279-701AC26A2C9F}" srcOrd="0" destOrd="0" presId="urn:microsoft.com/office/officeart/2005/8/layout/vList4"/>
    <dgm:cxn modelId="{063F49CB-1662-4ED8-91AD-873D2D688335}" type="presOf" srcId="{55D4E3BF-1297-4DE9-97A6-689625FF484B}" destId="{3D71FE31-99E8-4D9F-9727-DF3A39310B3E}" srcOrd="1" destOrd="0" presId="urn:microsoft.com/office/officeart/2005/8/layout/vList4"/>
    <dgm:cxn modelId="{FEA29124-839B-4FE2-84FF-9C32E4FB27E4}" type="presOf" srcId="{33F68DEB-0CCF-44F5-9B90-FBCC4BCB2254}" destId="{F3F9A17B-7008-4F73-BEFD-D63B53DE7DEA}" srcOrd="0" destOrd="0" presId="urn:microsoft.com/office/officeart/2005/8/layout/vList4"/>
    <dgm:cxn modelId="{EA3F3FC7-CAAA-4052-8CE6-8094FFFB3A0C}" type="presOf" srcId="{6BCB802B-862B-4592-904E-0DDCCFEFC3F9}" destId="{50672C27-4F2D-4908-B205-9C074ED2E789}" srcOrd="0" destOrd="0" presId="urn:microsoft.com/office/officeart/2005/8/layout/vList4"/>
    <dgm:cxn modelId="{F508D1C2-8080-454E-BFD2-B151EEB921A5}" srcId="{CE043A2B-443C-45A7-BF80-7A04BD6DB8BC}" destId="{33F68DEB-0CCF-44F5-9B90-FBCC4BCB2254}" srcOrd="6" destOrd="0" parTransId="{BDB75DF2-DDA6-4A08-B556-8642DD69B220}" sibTransId="{188CD7A6-E8B3-48EE-8FBC-67D02B5BE54A}"/>
    <dgm:cxn modelId="{8DF27A25-F33E-417C-962F-F94C6A7E46CA}" srcId="{CE043A2B-443C-45A7-BF80-7A04BD6DB8BC}" destId="{55D4E3BF-1297-4DE9-97A6-689625FF484B}" srcOrd="5" destOrd="0" parTransId="{E324E59D-E3CE-4A04-89EC-77A41247DA83}" sibTransId="{A48AF827-CC5C-423C-9A33-55BB60E4E602}"/>
    <dgm:cxn modelId="{912436E4-9B4A-4305-9D8B-F9DF98FACA8B}" type="presOf" srcId="{CE043A2B-443C-45A7-BF80-7A04BD6DB8BC}" destId="{2A5216A4-5090-4446-95DB-9792FFF86632}" srcOrd="0" destOrd="0" presId="urn:microsoft.com/office/officeart/2005/8/layout/vList4"/>
    <dgm:cxn modelId="{162E1060-A9A0-4D6F-B52D-9B4193E0A750}" type="presOf" srcId="{9995D344-6FF0-4DB1-922A-476C6E934065}" destId="{5B19AB85-20A2-4FE6-ABAA-C61499B698AE}" srcOrd="1" destOrd="0" presId="urn:microsoft.com/office/officeart/2005/8/layout/vList4"/>
    <dgm:cxn modelId="{EA8BE3B6-3175-44AD-9AE1-B1736F7FA84F}" type="presParOf" srcId="{2A5216A4-5090-4446-95DB-9792FFF86632}" destId="{5F4BBD29-E249-4B9B-92CA-11D448CB1EDC}" srcOrd="0" destOrd="0" presId="urn:microsoft.com/office/officeart/2005/8/layout/vList4"/>
    <dgm:cxn modelId="{FC5A4E00-B9A7-43DC-B16F-78541BC4CCBA}" type="presParOf" srcId="{5F4BBD29-E249-4B9B-92CA-11D448CB1EDC}" destId="{4460A293-D00A-48E7-B595-78A4C52E81D8}" srcOrd="0" destOrd="0" presId="urn:microsoft.com/office/officeart/2005/8/layout/vList4"/>
    <dgm:cxn modelId="{EA0BD392-86C5-4DAB-8768-EA6C35DD2383}" type="presParOf" srcId="{5F4BBD29-E249-4B9B-92CA-11D448CB1EDC}" destId="{21AE5809-2D04-4CEF-B45C-8E30BF4DEB9B}" srcOrd="1" destOrd="0" presId="urn:microsoft.com/office/officeart/2005/8/layout/vList4"/>
    <dgm:cxn modelId="{0CF29F3D-8837-414D-9007-21404E7C2E4E}" type="presParOf" srcId="{5F4BBD29-E249-4B9B-92CA-11D448CB1EDC}" destId="{17245AAD-9FA7-4389-865E-10FD416402C4}" srcOrd="2" destOrd="0" presId="urn:microsoft.com/office/officeart/2005/8/layout/vList4"/>
    <dgm:cxn modelId="{F5532F20-E4B3-4C20-AA3E-BD4DC21CF35E}" type="presParOf" srcId="{2A5216A4-5090-4446-95DB-9792FFF86632}" destId="{ABAF94A7-3C0E-4894-9266-7C8EF79CF93C}" srcOrd="1" destOrd="0" presId="urn:microsoft.com/office/officeart/2005/8/layout/vList4"/>
    <dgm:cxn modelId="{AFDF5C10-C2DB-457B-9E0F-E1AFDFE9E322}" type="presParOf" srcId="{2A5216A4-5090-4446-95DB-9792FFF86632}" destId="{007ACF1F-CA0D-4C6F-A1CC-8FBB63CFD55E}" srcOrd="2" destOrd="0" presId="urn:microsoft.com/office/officeart/2005/8/layout/vList4"/>
    <dgm:cxn modelId="{3DA42E41-8655-4A75-A487-D28082EA61DD}" type="presParOf" srcId="{007ACF1F-CA0D-4C6F-A1CC-8FBB63CFD55E}" destId="{D0F86BD6-E459-45FF-8279-701AC26A2C9F}" srcOrd="0" destOrd="0" presId="urn:microsoft.com/office/officeart/2005/8/layout/vList4"/>
    <dgm:cxn modelId="{1E51B8CE-2304-4B03-9A7C-4212CBC0C3B2}" type="presParOf" srcId="{007ACF1F-CA0D-4C6F-A1CC-8FBB63CFD55E}" destId="{E634A124-B815-4D4F-ACAB-21240532FBDE}" srcOrd="1" destOrd="0" presId="urn:microsoft.com/office/officeart/2005/8/layout/vList4"/>
    <dgm:cxn modelId="{70843800-86D7-4D4C-97AA-DF7DB958EEE8}" type="presParOf" srcId="{007ACF1F-CA0D-4C6F-A1CC-8FBB63CFD55E}" destId="{F53EE04B-2BA4-416C-8808-1CDD97F90C51}" srcOrd="2" destOrd="0" presId="urn:microsoft.com/office/officeart/2005/8/layout/vList4"/>
    <dgm:cxn modelId="{EA91546D-BFF0-43CE-B3A4-4F84DAA8A8E9}" type="presParOf" srcId="{2A5216A4-5090-4446-95DB-9792FFF86632}" destId="{914C67DD-0882-496E-8D1B-91745911447F}" srcOrd="3" destOrd="0" presId="urn:microsoft.com/office/officeart/2005/8/layout/vList4"/>
    <dgm:cxn modelId="{15ED9453-3EC5-40BA-943E-B6C658460C3C}" type="presParOf" srcId="{2A5216A4-5090-4446-95DB-9792FFF86632}" destId="{159BB3DD-DFA3-4082-ADC3-4EC30535D720}" srcOrd="4" destOrd="0" presId="urn:microsoft.com/office/officeart/2005/8/layout/vList4"/>
    <dgm:cxn modelId="{940BF5BC-1D0B-42E4-BA50-88F3DC9791A6}" type="presParOf" srcId="{159BB3DD-DFA3-4082-ADC3-4EC30535D720}" destId="{50672C27-4F2D-4908-B205-9C074ED2E789}" srcOrd="0" destOrd="0" presId="urn:microsoft.com/office/officeart/2005/8/layout/vList4"/>
    <dgm:cxn modelId="{AD2F8C73-76D6-467C-89E2-C2E3F013D694}" type="presParOf" srcId="{159BB3DD-DFA3-4082-ADC3-4EC30535D720}" destId="{AC2664C4-9691-4654-87B7-9133D4C351DA}" srcOrd="1" destOrd="0" presId="urn:microsoft.com/office/officeart/2005/8/layout/vList4"/>
    <dgm:cxn modelId="{74E397AD-3B37-4FA2-BF92-FED5408AE0F6}" type="presParOf" srcId="{159BB3DD-DFA3-4082-ADC3-4EC30535D720}" destId="{8CE7673D-8473-45E1-A5BB-03D8783F17A1}" srcOrd="2" destOrd="0" presId="urn:microsoft.com/office/officeart/2005/8/layout/vList4"/>
    <dgm:cxn modelId="{6462D79F-5B3F-4EAA-867B-1949596DA366}" type="presParOf" srcId="{2A5216A4-5090-4446-95DB-9792FFF86632}" destId="{86A9B5B4-69DD-468F-985A-D9537C59772E}" srcOrd="5" destOrd="0" presId="urn:microsoft.com/office/officeart/2005/8/layout/vList4"/>
    <dgm:cxn modelId="{7CEB2A3E-4860-474B-A94C-B338EABAF863}" type="presParOf" srcId="{2A5216A4-5090-4446-95DB-9792FFF86632}" destId="{E0E9C0AB-6EFA-492C-A4D5-AB4C28A67ADA}" srcOrd="6" destOrd="0" presId="urn:microsoft.com/office/officeart/2005/8/layout/vList4"/>
    <dgm:cxn modelId="{B34930E4-0DE2-451A-B4DE-785AE8E3FE5B}" type="presParOf" srcId="{E0E9C0AB-6EFA-492C-A4D5-AB4C28A67ADA}" destId="{98C7D822-22F8-45BD-847B-FCA54581E41F}" srcOrd="0" destOrd="0" presId="urn:microsoft.com/office/officeart/2005/8/layout/vList4"/>
    <dgm:cxn modelId="{13A6B0BB-A94B-4E31-B1F9-6DE6DFDA06F4}" type="presParOf" srcId="{E0E9C0AB-6EFA-492C-A4D5-AB4C28A67ADA}" destId="{927F0138-C54B-47A9-A966-6A45C6059B11}" srcOrd="1" destOrd="0" presId="urn:microsoft.com/office/officeart/2005/8/layout/vList4"/>
    <dgm:cxn modelId="{24AFCD5F-B05E-4D98-9DEB-090D172B47BE}" type="presParOf" srcId="{E0E9C0AB-6EFA-492C-A4D5-AB4C28A67ADA}" destId="{5B19AB85-20A2-4FE6-ABAA-C61499B698AE}" srcOrd="2" destOrd="0" presId="urn:microsoft.com/office/officeart/2005/8/layout/vList4"/>
    <dgm:cxn modelId="{2CD98A00-79FA-4FEF-9957-D2C951357BA2}" type="presParOf" srcId="{2A5216A4-5090-4446-95DB-9792FFF86632}" destId="{D072E46F-984C-49B3-A5B0-A95E03820B37}" srcOrd="7" destOrd="0" presId="urn:microsoft.com/office/officeart/2005/8/layout/vList4"/>
    <dgm:cxn modelId="{5F3601AA-CCFA-4B7F-A1D3-C91AFC91D3A2}" type="presParOf" srcId="{2A5216A4-5090-4446-95DB-9792FFF86632}" destId="{4D8D5116-E156-4060-AEBD-A3156B3B7062}" srcOrd="8" destOrd="0" presId="urn:microsoft.com/office/officeart/2005/8/layout/vList4"/>
    <dgm:cxn modelId="{E01A5823-DDFB-46E2-8922-1CCF10B2B645}" type="presParOf" srcId="{4D8D5116-E156-4060-AEBD-A3156B3B7062}" destId="{3B07E75D-B915-49D1-BB9B-98D837F731CD}" srcOrd="0" destOrd="0" presId="urn:microsoft.com/office/officeart/2005/8/layout/vList4"/>
    <dgm:cxn modelId="{F026EF70-BFA9-4D88-A02C-5B9C0DD61F26}" type="presParOf" srcId="{4D8D5116-E156-4060-AEBD-A3156B3B7062}" destId="{F91417AE-6C8A-44E4-B1BA-B2A233069938}" srcOrd="1" destOrd="0" presId="urn:microsoft.com/office/officeart/2005/8/layout/vList4"/>
    <dgm:cxn modelId="{268A435B-E8AB-4C3F-A0E3-FB51A79B58C3}" type="presParOf" srcId="{4D8D5116-E156-4060-AEBD-A3156B3B7062}" destId="{C8F2A937-AE2A-4E8D-B4FD-FE1A74BB2679}" srcOrd="2" destOrd="0" presId="urn:microsoft.com/office/officeart/2005/8/layout/vList4"/>
    <dgm:cxn modelId="{F5D9203C-39F1-4318-8290-6CC37A7A57EB}" type="presParOf" srcId="{2A5216A4-5090-4446-95DB-9792FFF86632}" destId="{343F3845-38E3-48B0-8CA0-1E1C0D7224A2}" srcOrd="9" destOrd="0" presId="urn:microsoft.com/office/officeart/2005/8/layout/vList4"/>
    <dgm:cxn modelId="{4180C60B-F3FF-4207-B66F-3EBBA101379E}" type="presParOf" srcId="{2A5216A4-5090-4446-95DB-9792FFF86632}" destId="{4115AB1E-CF02-440D-AB22-0D114D230627}" srcOrd="10" destOrd="0" presId="urn:microsoft.com/office/officeart/2005/8/layout/vList4"/>
    <dgm:cxn modelId="{BE4FD31C-0851-4803-A7EB-4A2ADC35FD99}" type="presParOf" srcId="{4115AB1E-CF02-440D-AB22-0D114D230627}" destId="{3D352A96-8505-43A4-9AA7-04F0A79976ED}" srcOrd="0" destOrd="0" presId="urn:microsoft.com/office/officeart/2005/8/layout/vList4"/>
    <dgm:cxn modelId="{99588E5E-1E00-4C94-A656-82215D96381C}" type="presParOf" srcId="{4115AB1E-CF02-440D-AB22-0D114D230627}" destId="{2E12CF8E-0FF2-4735-A995-AE0C3DCCD623}" srcOrd="1" destOrd="0" presId="urn:microsoft.com/office/officeart/2005/8/layout/vList4"/>
    <dgm:cxn modelId="{17CD971E-ED94-4E61-A88B-08A4DACF1494}" type="presParOf" srcId="{4115AB1E-CF02-440D-AB22-0D114D230627}" destId="{3D71FE31-99E8-4D9F-9727-DF3A39310B3E}" srcOrd="2" destOrd="0" presId="urn:microsoft.com/office/officeart/2005/8/layout/vList4"/>
    <dgm:cxn modelId="{7DDAC4F8-0B99-4C00-BBB1-72A326194976}" type="presParOf" srcId="{2A5216A4-5090-4446-95DB-9792FFF86632}" destId="{F196D336-C1D7-481A-8EE2-F0F0F41329C7}" srcOrd="11" destOrd="0" presId="urn:microsoft.com/office/officeart/2005/8/layout/vList4"/>
    <dgm:cxn modelId="{031478BE-B5B1-4C44-BF2F-34D213E46A9B}" type="presParOf" srcId="{2A5216A4-5090-4446-95DB-9792FFF86632}" destId="{1DCA945C-C388-4F0F-9F38-02D7F3C780B9}" srcOrd="12" destOrd="0" presId="urn:microsoft.com/office/officeart/2005/8/layout/vList4"/>
    <dgm:cxn modelId="{73C58151-9C99-44F7-A4B8-D17B2D1D24F9}" type="presParOf" srcId="{1DCA945C-C388-4F0F-9F38-02D7F3C780B9}" destId="{F3F9A17B-7008-4F73-BEFD-D63B53DE7DEA}" srcOrd="0" destOrd="0" presId="urn:microsoft.com/office/officeart/2005/8/layout/vList4"/>
    <dgm:cxn modelId="{D2A8F8D9-4D08-43AB-8140-D2306CA976A4}" type="presParOf" srcId="{1DCA945C-C388-4F0F-9F38-02D7F3C780B9}" destId="{7C8FA85A-4FDD-44CC-AF46-9EBFEBBF06A9}" srcOrd="1" destOrd="0" presId="urn:microsoft.com/office/officeart/2005/8/layout/vList4"/>
    <dgm:cxn modelId="{E4D90E5C-7C44-48F1-972C-5ACBCD5520E9}" type="presParOf" srcId="{1DCA945C-C388-4F0F-9F38-02D7F3C780B9}" destId="{4BED17C1-693A-4C14-BBA1-955DE56C0B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F147E-F1B7-467C-8B2D-89C288E5EA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53BFC3-F3B6-4E60-9F34-B181B3F0BCF9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чувства патриотизма и индивидуальности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CD02C-40B0-4164-9C52-04EDEBFE2DFA}" type="parTrans" cxnId="{A21E288D-B131-41D7-9852-B81F7C5A7762}">
      <dgm:prSet/>
      <dgm:spPr/>
      <dgm:t>
        <a:bodyPr/>
        <a:lstStyle/>
        <a:p>
          <a:endParaRPr lang="ru-RU"/>
        </a:p>
      </dgm:t>
    </dgm:pt>
    <dgm:pt modelId="{D487860F-B14B-4527-9652-D0FE19DB5C6B}" type="sibTrans" cxnId="{A21E288D-B131-41D7-9852-B81F7C5A7762}">
      <dgm:prSet/>
      <dgm:spPr/>
      <dgm:t>
        <a:bodyPr/>
        <a:lstStyle/>
        <a:p>
          <a:endParaRPr lang="ru-RU"/>
        </a:p>
      </dgm:t>
    </dgm:pt>
    <dgm:pt modelId="{B9E78738-0A6B-41E1-8CCC-C62AB559E3A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символы в жизни учреждения: выступлениях, концертах, конкурсах, парадах, соревнованиях, выборах и пр.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C1E2A-7E2C-4661-8ADE-B05BD35A0522}" type="parTrans" cxnId="{9187A3AA-D20A-4C0B-A8E3-24AB626EFA5E}">
      <dgm:prSet/>
      <dgm:spPr/>
      <dgm:t>
        <a:bodyPr/>
        <a:lstStyle/>
        <a:p>
          <a:endParaRPr lang="ru-RU"/>
        </a:p>
      </dgm:t>
    </dgm:pt>
    <dgm:pt modelId="{0F6EF452-91BD-463F-AD97-6103572EB839}" type="sibTrans" cxnId="{9187A3AA-D20A-4C0B-A8E3-24AB626EFA5E}">
      <dgm:prSet/>
      <dgm:spPr/>
      <dgm:t>
        <a:bodyPr/>
        <a:lstStyle/>
        <a:p>
          <a:endParaRPr lang="ru-RU"/>
        </a:p>
      </dgm:t>
    </dgm:pt>
    <dgm:pt modelId="{16FE8171-99B3-48D2-A034-0ECD97B14A8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фирменный стиль учреждений, тем самым повышая имидж организаций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D340B-1AAC-4058-A1B9-66B071B1AFCC}" type="parTrans" cxnId="{B5AB59EA-72F6-48C0-96EF-19C61967CC03}">
      <dgm:prSet/>
      <dgm:spPr/>
      <dgm:t>
        <a:bodyPr/>
        <a:lstStyle/>
        <a:p>
          <a:endParaRPr lang="ru-RU"/>
        </a:p>
      </dgm:t>
    </dgm:pt>
    <dgm:pt modelId="{77067A65-31BD-4C68-A790-A83C1EA6C150}" type="sibTrans" cxnId="{B5AB59EA-72F6-48C0-96EF-19C61967CC03}">
      <dgm:prSet/>
      <dgm:spPr/>
      <dgm:t>
        <a:bodyPr/>
        <a:lstStyle/>
        <a:p>
          <a:endParaRPr lang="ru-RU"/>
        </a:p>
      </dgm:t>
    </dgm:pt>
    <dgm:pt modelId="{24F2F4D5-DEBA-4A3A-A51F-386DEE64185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символы, отражающие историю, достижения, традиции учреждений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52F74-58DA-4915-AD07-E491ABA5763B}" type="parTrans" cxnId="{E3AFAE50-3F33-4AF7-A3D3-9395798BE3EF}">
      <dgm:prSet/>
      <dgm:spPr/>
      <dgm:t>
        <a:bodyPr/>
        <a:lstStyle/>
        <a:p>
          <a:endParaRPr lang="ru-RU"/>
        </a:p>
      </dgm:t>
    </dgm:pt>
    <dgm:pt modelId="{2E1FB3DA-A4DE-4650-B3F2-9CAFEAB68FE0}" type="sibTrans" cxnId="{E3AFAE50-3F33-4AF7-A3D3-9395798BE3EF}">
      <dgm:prSet/>
      <dgm:spPr/>
      <dgm:t>
        <a:bodyPr/>
        <a:lstStyle/>
        <a:p>
          <a:endParaRPr lang="ru-RU"/>
        </a:p>
      </dgm:t>
    </dgm:pt>
    <dgm:pt modelId="{FB4524F7-37E9-421E-9D4C-F892E4C6CEB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Изучать отечественную геральдику и историю Белгородчины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765CA-093B-408E-93A4-952C49C3B47A}" type="parTrans" cxnId="{33BE7365-FE99-449E-994A-BC6EF27DD83A}">
      <dgm:prSet/>
      <dgm:spPr/>
      <dgm:t>
        <a:bodyPr/>
        <a:lstStyle/>
        <a:p>
          <a:endParaRPr lang="ru-RU"/>
        </a:p>
      </dgm:t>
    </dgm:pt>
    <dgm:pt modelId="{C82C6A9C-1671-4A25-B10E-8C92F53EF9F5}" type="sibTrans" cxnId="{33BE7365-FE99-449E-994A-BC6EF27DD83A}">
      <dgm:prSet/>
      <dgm:spPr/>
      <dgm:t>
        <a:bodyPr/>
        <a:lstStyle/>
        <a:p>
          <a:endParaRPr lang="ru-RU"/>
        </a:p>
      </dgm:t>
    </dgm:pt>
    <dgm:pt modelId="{E82B6EED-2AE2-4902-BFCF-24D754FAD2DF}" type="pres">
      <dgm:prSet presAssocID="{3E0F147E-F1B7-467C-8B2D-89C288E5E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D1159-7A8D-4A51-9F3F-2F24239D6D53}" type="pres">
      <dgm:prSet presAssocID="{3253BFC3-F3B6-4E60-9F34-B181B3F0BCF9}" presName="parentText" presStyleLbl="node1" presStyleIdx="0" presStyleCnt="5" custLinFactNeighborX="7320" custLinFactNeighborY="-20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8EDE1-1A96-4312-AF5F-DA18BC20E35A}" type="pres">
      <dgm:prSet presAssocID="{D487860F-B14B-4527-9652-D0FE19DB5C6B}" presName="spacer" presStyleCnt="0"/>
      <dgm:spPr/>
    </dgm:pt>
    <dgm:pt modelId="{69FADAED-5401-41EA-A344-50C5F1B3EC4C}" type="pres">
      <dgm:prSet presAssocID="{B9E78738-0A6B-41E1-8CCC-C62AB559E3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D0583-5D5D-4161-A2F8-91B567DB507B}" type="pres">
      <dgm:prSet presAssocID="{0F6EF452-91BD-463F-AD97-6103572EB839}" presName="spacer" presStyleCnt="0"/>
      <dgm:spPr/>
    </dgm:pt>
    <dgm:pt modelId="{54E38C46-4D74-426C-B5BE-57EAAA156D70}" type="pres">
      <dgm:prSet presAssocID="{16FE8171-99B3-48D2-A034-0ECD97B14A8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1AE08-AC96-4524-A70E-B38FCFC4F34A}" type="pres">
      <dgm:prSet presAssocID="{77067A65-31BD-4C68-A790-A83C1EA6C150}" presName="spacer" presStyleCnt="0"/>
      <dgm:spPr/>
    </dgm:pt>
    <dgm:pt modelId="{9B84067B-9090-499B-A020-0A937420AE7B}" type="pres">
      <dgm:prSet presAssocID="{24F2F4D5-DEBA-4A3A-A51F-386DEE6418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1E49B-41C4-430C-BD36-48DEF705A5BB}" type="pres">
      <dgm:prSet presAssocID="{2E1FB3DA-A4DE-4650-B3F2-9CAFEAB68FE0}" presName="spacer" presStyleCnt="0"/>
      <dgm:spPr/>
    </dgm:pt>
    <dgm:pt modelId="{EC5EBF00-D180-4928-AC0B-B5980DFDF709}" type="pres">
      <dgm:prSet presAssocID="{FB4524F7-37E9-421E-9D4C-F892E4C6CE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E288D-B131-41D7-9852-B81F7C5A7762}" srcId="{3E0F147E-F1B7-467C-8B2D-89C288E5EAE4}" destId="{3253BFC3-F3B6-4E60-9F34-B181B3F0BCF9}" srcOrd="0" destOrd="0" parTransId="{4B9CD02C-40B0-4164-9C52-04EDEBFE2DFA}" sibTransId="{D487860F-B14B-4527-9652-D0FE19DB5C6B}"/>
    <dgm:cxn modelId="{FEB20AE2-30C9-460D-A92F-B55474AB5B7F}" type="presOf" srcId="{FB4524F7-37E9-421E-9D4C-F892E4C6CEB1}" destId="{EC5EBF00-D180-4928-AC0B-B5980DFDF709}" srcOrd="0" destOrd="0" presId="urn:microsoft.com/office/officeart/2005/8/layout/vList2"/>
    <dgm:cxn modelId="{33BE7365-FE99-449E-994A-BC6EF27DD83A}" srcId="{3E0F147E-F1B7-467C-8B2D-89C288E5EAE4}" destId="{FB4524F7-37E9-421E-9D4C-F892E4C6CEB1}" srcOrd="4" destOrd="0" parTransId="{1A9765CA-093B-408E-93A4-952C49C3B47A}" sibTransId="{C82C6A9C-1671-4A25-B10E-8C92F53EF9F5}"/>
    <dgm:cxn modelId="{8056BA21-D830-4F6D-AB7E-4FDA1524B486}" type="presOf" srcId="{3253BFC3-F3B6-4E60-9F34-B181B3F0BCF9}" destId="{5B2D1159-7A8D-4A51-9F3F-2F24239D6D53}" srcOrd="0" destOrd="0" presId="urn:microsoft.com/office/officeart/2005/8/layout/vList2"/>
    <dgm:cxn modelId="{D34E6B65-11C6-4731-88C3-D87FEC241E39}" type="presOf" srcId="{3E0F147E-F1B7-467C-8B2D-89C288E5EAE4}" destId="{E82B6EED-2AE2-4902-BFCF-24D754FAD2DF}" srcOrd="0" destOrd="0" presId="urn:microsoft.com/office/officeart/2005/8/layout/vList2"/>
    <dgm:cxn modelId="{2B9229CF-30FF-4980-937C-FD0ADC55DC4A}" type="presOf" srcId="{B9E78738-0A6B-41E1-8CCC-C62AB559E3A1}" destId="{69FADAED-5401-41EA-A344-50C5F1B3EC4C}" srcOrd="0" destOrd="0" presId="urn:microsoft.com/office/officeart/2005/8/layout/vList2"/>
    <dgm:cxn modelId="{B5AB59EA-72F6-48C0-96EF-19C61967CC03}" srcId="{3E0F147E-F1B7-467C-8B2D-89C288E5EAE4}" destId="{16FE8171-99B3-48D2-A034-0ECD97B14A87}" srcOrd="2" destOrd="0" parTransId="{DD0D340B-1AAC-4058-A1B9-66B071B1AFCC}" sibTransId="{77067A65-31BD-4C68-A790-A83C1EA6C150}"/>
    <dgm:cxn modelId="{C897E949-6D80-41C1-9F68-33B5A7D3DEA7}" type="presOf" srcId="{16FE8171-99B3-48D2-A034-0ECD97B14A87}" destId="{54E38C46-4D74-426C-B5BE-57EAAA156D70}" srcOrd="0" destOrd="0" presId="urn:microsoft.com/office/officeart/2005/8/layout/vList2"/>
    <dgm:cxn modelId="{E3AFAE50-3F33-4AF7-A3D3-9395798BE3EF}" srcId="{3E0F147E-F1B7-467C-8B2D-89C288E5EAE4}" destId="{24F2F4D5-DEBA-4A3A-A51F-386DEE641851}" srcOrd="3" destOrd="0" parTransId="{50652F74-58DA-4915-AD07-E491ABA5763B}" sibTransId="{2E1FB3DA-A4DE-4650-B3F2-9CAFEAB68FE0}"/>
    <dgm:cxn modelId="{189434D4-00A2-4747-A2A8-C9A4421FF9A7}" type="presOf" srcId="{24F2F4D5-DEBA-4A3A-A51F-386DEE641851}" destId="{9B84067B-9090-499B-A020-0A937420AE7B}" srcOrd="0" destOrd="0" presId="urn:microsoft.com/office/officeart/2005/8/layout/vList2"/>
    <dgm:cxn modelId="{9187A3AA-D20A-4C0B-A8E3-24AB626EFA5E}" srcId="{3E0F147E-F1B7-467C-8B2D-89C288E5EAE4}" destId="{B9E78738-0A6B-41E1-8CCC-C62AB559E3A1}" srcOrd="1" destOrd="0" parTransId="{59FC1E2A-7E2C-4661-8ADE-B05BD35A0522}" sibTransId="{0F6EF452-91BD-463F-AD97-6103572EB839}"/>
    <dgm:cxn modelId="{13E0023B-F191-43AB-9885-948012D5B4A8}" type="presParOf" srcId="{E82B6EED-2AE2-4902-BFCF-24D754FAD2DF}" destId="{5B2D1159-7A8D-4A51-9F3F-2F24239D6D53}" srcOrd="0" destOrd="0" presId="urn:microsoft.com/office/officeart/2005/8/layout/vList2"/>
    <dgm:cxn modelId="{6F6B5075-6BF1-461E-A3CB-CAF1B345CFD3}" type="presParOf" srcId="{E82B6EED-2AE2-4902-BFCF-24D754FAD2DF}" destId="{E278EDE1-1A96-4312-AF5F-DA18BC20E35A}" srcOrd="1" destOrd="0" presId="urn:microsoft.com/office/officeart/2005/8/layout/vList2"/>
    <dgm:cxn modelId="{D420A578-40C2-444D-84B9-2A6B1F87E408}" type="presParOf" srcId="{E82B6EED-2AE2-4902-BFCF-24D754FAD2DF}" destId="{69FADAED-5401-41EA-A344-50C5F1B3EC4C}" srcOrd="2" destOrd="0" presId="urn:microsoft.com/office/officeart/2005/8/layout/vList2"/>
    <dgm:cxn modelId="{756E1046-219C-4257-A7F5-0782625C741C}" type="presParOf" srcId="{E82B6EED-2AE2-4902-BFCF-24D754FAD2DF}" destId="{52BD0583-5D5D-4161-A2F8-91B567DB507B}" srcOrd="3" destOrd="0" presId="urn:microsoft.com/office/officeart/2005/8/layout/vList2"/>
    <dgm:cxn modelId="{97FBE33C-7D23-4D17-B5EB-AFBBDA2576C6}" type="presParOf" srcId="{E82B6EED-2AE2-4902-BFCF-24D754FAD2DF}" destId="{54E38C46-4D74-426C-B5BE-57EAAA156D70}" srcOrd="4" destOrd="0" presId="urn:microsoft.com/office/officeart/2005/8/layout/vList2"/>
    <dgm:cxn modelId="{0FCA2B5B-52A4-4046-9ACC-7A1972956F93}" type="presParOf" srcId="{E82B6EED-2AE2-4902-BFCF-24D754FAD2DF}" destId="{D8B1AE08-AC96-4524-A70E-B38FCFC4F34A}" srcOrd="5" destOrd="0" presId="urn:microsoft.com/office/officeart/2005/8/layout/vList2"/>
    <dgm:cxn modelId="{14D48AD3-FAE8-42CD-B5D2-8839C85EAB88}" type="presParOf" srcId="{E82B6EED-2AE2-4902-BFCF-24D754FAD2DF}" destId="{9B84067B-9090-499B-A020-0A937420AE7B}" srcOrd="6" destOrd="0" presId="urn:microsoft.com/office/officeart/2005/8/layout/vList2"/>
    <dgm:cxn modelId="{8562B542-9340-4C15-BADC-9FC234FDE0C0}" type="presParOf" srcId="{E82B6EED-2AE2-4902-BFCF-24D754FAD2DF}" destId="{E481E49B-41C4-430C-BD36-48DEF705A5BB}" srcOrd="7" destOrd="0" presId="urn:microsoft.com/office/officeart/2005/8/layout/vList2"/>
    <dgm:cxn modelId="{899003DC-D168-4E37-9DFF-A1665C759170}" type="presParOf" srcId="{E82B6EED-2AE2-4902-BFCF-24D754FAD2DF}" destId="{EC5EBF00-D180-4928-AC0B-B5980DFDF7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A293-D00A-48E7-B595-78A4C52E81D8}">
      <dsp:nvSpPr>
        <dsp:cNvPr id="0" name=""/>
        <dsp:cNvSpPr/>
      </dsp:nvSpPr>
      <dsp:spPr>
        <a:xfrm>
          <a:off x="0" y="0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Районные конкурсы «Символика учреждения»; «Лучшая символика класса»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0"/>
        <a:ext cx="3390269" cy="678149"/>
      </dsp:txXfrm>
    </dsp:sp>
    <dsp:sp modelId="{21AE5809-2D04-4CEF-B45C-8E30BF4DEB9B}">
      <dsp:nvSpPr>
        <dsp:cNvPr id="0" name=""/>
        <dsp:cNvSpPr/>
      </dsp:nvSpPr>
      <dsp:spPr>
        <a:xfrm>
          <a:off x="67814" y="67814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6BD6-E459-45FF-8279-701AC26A2C9F}">
      <dsp:nvSpPr>
        <dsp:cNvPr id="0" name=""/>
        <dsp:cNvSpPr/>
      </dsp:nvSpPr>
      <dsp:spPr>
        <a:xfrm>
          <a:off x="0" y="745963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Выставка «Семейный герб»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745963"/>
        <a:ext cx="3390269" cy="678149"/>
      </dsp:txXfrm>
    </dsp:sp>
    <dsp:sp modelId="{E634A124-B815-4D4F-ACAB-21240532FBDE}">
      <dsp:nvSpPr>
        <dsp:cNvPr id="0" name=""/>
        <dsp:cNvSpPr/>
      </dsp:nvSpPr>
      <dsp:spPr>
        <a:xfrm>
          <a:off x="67814" y="813778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2C27-4F2D-4908-B205-9C074ED2E789}">
      <dsp:nvSpPr>
        <dsp:cNvPr id="0" name=""/>
        <dsp:cNvSpPr/>
      </dsp:nvSpPr>
      <dsp:spPr>
        <a:xfrm>
          <a:off x="0" y="1491927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Классные часы для детей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1491927"/>
        <a:ext cx="3390269" cy="678149"/>
      </dsp:txXfrm>
    </dsp:sp>
    <dsp:sp modelId="{AC2664C4-9691-4654-87B7-9133D4C351DA}">
      <dsp:nvSpPr>
        <dsp:cNvPr id="0" name=""/>
        <dsp:cNvSpPr/>
      </dsp:nvSpPr>
      <dsp:spPr>
        <a:xfrm>
          <a:off x="67814" y="1559742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D822-22F8-45BD-847B-FCA54581E41F}">
      <dsp:nvSpPr>
        <dsp:cNvPr id="0" name=""/>
        <dsp:cNvSpPr/>
      </dsp:nvSpPr>
      <dsp:spPr>
        <a:xfrm>
          <a:off x="0" y="2246361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символов Белгородчины: дуба, посаженного Б. Хмельницким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2246361"/>
        <a:ext cx="3390269" cy="678149"/>
      </dsp:txXfrm>
    </dsp:sp>
    <dsp:sp modelId="{927F0138-C54B-47A9-A966-6A45C6059B11}">
      <dsp:nvSpPr>
        <dsp:cNvPr id="0" name=""/>
        <dsp:cNvSpPr/>
      </dsp:nvSpPr>
      <dsp:spPr>
        <a:xfrm>
          <a:off x="67814" y="2305706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7E75D-B915-49D1-BB9B-98D837F731CD}">
      <dsp:nvSpPr>
        <dsp:cNvPr id="0" name=""/>
        <dsp:cNvSpPr/>
      </dsp:nvSpPr>
      <dsp:spPr>
        <a:xfrm>
          <a:off x="0" y="2983855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исследовательской деятельности обучающихся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2983855"/>
        <a:ext cx="3390269" cy="678149"/>
      </dsp:txXfrm>
    </dsp:sp>
    <dsp:sp modelId="{F91417AE-6C8A-44E4-B1BA-B2A233069938}">
      <dsp:nvSpPr>
        <dsp:cNvPr id="0" name=""/>
        <dsp:cNvSpPr/>
      </dsp:nvSpPr>
      <dsp:spPr>
        <a:xfrm>
          <a:off x="67814" y="3051670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2A96-8505-43A4-9AA7-04F0A79976ED}">
      <dsp:nvSpPr>
        <dsp:cNvPr id="0" name=""/>
        <dsp:cNvSpPr/>
      </dsp:nvSpPr>
      <dsp:spPr>
        <a:xfrm>
          <a:off x="0" y="3729819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 для педагогов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3729819"/>
        <a:ext cx="3390269" cy="678149"/>
      </dsp:txXfrm>
    </dsp:sp>
    <dsp:sp modelId="{2E12CF8E-0FF2-4735-A995-AE0C3DCCD623}">
      <dsp:nvSpPr>
        <dsp:cNvPr id="0" name=""/>
        <dsp:cNvSpPr/>
      </dsp:nvSpPr>
      <dsp:spPr>
        <a:xfrm>
          <a:off x="67814" y="3797634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9A17B-7008-4F73-BEFD-D63B53DE7DEA}">
      <dsp:nvSpPr>
        <dsp:cNvPr id="0" name=""/>
        <dsp:cNvSpPr/>
      </dsp:nvSpPr>
      <dsp:spPr>
        <a:xfrm>
          <a:off x="0" y="4475783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буклеты, цифровые материалы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35" y="4475783"/>
        <a:ext cx="3390269" cy="678149"/>
      </dsp:txXfrm>
    </dsp:sp>
    <dsp:sp modelId="{7C8FA85A-4FDD-44CC-AF46-9EBFEBBF06A9}">
      <dsp:nvSpPr>
        <dsp:cNvPr id="0" name=""/>
        <dsp:cNvSpPr/>
      </dsp:nvSpPr>
      <dsp:spPr>
        <a:xfrm>
          <a:off x="67814" y="4543598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1159-7A8D-4A51-9F3F-2F24239D6D53}">
      <dsp:nvSpPr>
        <dsp:cNvPr id="0" name=""/>
        <dsp:cNvSpPr/>
      </dsp:nvSpPr>
      <dsp:spPr>
        <a:xfrm>
          <a:off x="0" y="108165"/>
          <a:ext cx="3672408" cy="6820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чувства патриотизма и индивидуальности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6" y="141461"/>
        <a:ext cx="3605816" cy="615481"/>
      </dsp:txXfrm>
    </dsp:sp>
    <dsp:sp modelId="{69FADAED-5401-41EA-A344-50C5F1B3EC4C}">
      <dsp:nvSpPr>
        <dsp:cNvPr id="0" name=""/>
        <dsp:cNvSpPr/>
      </dsp:nvSpPr>
      <dsp:spPr>
        <a:xfrm>
          <a:off x="0" y="835380"/>
          <a:ext cx="3672408" cy="682073"/>
        </a:xfrm>
        <a:prstGeom prst="roundRect">
          <a:avLst/>
        </a:prstGeom>
        <a:solidFill>
          <a:schemeClr val="accent4">
            <a:hueOff val="304509"/>
            <a:satOff val="-5268"/>
            <a:lumOff val="-11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символы в жизни учреждения: выступлениях, концертах, конкурсах, парадах, соревнованиях, выборах и пр.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6" y="868676"/>
        <a:ext cx="3605816" cy="615481"/>
      </dsp:txXfrm>
    </dsp:sp>
    <dsp:sp modelId="{54E38C46-4D74-426C-B5BE-57EAAA156D70}">
      <dsp:nvSpPr>
        <dsp:cNvPr id="0" name=""/>
        <dsp:cNvSpPr/>
      </dsp:nvSpPr>
      <dsp:spPr>
        <a:xfrm>
          <a:off x="0" y="1554893"/>
          <a:ext cx="3672408" cy="682073"/>
        </a:xfrm>
        <a:prstGeom prst="roundRect">
          <a:avLst/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фирменный стиль учреждений, тем самым повышая имидж организаций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6" y="1588189"/>
        <a:ext cx="3605816" cy="615481"/>
      </dsp:txXfrm>
    </dsp:sp>
    <dsp:sp modelId="{9B84067B-9090-499B-A020-0A937420AE7B}">
      <dsp:nvSpPr>
        <dsp:cNvPr id="0" name=""/>
        <dsp:cNvSpPr/>
      </dsp:nvSpPr>
      <dsp:spPr>
        <a:xfrm>
          <a:off x="0" y="2274407"/>
          <a:ext cx="3672408" cy="682073"/>
        </a:xfrm>
        <a:prstGeom prst="roundRect">
          <a:avLst/>
        </a:prstGeom>
        <a:solidFill>
          <a:schemeClr val="accent4">
            <a:hueOff val="913528"/>
            <a:satOff val="-15804"/>
            <a:lumOff val="-3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символы, отражающие историю, достижения, традиции учреждений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6" y="2307703"/>
        <a:ext cx="3605816" cy="615481"/>
      </dsp:txXfrm>
    </dsp:sp>
    <dsp:sp modelId="{EC5EBF00-D180-4928-AC0B-B5980DFDF709}">
      <dsp:nvSpPr>
        <dsp:cNvPr id="0" name=""/>
        <dsp:cNvSpPr/>
      </dsp:nvSpPr>
      <dsp:spPr>
        <a:xfrm>
          <a:off x="0" y="2993920"/>
          <a:ext cx="3672408" cy="682073"/>
        </a:xfrm>
        <a:prstGeom prst="roundRect">
          <a:avLst/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Изучать отечественную геральдику и историю Белгородчины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6" y="3027216"/>
        <a:ext cx="3605816" cy="61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67DC40-BF77-429A-ADA8-2426B52E251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wrap="square" lIns="91314" tIns="45657" rIns="91314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552428-38B9-4DF5-995E-9ACBB2771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01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B59E5C-9917-4AB5-8C07-F8E8B249DD2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5273"/>
            <a:ext cx="5437821" cy="4466432"/>
          </a:xfrm>
          <a:prstGeom prst="rect">
            <a:avLst/>
          </a:prstGeom>
        </p:spPr>
        <p:txBody>
          <a:bodyPr vert="horz" lIns="91314" tIns="45657" rIns="91314" bIns="4565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wrap="square" lIns="91314" tIns="45657" rIns="91314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712FA6-2296-488F-8E94-C95934D9F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1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1F4BC04-4B25-4101-9C11-C21812F42CE7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5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12FA6-2296-488F-8E94-C95934D9F09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43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12FA6-2296-488F-8E94-C95934D9F09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00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12FA6-2296-488F-8E94-C95934D9F09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2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8A2C1D-3A92-4B7B-9E19-76A1DB25650E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12FA6-2296-488F-8E94-C95934D9F09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9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6975-A9F3-4396-B3EA-A1C38761AA07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437A-FF54-4865-B3A5-4FDAC7C42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1780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1438-0866-42D7-A89F-879C9589845A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D274-B45F-4F59-8344-7D6ACDE31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769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4769-60E7-4EEC-A7DB-3AD352D21AF9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42A6-85C4-457B-A4DE-EF0437A49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8257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09EF-3DFD-4347-A5E0-C385310C12C3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4777-1FCA-4BF1-ABF4-6311FDD647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9145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E35C-A82C-40D7-86DC-E4657D47756C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6E63-E0D3-491E-9140-3CE2FE68A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978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84DC-2C9E-4102-8C14-6DBF9FE9D463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2D51-8B92-423F-A497-B224D27E1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0950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F8B3-17AF-43CF-BF88-744174F18970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96A8-6E90-412C-AD99-7257DF86C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4518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7B6E-1AB0-4338-93A5-578E63794DDC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EF374B9A-F3A3-45C4-96C2-EC167B851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362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758C-8910-4314-8D60-12AF37B4FA6C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E40B-B376-494D-B496-A92172544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6366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13F0-CC67-4C0C-A4AF-80003E5B903E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72DC-1B22-4D6A-B466-BC40D7294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27152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7467-064B-4A2B-B484-139265FA1DC8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376E-8A90-4973-AB0B-9E39132DF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2308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D662E-4A72-4295-9AC0-03EDB77117F1}" type="datetime1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C7BE81B-EAC1-4823-BD0C-483B3EF2D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8" y="3086423"/>
            <a:ext cx="8501063" cy="1222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Презентация проекта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создание символики образовательных учреждений белгородского района»</a:t>
            </a:r>
            <a:r>
              <a:rPr lang="ru-RU" sz="24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8" y="6121400"/>
            <a:ext cx="6786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Белгород, </a:t>
            </a:r>
            <a:r>
              <a:rPr lang="ru-RU" sz="1400" dirty="0" smtClean="0">
                <a:latin typeface="+mj-lt"/>
                <a:cs typeface="+mn-cs"/>
              </a:rPr>
              <a:t>2016 </a:t>
            </a:r>
            <a:r>
              <a:rPr lang="ru-RU" sz="1400" dirty="0">
                <a:latin typeface="+mj-lt"/>
                <a:cs typeface="+mn-cs"/>
              </a:rPr>
              <a:t>год</a:t>
            </a:r>
          </a:p>
        </p:txBody>
      </p:sp>
      <p:pic>
        <p:nvPicPr>
          <p:cNvPr id="13317" name="Рисунок 6" descr="Bel_ray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4350"/>
            <a:ext cx="10747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738" y="4676143"/>
            <a:ext cx="57277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j-lt"/>
                <a:cs typeface="+mn-cs"/>
              </a:rPr>
              <a:t>Руководитель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j-lt"/>
                <a:cs typeface="+mn-cs"/>
              </a:rPr>
              <a:t>Начальник Управления </a:t>
            </a:r>
            <a:r>
              <a:rPr lang="ru-RU" sz="1600" dirty="0" smtClean="0">
                <a:latin typeface="+mj-lt"/>
              </a:rPr>
              <a:t>образования</a:t>
            </a:r>
            <a:endParaRPr lang="ru-RU" sz="1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администрации Белгородского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j-lt"/>
                <a:cs typeface="+mn-cs"/>
              </a:rPr>
              <a:t>Малышева Марина Дмитриевна</a:t>
            </a:r>
            <a:endParaRPr lang="ru-RU" sz="1600" b="1" dirty="0">
              <a:latin typeface="+mj-lt"/>
              <a:cs typeface="+mn-cs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 bwMode="auto">
          <a:xfrm>
            <a:off x="185738" y="1867693"/>
            <a:ext cx="845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latin typeface="+mj-lt"/>
                <a:cs typeface="+mn-cs"/>
              </a:rPr>
              <a:t>Управление </a:t>
            </a:r>
            <a:r>
              <a:rPr lang="ru-RU" sz="2000" dirty="0" smtClean="0">
                <a:latin typeface="+mj-lt"/>
                <a:cs typeface="+mn-cs"/>
              </a:rPr>
              <a:t>образования администрации </a:t>
            </a:r>
            <a:r>
              <a:rPr lang="ru-RU" sz="2000" dirty="0">
                <a:latin typeface="+mj-lt"/>
                <a:cs typeface="+mn-cs"/>
              </a:rPr>
              <a:t>Белгородского района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11953"/>
              </p:ext>
            </p:extLst>
          </p:nvPr>
        </p:nvGraphicFramePr>
        <p:xfrm>
          <a:off x="273613" y="1052736"/>
          <a:ext cx="8717983" cy="5505947"/>
        </p:xfrm>
        <a:graphic>
          <a:graphicData uri="http://schemas.openxmlformats.org/drawingml/2006/table">
            <a:tbl>
              <a:tblPr/>
              <a:tblGrid>
                <a:gridCol w="557108"/>
                <a:gridCol w="2803557"/>
                <a:gridCol w="710691"/>
                <a:gridCol w="1013307"/>
                <a:gridCol w="1012240"/>
                <a:gridCol w="262108"/>
                <a:gridCol w="262108"/>
                <a:gridCol w="262108"/>
                <a:gridCol w="262108"/>
                <a:gridCol w="262108"/>
                <a:gridCol w="262108"/>
                <a:gridCol w="262108"/>
                <a:gridCol w="262108"/>
                <a:gridCol w="262108"/>
                <a:gridCol w="262108"/>
              </a:tblGrid>
              <a:tr h="2182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работ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начала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окончания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6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комитетом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3.1.4.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лучших материалов в образовательные учреждения в качестве рекомендаций для обучающих уроков </a:t>
                      </a:r>
                      <a:endParaRPr kumimoji="0" lang="ru-RU" sz="11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06.12.2016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90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распространение информационных буклетов об истории создания и правилах размещения государственной символики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символики</a:t>
                      </a:r>
                      <a:r>
                        <a:rPr kumimoji="0" lang="ru-RU" sz="11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общеобразовательных учреждений</a:t>
                      </a:r>
                      <a:endParaRPr kumimoji="0" lang="ru-RU" sz="11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0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символики на территории общеобразовательного учреждения</a:t>
                      </a: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символики общеобразовательных учреждений</a:t>
                      </a: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символики в общеобразовательных учреждениях</a:t>
                      </a: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населения о результатах</a:t>
                      </a:r>
                      <a:r>
                        <a:rPr kumimoji="0" lang="ru-RU" sz="11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endParaRPr kumimoji="0" lang="ru-RU" sz="11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3493" marB="43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Публикация статьи в газете «Знамя»</a:t>
                      </a:r>
                    </a:p>
                  </a:txBody>
                  <a:tcPr marL="91433" marR="91433" marT="43493" marB="43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18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Публикация символики образовательных учреждений на сайтах учреждений</a:t>
                      </a:r>
                    </a:p>
                  </a:txBody>
                  <a:tcPr marL="91433" marR="91433" marT="43493" marB="43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08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26.12.2016</a:t>
                      </a:r>
                    </a:p>
                  </a:txBody>
                  <a:tcPr marL="91433" marR="91433" marT="43487" marB="434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3487" marB="43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2844" y="332656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Основные блоки работ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04386"/>
              </p:ext>
            </p:extLst>
          </p:nvPr>
        </p:nvGraphicFramePr>
        <p:xfrm>
          <a:off x="107950" y="1196975"/>
          <a:ext cx="8883650" cy="469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02"/>
                <a:gridCol w="3096344"/>
                <a:gridCol w="756835"/>
                <a:gridCol w="729492"/>
                <a:gridCol w="716045"/>
                <a:gridCol w="602009"/>
                <a:gridCol w="688880"/>
                <a:gridCol w="619448"/>
                <a:gridCol w="639677"/>
                <a:gridCol w="603318"/>
              </a:tblGrid>
              <a:tr h="63391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№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6000" marR="36000" marT="43925" marB="439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latin typeface="+mn-lt"/>
                        </a:rPr>
                        <a:t>Бюджет проекта, </a:t>
                      </a:r>
                      <a:br>
                        <a:rPr lang="ru-RU" sz="900" b="1" baseline="0" dirty="0" smtClean="0">
                          <a:latin typeface="+mn-lt"/>
                        </a:rPr>
                      </a:br>
                      <a:r>
                        <a:rPr lang="ru-RU" sz="900" b="1" baseline="0" dirty="0" smtClean="0">
                          <a:latin typeface="+mn-lt"/>
                        </a:rPr>
                        <a:t>тыс. руб.</a:t>
                      </a:r>
                      <a:endParaRPr lang="ru-RU" sz="900" b="1" dirty="0" smtClean="0">
                        <a:latin typeface="+mn-lt"/>
                      </a:endParaRPr>
                    </a:p>
                  </a:txBody>
                  <a:tcPr marL="36000" marR="36000" marT="43925" marB="43925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Бюджетные источники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36002" marR="36002" marT="45729" marB="4572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Внебюджетные источники</a:t>
                      </a:r>
                      <a:endParaRPr lang="ru-RU" sz="900" b="1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+mn-lt"/>
                      </a:endParaRPr>
                    </a:p>
                  </a:txBody>
                  <a:tcPr marL="36000" marR="36000" marT="45722" marB="4572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+mn-lt"/>
                      </a:endParaRPr>
                    </a:p>
                  </a:txBody>
                  <a:tcPr marL="36000" marR="36000" marT="45722" marB="4572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+mn-lt"/>
                        </a:rPr>
                        <a:t>Федераль-ный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Областной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Местный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Средства инвестора</a:t>
                      </a:r>
                    </a:p>
                  </a:txBody>
                  <a:tcPr marL="36000" marR="36000" marT="43925" marB="439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Средства</a:t>
                      </a:r>
                      <a:r>
                        <a:rPr lang="ru-RU" sz="900" b="1" baseline="0" dirty="0" smtClean="0">
                          <a:latin typeface="+mn-lt"/>
                        </a:rPr>
                        <a:t> хоз.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latin typeface="+mn-lt"/>
                        </a:rPr>
                        <a:t>субъекта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заемные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прочие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43925" marB="439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19" marR="91419" marT="44911" marB="44911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конкурсной программы в образовательных учреждениях Белгородского района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9" marR="91419" marT="43979" marB="4397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образовательного блока работ</a:t>
                      </a:r>
                    </a:p>
                  </a:txBody>
                  <a:tcPr marL="91419" marR="91419" marT="43979" marB="43979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19" marR="91419" marT="43980" marB="439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методической базы</a:t>
                      </a:r>
                    </a:p>
                  </a:txBody>
                  <a:tcPr marL="91419" marR="91419" marT="43980" marB="4398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19" marR="91419" marT="43980" marB="439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символики на территории общеобразовательного учреждения</a:t>
                      </a:r>
                    </a:p>
                  </a:txBody>
                  <a:tcPr marL="91419" marR="91419" marT="43980" marB="4398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43925" marB="43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91433" marR="91433" marT="43487" marB="434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 символики </a:t>
                      </a:r>
                    </a:p>
                  </a:txBody>
                  <a:tcPr marL="91433" marR="91433" marT="43487" marB="43487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43925" marB="43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91433" marR="91433" marT="43487" marB="434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 символики </a:t>
                      </a:r>
                    </a:p>
                  </a:txBody>
                  <a:tcPr marL="91433" marR="91433" marT="43487" marB="43487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43925" marB="43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1419" marR="91419" marT="43980" marB="439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3980" marB="4398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  <a:tr h="4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3980" marB="439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1419" marR="91419" marT="43980" marB="4398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200" b="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993" marT="43925" marB="43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71993" marT="0" marB="0" anchor="ctr"/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8686800" y="6453336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1750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Формы участия области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>
                <a:solidFill>
                  <a:schemeClr val="tx1"/>
                </a:solidFill>
              </a:rPr>
              <a:t>реализации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07518"/>
              </p:ext>
            </p:extLst>
          </p:nvPr>
        </p:nvGraphicFramePr>
        <p:xfrm>
          <a:off x="179388" y="1112838"/>
          <a:ext cx="8813800" cy="5637426"/>
        </p:xfrm>
        <a:graphic>
          <a:graphicData uri="http://schemas.openxmlformats.org/drawingml/2006/table">
            <a:tbl>
              <a:tblPr/>
              <a:tblGrid>
                <a:gridCol w="1871662"/>
                <a:gridCol w="2376934"/>
                <a:gridCol w="1467991"/>
                <a:gridCol w="1549400"/>
                <a:gridCol w="1547813"/>
              </a:tblGrid>
              <a:tr h="2825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594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97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Местный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программа Белгородской области 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образования Белгородской области на 2014-2020 годы»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170,0 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6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Программы государственной поддержки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Финансовые вложения, тыс. руб.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 формы участия: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-</a:t>
                      </a:r>
                      <a:endParaRPr lang="ru-RU" sz="1700" dirty="0"/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34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участок: территория Белгородского района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3384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8686800" y="6453336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82281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Показатели СОЦИАЛЬНОЙ, БЮДЖЕТНОЙ И ЭКОНОМИЧЕСКОЙ эффективности проекта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57317"/>
              </p:ext>
            </p:extLst>
          </p:nvPr>
        </p:nvGraphicFramePr>
        <p:xfrm>
          <a:off x="323528" y="1124744"/>
          <a:ext cx="8497887" cy="4734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530"/>
                <a:gridCol w="6098318"/>
                <a:gridCol w="1126432"/>
                <a:gridCol w="826607"/>
              </a:tblGrid>
              <a:tr h="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Социальная эффективность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265244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1.1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социальными благами за период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реализации проекта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 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8,242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1.2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рабочие места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Ед.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2539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1.3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Средняя з/п</a:t>
                      </a: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 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9886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1.4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Месячный</a:t>
                      </a:r>
                      <a:r>
                        <a:rPr lang="ru-RU" sz="900" baseline="0" dirty="0" smtClean="0">
                          <a:latin typeface="+mn-lt"/>
                        </a:rPr>
                        <a:t> ФОТ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0573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1.5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Годовой ФОТ</a:t>
                      </a: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dirty="0"/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1260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1.6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latin typeface="+mn-lt"/>
                        </a:rPr>
                        <a:t>Иные</a:t>
                      </a:r>
                      <a:r>
                        <a:rPr lang="ru-RU" sz="900" i="1" baseline="0" dirty="0" smtClean="0">
                          <a:latin typeface="+mn-lt"/>
                        </a:rPr>
                        <a:t> показатели</a:t>
                      </a:r>
                      <a:endParaRPr lang="ru-RU" sz="900" i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1947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Бюджетная эффективность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12634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2.1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бюджетных источников в проекте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0,170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3321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2.2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Налоги в консолидированный бюджет области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2.3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1 работника в консолидированный бюджет области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2.4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окупаемости бюджетных инвестиций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Лет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2.5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возможного ущерба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2.6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бюджетных средств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Экономическая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 эффективность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10243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3.1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Годовой объем выручки *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0930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+mn-lt"/>
                        </a:rPr>
                        <a:t>3.2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Годовой объем прибыли *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1617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Рентабельность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%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2304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Срок окупаемости</a:t>
                      </a:r>
                      <a:r>
                        <a:rPr lang="ru-RU" sz="900" baseline="0" dirty="0" smtClean="0">
                          <a:latin typeface="+mn-lt"/>
                        </a:rPr>
                        <a:t> проекта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Лет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12991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Объем</a:t>
                      </a:r>
                      <a:r>
                        <a:rPr lang="ru-RU" sz="900" baseline="0" dirty="0" smtClean="0">
                          <a:latin typeface="+mn-lt"/>
                        </a:rPr>
                        <a:t> инвестиций в основной капитал в рамках проекта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Объем инвестиций, осваиваемых на территории области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Млн. руб.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-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  <a:tr h="265247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9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3.7</a:t>
                      </a:r>
                      <a:endParaRPr kumimoji="0" lang="ru-RU" sz="9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Иные показатели</a:t>
                      </a:r>
                      <a:endParaRPr kumimoji="0" lang="ru-RU" sz="9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+mn-lt"/>
                      </a:endParaRPr>
                    </a:p>
                  </a:txBody>
                  <a:tcPr marL="72014" marR="36007" marT="35997" marB="35997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+mn-lt"/>
                      </a:endParaRPr>
                    </a:p>
                  </a:txBody>
                  <a:tcPr marL="72014" marR="36007" marT="35997" marB="35997"/>
                </a:tc>
              </a:tr>
            </a:tbl>
          </a:graphicData>
        </a:graphic>
      </p:graphicFrame>
      <p:sp>
        <p:nvSpPr>
          <p:cNvPr id="18526" name="Прямоугольник 6"/>
          <p:cNvSpPr>
            <a:spLocks noChangeArrowheads="1"/>
          </p:cNvSpPr>
          <p:nvPr/>
        </p:nvSpPr>
        <p:spPr bwMode="auto">
          <a:xfrm>
            <a:off x="-58738" y="7100888"/>
            <a:ext cx="612140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dirty="0">
                <a:latin typeface="+mn-lt"/>
                <a:cs typeface="+mn-cs"/>
              </a:rPr>
              <a:t>* -после выхода хозяйствующего субъекта на проектную мощность 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Команда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60090"/>
              </p:ext>
            </p:extLst>
          </p:nvPr>
        </p:nvGraphicFramePr>
        <p:xfrm>
          <a:off x="301624" y="1241424"/>
          <a:ext cx="8689975" cy="4995888"/>
        </p:xfrm>
        <a:graphic>
          <a:graphicData uri="http://schemas.openxmlformats.org/drawingml/2006/table">
            <a:tbl>
              <a:tblPr/>
              <a:tblGrid>
                <a:gridCol w="427486"/>
                <a:gridCol w="1817941"/>
                <a:gridCol w="3496576"/>
                <a:gridCol w="2947972"/>
              </a:tblGrid>
              <a:tr h="392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Основное место работы, должность 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Роль в проекте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Кулабухова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Наталья Александровна</a:t>
                      </a:r>
                    </a:p>
                  </a:txBody>
                  <a:tcPr marL="91449" marR="91449" marT="42498" marB="424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Заместитель главы администрации Белгородского района-руководитель комитета социальной политики администрации Белгородского района</a:t>
                      </a:r>
                    </a:p>
                  </a:txBody>
                  <a:tcPr marL="91449" marR="91449" marT="42498" marB="424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Куратор проекта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2498" marB="424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Малышева Марина Дмитриевна</a:t>
                      </a:r>
                      <a:endParaRPr lang="ru-RU" sz="1100" dirty="0"/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Начальник Управления образования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администрации Белгородского района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Руководитель проекта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6" marR="91456" marT="42508" marB="42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Лазухина</a:t>
                      </a:r>
                      <a:r>
                        <a:rPr lang="ru-RU" sz="1100" dirty="0" smtClean="0"/>
                        <a:t> Елизавета Ильинична</a:t>
                      </a:r>
                      <a:endParaRPr lang="ru-RU" sz="1100" dirty="0"/>
                    </a:p>
                  </a:txBody>
                  <a:tcPr marL="91445" marR="91445" marT="41384" marB="413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Начальник отдела воспитательной работы Управления образования администрации Белгородского района</a:t>
                      </a:r>
                    </a:p>
                  </a:txBody>
                  <a:tcPr marL="91445" marR="91445" marT="41384" marB="413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Администратор проекта, исполнитель работ, ответственный за 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рганизацию районного конкурса среди образовательных учреждений: «Символика учреждения»,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информирование населения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/>
                    </a:p>
                  </a:txBody>
                  <a:tcPr marL="91445" marR="91445" marT="41384" marB="413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9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/>
                        <a:t>Сагун</a:t>
                      </a:r>
                      <a:r>
                        <a:rPr lang="ru-RU" sz="1100" b="0" dirty="0" smtClean="0"/>
                        <a:t> Мария Сергеевна</a:t>
                      </a:r>
                      <a:endParaRPr lang="ru-RU" sz="1100" b="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Главный специалист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отдела воспитательной работы Управления образования администрации Белгородского района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Оператор мониторинга проекта, исполнительно работ, ответственный за п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роведение семинара для педагогов «Официальная и государственная символика»;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dirty="0" smtClean="0"/>
                        <a:t>разработку цифровых материалов (видеоматериалов, </a:t>
                      </a:r>
                      <a:r>
                        <a:rPr lang="en-US" sz="1100" b="0" dirty="0" smtClean="0"/>
                        <a:t>flash-</a:t>
                      </a:r>
                      <a:r>
                        <a:rPr lang="ru-RU" sz="1100" b="0" dirty="0" smtClean="0"/>
                        <a:t>игр</a:t>
                      </a:r>
                      <a:r>
                        <a:rPr lang="en-US" sz="1100" b="0" dirty="0" smtClean="0"/>
                        <a:t>,</a:t>
                      </a:r>
                      <a:r>
                        <a:rPr lang="ru-RU" sz="1100" b="0" dirty="0" smtClean="0"/>
                        <a:t> презентаций) для проведения уроков, посвященных изучению геральдик»; р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азмещение символики на территории общеобразовательного учреждения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69917"/>
              </p:ext>
            </p:extLst>
          </p:nvPr>
        </p:nvGraphicFramePr>
        <p:xfrm>
          <a:off x="304800" y="1268760"/>
          <a:ext cx="8591550" cy="3729619"/>
        </p:xfrm>
        <a:graphic>
          <a:graphicData uri="http://schemas.openxmlformats.org/drawingml/2006/table">
            <a:tbl>
              <a:tblPr/>
              <a:tblGrid>
                <a:gridCol w="422644"/>
                <a:gridCol w="1797351"/>
                <a:gridCol w="3456973"/>
                <a:gridCol w="2914582"/>
              </a:tblGrid>
              <a:tr h="1802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Богомаз Екатерина Евгеньевна</a:t>
                      </a:r>
                      <a:endParaRPr lang="ru-RU" sz="1100" b="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Начальник подотдела МЦОКО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Управления образования администрации Белгородского района</a:t>
                      </a:r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работ, 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тветственный за организацию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районного конкура среди кадетских классов «Лучшая символика класса»; организацию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осещения символа Белгородского района: Дуба, посаженного Б. Хмельницким в честь воссоединения Украины с Россией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6.</a:t>
                      </a:r>
                    </a:p>
                  </a:txBody>
                  <a:tcPr marL="91455" marR="91455" marT="42491" marB="42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Якушева Светлана Александровна</a:t>
                      </a:r>
                      <a:endParaRPr lang="ru-RU" sz="1100" b="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Главный специалист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отдела воспитательной работы Управления образования администрации Белгородского района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работ, 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тветственный за организацию  выставки детских работ на тему: «Семейный герб»; организацию исследовательской деятельности обучающихся на тему отечественной геральдики; создание информационных буклетов об истории создании и правилах размещения государственной символики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marL="91445" marR="91445" marT="41375" marB="41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Команда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411765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Контактные данные: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5876925"/>
          <a:ext cx="6278563" cy="854075"/>
        </p:xfrm>
        <a:graphic>
          <a:graphicData uri="http://schemas.openxmlformats.org/drawingml/2006/table">
            <a:tbl>
              <a:tblPr/>
              <a:tblGrid>
                <a:gridCol w="3543300"/>
                <a:gridCol w="2735263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16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61950" y="3500438"/>
            <a:ext cx="8458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marL="137160" algn="ctr">
              <a:defRPr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Марина Дмитриевна</a:t>
            </a:r>
          </a:p>
          <a:p>
            <a:pPr marL="137160" algn="ctr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39-90-30</a:t>
            </a:r>
          </a:p>
          <a:p>
            <a:pPr marL="137160" algn="ctr">
              <a:defRPr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pruobr@be.belregion.ru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проекта:</a:t>
            </a:r>
          </a:p>
          <a:p>
            <a:pPr marL="137160" algn="ctr">
              <a:defRPr/>
            </a:pP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Лазухина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Ильинична</a:t>
            </a:r>
          </a:p>
          <a:p>
            <a:pPr marL="137160" algn="ctr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39-92-16</a:t>
            </a:r>
          </a:p>
          <a:p>
            <a:pPr marL="137160" algn="ctr">
              <a:defRPr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vospit_med@yandex.ru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83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31378" y="4045911"/>
            <a:ext cx="2712560" cy="1739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имеется цифровых ресурсов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символики Белгородчины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rgbClr val="92D050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ctr">
              <a:defRPr/>
            </a:pPr>
            <a:fld id="{D4D11510-94FC-45E5-ACB3-27A3DAC066E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42" name="Рисунок 5" descr="0000026272_image0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557286"/>
            <a:ext cx="1970154" cy="1313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Рисунок 6" descr="r4_flag_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788" y="3404109"/>
            <a:ext cx="1937146" cy="128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Рисунок 7" descr="b_rnf_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250" y="2552609"/>
            <a:ext cx="2036815" cy="135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8600" y="473869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(описание ситуации «как есть»)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</a:t>
            </a:r>
            <a:endParaRPr lang="ru-RU" altLang="ru-RU" sz="14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381" y="4045912"/>
            <a:ext cx="2712560" cy="1739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опроса, проведенного специалистами Управления образования района в ноябре 2015 года, из 400 опрошенных детей  305 учащихся плохо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ориентируются в государственной символике и символике Белгородчины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20378" y="4945027"/>
            <a:ext cx="2859564" cy="17700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38% (25) образовательных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неправильно располагают государственную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символику (нарушают принцип субординации)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6381" y="1411723"/>
            <a:ext cx="8397191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образовательное учреждение стремится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созданию особой внутренней атмосферы, особого духа. Чувство единения, причастности к большому целому создают те вещи, которые являются общими для всех. Эти функции выполняет 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473869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(описание ситуации «как есть»)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30940" y="1201595"/>
            <a:ext cx="5539599" cy="499791"/>
            <a:chOff x="0" y="984215"/>
            <a:chExt cx="1336662" cy="6683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0" y="984215"/>
              <a:ext cx="1336662" cy="66833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984215"/>
              <a:ext cx="1336662" cy="668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Белгородском районе функционирует 66 образовательных учреждения (34 школы и 32 сада), 12 кадетских классов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62031" y="1906689"/>
            <a:ext cx="1864248" cy="1316857"/>
            <a:chOff x="0" y="984215"/>
            <a:chExt cx="1336662" cy="6683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984215"/>
              <a:ext cx="1336662" cy="66833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984215"/>
              <a:ext cx="1336662" cy="668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 учреждениях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символика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отсутствует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3680" y="4122704"/>
            <a:ext cx="2410598" cy="1543153"/>
            <a:chOff x="38865" y="987600"/>
            <a:chExt cx="1349607" cy="6683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51810" y="987600"/>
              <a:ext cx="1336662" cy="66833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8865" y="1038655"/>
              <a:ext cx="1303479" cy="609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/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Только 8  учреждений используют символику: презентуют </a:t>
              </a:r>
              <a:r>
                <a: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 </a:t>
              </a:r>
              <a:br>
                <a: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мероприятиях (выборах, парадах, олимпиадах, соревнованиях, выставках, конкурсах и пр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.), что способствует формированию имиджа школы</a:t>
              </a:r>
              <a:endPara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05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199444" y="1919421"/>
            <a:ext cx="1864248" cy="1404885"/>
            <a:chOff x="-48642" y="984384"/>
            <a:chExt cx="1336662" cy="7057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-48642" y="984385"/>
              <a:ext cx="1336662" cy="668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-48642" y="984384"/>
              <a:ext cx="1336662" cy="7057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презентуют свое образовательное учреждение в районных мероприятиях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416210" y="1937952"/>
            <a:ext cx="1864248" cy="1283555"/>
            <a:chOff x="46496" y="984215"/>
            <a:chExt cx="1336662" cy="6683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Прямоугольник 49"/>
            <p:cNvSpPr/>
            <p:nvPr/>
          </p:nvSpPr>
          <p:spPr>
            <a:xfrm>
              <a:off x="46496" y="984215"/>
              <a:ext cx="1336662" cy="668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85244" y="984216"/>
              <a:ext cx="1251418" cy="668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Недостаточно развита пропаганда отечественной и собственной символики в рамках патриотического воспитания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970" y="5243551"/>
            <a:ext cx="1570729" cy="1178046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3391683" y="3512568"/>
            <a:ext cx="1881307" cy="1442086"/>
            <a:chOff x="-133429" y="991638"/>
            <a:chExt cx="1348893" cy="6865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6" name="Прямоугольник 55"/>
            <p:cNvSpPr/>
            <p:nvPr/>
          </p:nvSpPr>
          <p:spPr>
            <a:xfrm>
              <a:off x="-121198" y="991638"/>
              <a:ext cx="1336662" cy="66833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-133429" y="1009903"/>
              <a:ext cx="1291731" cy="668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/>
              <a:r>
                <a:rPr lang="ru-RU" sz="13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них, 10 учреждений имеют устаревшую символику</a:t>
              </a:r>
              <a:endPara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3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как таковую не </a:t>
              </a:r>
              <a:r>
                <a:rPr lang="ru-RU" sz="1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используют</a:t>
              </a: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658401" y="5099781"/>
            <a:ext cx="1864248" cy="11124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12  кадетских классов только 5 имеют собственную символику 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2266950">
              <a:lnSpc>
                <a:spcPct val="90000"/>
              </a:lnSpc>
              <a:spcAft>
                <a:spcPct val="35000"/>
              </a:spcAft>
            </a:pPr>
            <a:endParaRPr lang="ru-RU" sz="1100" b="1" dirty="0"/>
          </a:p>
        </p:txBody>
      </p:sp>
      <p:grpSp>
        <p:nvGrpSpPr>
          <p:cNvPr id="83" name="Группа 82"/>
          <p:cNvGrpSpPr/>
          <p:nvPr/>
        </p:nvGrpSpPr>
        <p:grpSpPr>
          <a:xfrm>
            <a:off x="624080" y="3391058"/>
            <a:ext cx="1864248" cy="1788708"/>
            <a:chOff x="-63759" y="738208"/>
            <a:chExt cx="1336662" cy="901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4" name="Прямоугольник 83"/>
            <p:cNvSpPr/>
            <p:nvPr/>
          </p:nvSpPr>
          <p:spPr>
            <a:xfrm>
              <a:off x="-63759" y="792605"/>
              <a:ext cx="1336662" cy="66833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Прямоугольник 84"/>
            <p:cNvSpPr/>
            <p:nvPr/>
          </p:nvSpPr>
          <p:spPr>
            <a:xfrm>
              <a:off x="-27438" y="738208"/>
              <a:ext cx="1210189" cy="901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учреждений имеют символику (эмблема, флаг, гимн, герб, значок и пр.)</a:t>
              </a:r>
            </a:p>
            <a:p>
              <a:pPr lvl="0" algn="ctr" defTabSz="2266950">
                <a:lnSpc>
                  <a:spcPct val="90000"/>
                </a:lnSpc>
                <a:spcAft>
                  <a:spcPct val="35000"/>
                </a:spcAft>
              </a:pP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Стрелка вправо 85"/>
          <p:cNvSpPr/>
          <p:nvPr/>
        </p:nvSpPr>
        <p:spPr>
          <a:xfrm>
            <a:off x="3197301" y="2473866"/>
            <a:ext cx="288032" cy="2117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>
            <a:off x="5990580" y="2520296"/>
            <a:ext cx="288032" cy="2117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2474558" y="4016842"/>
            <a:ext cx="288032" cy="2117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 rot="1903276">
            <a:off x="5266348" y="4073688"/>
            <a:ext cx="288032" cy="2117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9" descr="1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0675" y="4679786"/>
            <a:ext cx="574345" cy="5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15" descr="h0balr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2066" y="3722592"/>
            <a:ext cx="503610" cy="6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16" descr="782475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5122" y="5962775"/>
            <a:ext cx="622226" cy="5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4" descr="Герб Дубовская СОШ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6025" y="5661447"/>
            <a:ext cx="566839" cy="5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13" descr="waitbv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8362" y="3431404"/>
            <a:ext cx="582376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7" descr="7z9l3nk - копия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4376" y="5691793"/>
            <a:ext cx="504270" cy="5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10" descr="jt4bu8s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7289" y="4625505"/>
            <a:ext cx="569556" cy="5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11" descr="h4pd2z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12261" y="3789040"/>
            <a:ext cx="476772" cy="4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</a:t>
            </a:r>
            <a:endParaRPr lang="ru-RU" altLang="ru-RU" sz="14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666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Цель и результат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fld id="{16548029-DBBA-4D57-B007-7170909C3C19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86853"/>
              </p:ext>
            </p:extLst>
          </p:nvPr>
        </p:nvGraphicFramePr>
        <p:xfrm>
          <a:off x="301625" y="1195452"/>
          <a:ext cx="8601075" cy="4756224"/>
        </p:xfrm>
        <a:graphic>
          <a:graphicData uri="http://schemas.openxmlformats.org/drawingml/2006/table">
            <a:tbl>
              <a:tblPr/>
              <a:tblGrid>
                <a:gridCol w="2376488"/>
                <a:gridCol w="6224587"/>
              </a:tblGrid>
              <a:tr h="602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проекта: 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разработки и утверждения символики в 56 образовательных учреждениях Белгородского района и 7 кадетских классов к 1 ноября 2016 года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достижения цели: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конкурсов «Символика учреждения»,  «Лучшая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символика класса»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проекта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Создана символика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56 образовательных учреждениях Белгородского района и 7 кадетских классах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1 ноября 2016 года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результату: 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символика в 56 образовательных учреждениях и 7 кадетских классах;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Организованы 2 конкурса: конкурс «Символика учреждения»; конкурс среди кадетских классов «Лучшая символика класса»; 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Организована выставка творческих работ детей дошкольных учреждений (рисунки, поделки) на тему «Семейный герб»;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цифровые материалы для проведения уроков, посвященных изучению геральдики;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3 семинара для педагогов «О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фициальная и государственная символика»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не менее 50 классных часов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детей «Символика России»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и распространено не менее 2000 информационных буклетов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истории создания и правилах размещения государственной символики;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исследовательских проектов обучающихся на тему отечественной геральдики;</a:t>
                      </a:r>
                    </a:p>
                    <a:p>
                      <a:pPr marL="228600" marR="0" lvl="1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Опубликована 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в газете «Знамя».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4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образовательных учреждений, педагогические работники Белгородского района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0481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sz="3000" smtClean="0">
                <a:solidFill>
                  <a:schemeClr val="tx1"/>
                </a:solidFill>
              </a:rPr>
            </a:br>
            <a:r>
              <a:rPr lang="ru-RU" sz="3000" smtClean="0">
                <a:solidFill>
                  <a:schemeClr val="tx1"/>
                </a:solidFill>
              </a:rPr>
              <a:t>(описание ситуации «как будет»)</a:t>
            </a:r>
            <a:br>
              <a:rPr lang="ru-RU" sz="300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5313" y="1143741"/>
            <a:ext cx="32617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6695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6039" y="1983766"/>
            <a:ext cx="35399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669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мероприятия позволят: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0545782"/>
              </p:ext>
            </p:extLst>
          </p:nvPr>
        </p:nvGraphicFramePr>
        <p:xfrm>
          <a:off x="304800" y="1485373"/>
          <a:ext cx="4322605" cy="516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58848675"/>
              </p:ext>
            </p:extLst>
          </p:nvPr>
        </p:nvGraphicFramePr>
        <p:xfrm>
          <a:off x="5220072" y="2301434"/>
          <a:ext cx="3672408" cy="37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омер слайда 4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6548029-DBBA-4D57-B007-7170909C3C19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955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757758"/>
              </p:ext>
            </p:extLst>
          </p:nvPr>
        </p:nvGraphicFramePr>
        <p:xfrm>
          <a:off x="161925" y="1196975"/>
          <a:ext cx="8817721" cy="526534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9612"/>
                <a:gridCol w="2909486"/>
                <a:gridCol w="672593"/>
                <a:gridCol w="1116407"/>
                <a:gridCol w="978533"/>
                <a:gridCol w="265109"/>
                <a:gridCol w="265109"/>
                <a:gridCol w="265109"/>
                <a:gridCol w="265109"/>
                <a:gridCol w="265109"/>
                <a:gridCol w="265109"/>
                <a:gridCol w="265109"/>
                <a:gridCol w="265109"/>
                <a:gridCol w="265109"/>
                <a:gridCol w="265109"/>
              </a:tblGrid>
              <a:tr h="2341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работ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начала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окончания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конкурсной программы в образовательных учреждениях Белгородского района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 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районного конкурса среди образовательных учреждений «Символика учреждения»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1.1.1.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приказа о проведении конкурса «Символика учреждения» по 3 номинациям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1.1.2.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и анализ разработок на тему: «Эмблема детского сада»; «Герб </a:t>
                      </a:r>
                      <a:r>
                        <a:rPr kumimoji="0" lang="ru-RU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флаг школы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 «Гимн школы»</a:t>
                      </a: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04.03.2016 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1.1.3.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Награждение участников конкурса «Символика учреждения»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выставки детских работ на тему: «Семейный герб»</a:t>
                      </a: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6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1.2.1.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приказа о проведении выставки детских работ на базе образовательных учреждений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1.2.2.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районной выставки детских творческих работ на базе ДК «Майский»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2844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Основные блоки работ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6</a:t>
            </a:r>
            <a:endParaRPr lang="ru-RU" altLang="ru-RU" sz="14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44" y="332656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Основные блоки работ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172578"/>
              </p:ext>
            </p:extLst>
          </p:nvPr>
        </p:nvGraphicFramePr>
        <p:xfrm>
          <a:off x="248395" y="1170857"/>
          <a:ext cx="8731250" cy="5587741"/>
        </p:xfrm>
        <a:graphic>
          <a:graphicData uri="http://schemas.openxmlformats.org/drawingml/2006/table">
            <a:tbl>
              <a:tblPr/>
              <a:tblGrid>
                <a:gridCol w="478559"/>
                <a:gridCol w="2900450"/>
                <a:gridCol w="714571"/>
                <a:gridCol w="1019246"/>
                <a:gridCol w="1017358"/>
                <a:gridCol w="273176"/>
                <a:gridCol w="255183"/>
                <a:gridCol w="262264"/>
                <a:gridCol w="297885"/>
                <a:gridCol w="229197"/>
                <a:gridCol w="229197"/>
                <a:gridCol w="263541"/>
                <a:gridCol w="263541"/>
                <a:gridCol w="263541"/>
                <a:gridCol w="263541"/>
              </a:tblGrid>
              <a:tr h="2060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работ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начала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окончания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91419" marR="91419" marT="43210" marB="432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210" marB="432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2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7" marR="35997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районного конкурса стихов собственного сочинения среди образовательных учреждений, посвященного символам Белгородского района</a:t>
                      </a: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79" marB="43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1.3.1.</a:t>
                      </a:r>
                    </a:p>
                  </a:txBody>
                  <a:tcPr marL="91419" marR="91419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приказа и положения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проведении конкурса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19" marR="91419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22.04.2016</a:t>
                      </a:r>
                    </a:p>
                  </a:txBody>
                  <a:tcPr marL="91419" marR="91419" marT="43979" marB="439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1.3.2.</a:t>
                      </a:r>
                    </a:p>
                  </a:txBody>
                  <a:tcPr marL="91419" marR="91419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конкурса стихов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3984" marB="43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1.3.3.</a:t>
                      </a:r>
                    </a:p>
                  </a:txBody>
                  <a:tcPr marL="91419" marR="91419" marT="43984" marB="4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Награждение участников конкурса стихов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91419" marR="91419" marT="43980" marB="439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районного конкурса среди кадетских классов «Лучшая символика класса»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3980" marB="43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31.03.2016</a:t>
                      </a:r>
                    </a:p>
                  </a:txBody>
                  <a:tcPr marL="91426" marR="91426" marT="43983" marB="43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6" marR="91426" marT="43983" marB="439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1.4.1.</a:t>
                      </a:r>
                    </a:p>
                  </a:txBody>
                  <a:tcPr marL="91419" marR="91419" marT="40375" marB="40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приказа и положения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проведении конкурса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9" marR="91419" marT="40375" marB="40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</a:p>
                  </a:txBody>
                  <a:tcPr marL="91419" marR="91419" marT="44489" marB="44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04.03.2016</a:t>
                      </a:r>
                    </a:p>
                  </a:txBody>
                  <a:tcPr marL="91419" marR="91419" marT="44489" marB="44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9" marR="91419" marT="40375" marB="40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организационного комитета. Подведение итогов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Награждение победителей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1.4.4.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символики кадетских классов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образовательного блока работ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7</a:t>
            </a:r>
            <a:endParaRPr lang="ru-RU" altLang="ru-RU" sz="105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56480"/>
              </p:ext>
            </p:extLst>
          </p:nvPr>
        </p:nvGraphicFramePr>
        <p:xfrm>
          <a:off x="179514" y="1143290"/>
          <a:ext cx="8800129" cy="5359727"/>
        </p:xfrm>
        <a:graphic>
          <a:graphicData uri="http://schemas.openxmlformats.org/drawingml/2006/table">
            <a:tbl>
              <a:tblPr/>
              <a:tblGrid>
                <a:gridCol w="563595"/>
                <a:gridCol w="2836202"/>
                <a:gridCol w="718967"/>
                <a:gridCol w="1025516"/>
                <a:gridCol w="1023617"/>
                <a:gridCol w="274856"/>
                <a:gridCol w="255468"/>
                <a:gridCol w="255468"/>
                <a:gridCol w="255468"/>
                <a:gridCol w="265162"/>
                <a:gridCol w="265162"/>
                <a:gridCol w="265162"/>
                <a:gridCol w="265162"/>
                <a:gridCol w="265162"/>
                <a:gridCol w="265162"/>
              </a:tblGrid>
              <a:tr h="1974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работ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начала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окончания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7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семинара для педагогов «Официальная и государственная символика» 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приказа о проведении семинара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программы проведения семинара 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реестра участников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семинара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исследовательской деятельности обучающихся на тему отечественной геральдики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приказа об организации исследовательской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рекомендаций для общеобразовательных учреждений с целью организации исследовательской деятельности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осещения символа Белгородского района: Дуба, посаженного Б. Хмельницким в честь воссоединения Украины с Россией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2844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smtClean="0">
                <a:solidFill>
                  <a:schemeClr val="tx1"/>
                </a:solidFill>
              </a:rPr>
              <a:t>Основные блоки работ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216938"/>
              </p:ext>
            </p:extLst>
          </p:nvPr>
        </p:nvGraphicFramePr>
        <p:xfrm>
          <a:off x="266676" y="1052736"/>
          <a:ext cx="8712968" cy="5462470"/>
        </p:xfrm>
        <a:graphic>
          <a:graphicData uri="http://schemas.openxmlformats.org/drawingml/2006/table">
            <a:tbl>
              <a:tblPr/>
              <a:tblGrid>
                <a:gridCol w="555565"/>
                <a:gridCol w="2795790"/>
                <a:gridCol w="708723"/>
                <a:gridCol w="1010904"/>
                <a:gridCol w="1009033"/>
                <a:gridCol w="270940"/>
                <a:gridCol w="270940"/>
                <a:gridCol w="270940"/>
                <a:gridCol w="251829"/>
                <a:gridCol w="261384"/>
                <a:gridCol w="261384"/>
                <a:gridCol w="261384"/>
                <a:gridCol w="261384"/>
                <a:gridCol w="261384"/>
                <a:gridCol w="261384"/>
              </a:tblGrid>
              <a:tr h="213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работ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начала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окончания</a:t>
                      </a:r>
                    </a:p>
                  </a:txBody>
                  <a:tcPr marL="91419" marR="91419" marT="44911" marB="44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19" marR="91419" marT="43707" marB="43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5997" marR="35997" marT="43707" marB="43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программы мероприятий развлекательного  характера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списков детей для экскурсии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приказа на выезд 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проведени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классных часов в каждом классе для учащихся на тему: «Геральдика»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рабочего собрания с классными учителями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конспектов и планов классных часов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методической базы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06.12.2016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37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цифровых материалов (видеоматериалов, 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flash-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презентаций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для проведения уроков, посвященных изучению геральдики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06.12.2016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1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 приказа о разработке материалов</a:t>
                      </a: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3.1.2.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цифровых материалов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3.1.3.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Подведение итогов организационным 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26" marR="91426" marT="40378" marB="4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30.11.2016</a:t>
                      </a:r>
                    </a:p>
                  </a:txBody>
                  <a:tcPr marL="91426" marR="91426" marT="44492" marB="444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0378" marB="403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2844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smtClean="0">
                <a:solidFill>
                  <a:schemeClr val="tx1"/>
                </a:solidFill>
              </a:rPr>
              <a:t>Основные блоки работ проекта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5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9</a:t>
            </a:r>
            <a:endParaRPr lang="ru-RU" altLang="ru-RU" sz="105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44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25722</TotalTime>
  <Words>1938</Words>
  <Application>Microsoft Office PowerPoint</Application>
  <PresentationFormat>Экран (4:3)</PresentationFormat>
  <Paragraphs>669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проекта «создание символики образовательных учреждений белгородского района» </vt:lpstr>
      <vt:lpstr>Презентация PowerPoint</vt:lpstr>
      <vt:lpstr>Презентация PowerPoint</vt:lpstr>
      <vt:lpstr>Цель и результат проекта</vt:lpstr>
      <vt:lpstr>Презентация PowerPoint</vt:lpstr>
      <vt:lpstr>Презентация PowerPoint</vt:lpstr>
      <vt:lpstr>Основные блоки работ проекта</vt:lpstr>
      <vt:lpstr>Презентация PowerPoint</vt:lpstr>
      <vt:lpstr>Презентация PowerPoint</vt:lpstr>
      <vt:lpstr>Основные блоки работ проекта</vt:lpstr>
      <vt:lpstr>Бюджет проекта</vt:lpstr>
      <vt:lpstr>Формы участия области в реализации проекта</vt:lpstr>
      <vt:lpstr>Показатели СОЦИАЛЬНОЙ, БЮДЖЕТНОЙ И ЭКОНОМИЧЕСКОЙ эффективности проекта </vt:lpstr>
      <vt:lpstr>Команда проекта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Дадыкина</cp:lastModifiedBy>
  <cp:revision>1082</cp:revision>
  <cp:lastPrinted>2016-03-14T08:34:44Z</cp:lastPrinted>
  <dcterms:created xsi:type="dcterms:W3CDTF">2010-02-20T13:06:54Z</dcterms:created>
  <dcterms:modified xsi:type="dcterms:W3CDTF">2016-03-15T14:50:58Z</dcterms:modified>
</cp:coreProperties>
</file>