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703" r:id="rId2"/>
    <p:sldId id="706" r:id="rId3"/>
    <p:sldId id="701" r:id="rId4"/>
    <p:sldId id="702" r:id="rId5"/>
    <p:sldId id="698" r:id="rId6"/>
    <p:sldId id="687" r:id="rId7"/>
    <p:sldId id="710" r:id="rId8"/>
    <p:sldId id="673" r:id="rId9"/>
    <p:sldId id="707" r:id="rId10"/>
    <p:sldId id="713" r:id="rId11"/>
    <p:sldId id="711" r:id="rId12"/>
    <p:sldId id="675" r:id="rId13"/>
    <p:sldId id="700" r:id="rId14"/>
    <p:sldId id="699" r:id="rId15"/>
    <p:sldId id="686" r:id="rId16"/>
    <p:sldId id="709" r:id="rId17"/>
    <p:sldId id="714" r:id="rId18"/>
    <p:sldId id="678" r:id="rId19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0689" autoAdjust="0"/>
  </p:normalViewPr>
  <p:slideViewPr>
    <p:cSldViewPr>
      <p:cViewPr varScale="1">
        <p:scale>
          <a:sx n="99" d="100"/>
          <a:sy n="99" d="100"/>
        </p:scale>
        <p:origin x="2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'[Диаграмма в Microsoft Office PowerPoint]Лист1'!$C$1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23"/>
              <c:layout>
                <c:manualLayout>
                  <c:x val="-3.1215803947055327E-3"/>
                  <c:y val="-0.11094895012179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PowerPoint]Лист1'!$A$2:$A$25</c:f>
              <c:strCache>
                <c:ptCount val="24"/>
                <c:pt idx="0">
                  <c:v>Майское с/п</c:v>
                </c:pt>
                <c:pt idx="1">
                  <c:v> ГП Октябрьский</c:v>
                </c:pt>
                <c:pt idx="2">
                  <c:v> ГП Разумное</c:v>
                </c:pt>
                <c:pt idx="3">
                  <c:v> ГП Северный</c:v>
                </c:pt>
                <c:pt idx="4">
                  <c:v>Беловское с/п</c:v>
                </c:pt>
                <c:pt idx="5">
                  <c:v>Беломестненское с/п</c:v>
                </c:pt>
                <c:pt idx="6">
                  <c:v>Бессоновское с/п</c:v>
                </c:pt>
                <c:pt idx="7">
                  <c:v>Веселолопанское с/п</c:v>
                </c:pt>
                <c:pt idx="8">
                  <c:v>Головинское с/п</c:v>
                </c:pt>
                <c:pt idx="9">
                  <c:v>Дубовское с/п</c:v>
                </c:pt>
                <c:pt idx="10">
                  <c:v>Ериковское с/п</c:v>
                </c:pt>
                <c:pt idx="11">
                  <c:v>Журавлевское  с/п</c:v>
                </c:pt>
                <c:pt idx="12">
                  <c:v>Комсомольское с/п</c:v>
                </c:pt>
                <c:pt idx="13">
                  <c:v>Краснооктябрьское с/п</c:v>
                </c:pt>
                <c:pt idx="14">
                  <c:v>Хохловское с/п</c:v>
                </c:pt>
                <c:pt idx="15">
                  <c:v>Крутологское с/п</c:v>
                </c:pt>
                <c:pt idx="16">
                  <c:v>Никольское с/п</c:v>
                </c:pt>
                <c:pt idx="17">
                  <c:v>Малиновское с/п</c:v>
                </c:pt>
                <c:pt idx="18">
                  <c:v>Пушкарское с/п</c:v>
                </c:pt>
                <c:pt idx="19">
                  <c:v>Стрелецкое с/п</c:v>
                </c:pt>
                <c:pt idx="20">
                  <c:v>Тавровское с/п</c:v>
                </c:pt>
                <c:pt idx="21">
                  <c:v>Щетиновское с/п</c:v>
                </c:pt>
                <c:pt idx="22">
                  <c:v>Яснозоренское с/п</c:v>
                </c:pt>
                <c:pt idx="23">
                  <c:v>Новосадовское с/п</c:v>
                </c:pt>
              </c:strCache>
            </c:strRef>
          </c:cat>
          <c:val>
            <c:numRef>
              <c:f>'[Диаграмма в Microsoft Office PowerPoint]Лист1'!$C$2:$C$25</c:f>
              <c:numCache>
                <c:formatCode>General</c:formatCode>
                <c:ptCount val="24"/>
                <c:pt idx="0">
                  <c:v>252</c:v>
                </c:pt>
                <c:pt idx="1">
                  <c:v>158</c:v>
                </c:pt>
                <c:pt idx="2">
                  <c:v>325</c:v>
                </c:pt>
                <c:pt idx="3">
                  <c:v>263</c:v>
                </c:pt>
                <c:pt idx="4">
                  <c:v>141</c:v>
                </c:pt>
                <c:pt idx="5">
                  <c:v>123</c:v>
                </c:pt>
                <c:pt idx="6">
                  <c:v>159</c:v>
                </c:pt>
                <c:pt idx="7">
                  <c:v>88</c:v>
                </c:pt>
                <c:pt idx="8">
                  <c:v>58</c:v>
                </c:pt>
                <c:pt idx="9">
                  <c:v>229</c:v>
                </c:pt>
                <c:pt idx="10">
                  <c:v>32</c:v>
                </c:pt>
                <c:pt idx="11">
                  <c:v>36</c:v>
                </c:pt>
                <c:pt idx="12">
                  <c:v>79</c:v>
                </c:pt>
                <c:pt idx="13">
                  <c:v>139</c:v>
                </c:pt>
                <c:pt idx="14">
                  <c:v>59</c:v>
                </c:pt>
                <c:pt idx="15">
                  <c:v>100</c:v>
                </c:pt>
                <c:pt idx="16">
                  <c:v>94</c:v>
                </c:pt>
                <c:pt idx="17">
                  <c:v>54</c:v>
                </c:pt>
                <c:pt idx="18">
                  <c:v>97</c:v>
                </c:pt>
                <c:pt idx="19">
                  <c:v>246</c:v>
                </c:pt>
                <c:pt idx="20">
                  <c:v>331</c:v>
                </c:pt>
                <c:pt idx="21">
                  <c:v>85</c:v>
                </c:pt>
                <c:pt idx="22">
                  <c:v>125</c:v>
                </c:pt>
                <c:pt idx="23">
                  <c:v>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9541824"/>
        <c:axId val="179544256"/>
      </c:barChart>
      <c:catAx>
        <c:axId val="179541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544256"/>
        <c:crosses val="autoZero"/>
        <c:auto val="1"/>
        <c:lblAlgn val="ctr"/>
        <c:lblOffset val="100"/>
        <c:noMultiLvlLbl val="0"/>
      </c:catAx>
      <c:valAx>
        <c:axId val="179544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7954182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5">
            <a:tint val="30000"/>
            <a:satMod val="250000"/>
          </a:schemeClr>
        </a:gs>
        <a:gs pos="72000">
          <a:schemeClr val="accent5">
            <a:tint val="75000"/>
            <a:satMod val="210000"/>
          </a:schemeClr>
        </a:gs>
        <a:gs pos="100000">
          <a:schemeClr val="accent5">
            <a:tint val="85000"/>
            <a:satMod val="210000"/>
          </a:schemeClr>
        </a:gs>
      </a:gsLst>
      <a:lin ang="5400000" scaled="1"/>
    </a:gradFill>
    <a:ln w="10000" cap="flat" cmpd="sng" algn="ctr">
      <a:solidFill>
        <a:schemeClr val="accent5"/>
      </a:solidFill>
      <a:prstDash val="solid"/>
    </a:ln>
    <a:effectLst>
      <a:outerShdw blurRad="76200" dist="50800" dir="5400000" rotWithShape="0">
        <a:srgbClr val="4E3B30">
          <a:alpha val="6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D81EA-E244-4F25-ADE0-B22F22C158BD}" type="doc">
      <dgm:prSet loTypeId="urn:microsoft.com/office/officeart/2005/8/layout/cycle3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243C04-9CA1-45D6-8FED-62286151AC35}">
      <dgm:prSet phldrT="[Текст]" custT="1"/>
      <dgm:spPr/>
      <dgm:t>
        <a:bodyPr/>
        <a:lstStyle/>
        <a:p>
          <a:r>
            <a:rPr lang="ru-RU" sz="1400" dirty="0" smtClean="0"/>
            <a:t>16 неполных семей</a:t>
          </a:r>
          <a:endParaRPr lang="ru-RU" sz="1400" dirty="0"/>
        </a:p>
      </dgm:t>
    </dgm:pt>
    <dgm:pt modelId="{B5A6C212-F820-453D-BE9A-30FB8D8C5B2D}" type="parTrans" cxnId="{99E1D30A-DC6E-4F62-BCBC-B04444EC0B35}">
      <dgm:prSet/>
      <dgm:spPr/>
      <dgm:t>
        <a:bodyPr/>
        <a:lstStyle/>
        <a:p>
          <a:endParaRPr lang="ru-RU"/>
        </a:p>
      </dgm:t>
    </dgm:pt>
    <dgm:pt modelId="{4EF862B6-77AF-4E5C-BD81-8B6F390AB87F}" type="sibTrans" cxnId="{99E1D30A-DC6E-4F62-BCBC-B04444EC0B35}">
      <dgm:prSet/>
      <dgm:spPr/>
      <dgm:t>
        <a:bodyPr/>
        <a:lstStyle/>
        <a:p>
          <a:endParaRPr lang="ru-RU"/>
        </a:p>
      </dgm:t>
    </dgm:pt>
    <dgm:pt modelId="{4E9BEBE3-1C83-4E94-AA0F-E52A3AF1409A}">
      <dgm:prSet phldrT="[Текст]" custT="1"/>
      <dgm:spPr/>
      <dgm:t>
        <a:bodyPr/>
        <a:lstStyle/>
        <a:p>
          <a:r>
            <a:rPr lang="ru-RU" sz="1400" dirty="0" smtClean="0"/>
            <a:t>158 детей из малоимущих семей</a:t>
          </a:r>
          <a:endParaRPr lang="ru-RU" sz="1400" dirty="0"/>
        </a:p>
      </dgm:t>
    </dgm:pt>
    <dgm:pt modelId="{1DFF6876-9152-4609-A482-70FD2520D06C}" type="parTrans" cxnId="{AC72108C-5EA5-4F78-8624-91E6C0812F88}">
      <dgm:prSet/>
      <dgm:spPr/>
      <dgm:t>
        <a:bodyPr/>
        <a:lstStyle/>
        <a:p>
          <a:endParaRPr lang="ru-RU"/>
        </a:p>
      </dgm:t>
    </dgm:pt>
    <dgm:pt modelId="{A4465DC4-FB70-4D4D-AB95-4DF8791A6690}" type="sibTrans" cxnId="{AC72108C-5EA5-4F78-8624-91E6C0812F88}">
      <dgm:prSet/>
      <dgm:spPr/>
      <dgm:t>
        <a:bodyPr/>
        <a:lstStyle/>
        <a:p>
          <a:endParaRPr lang="ru-RU"/>
        </a:p>
      </dgm:t>
    </dgm:pt>
    <dgm:pt modelId="{0BFEB25F-015E-46DD-816F-9D66E7A4A224}">
      <dgm:prSet phldrT="[Текст]" custT="1"/>
      <dgm:spPr/>
      <dgm:t>
        <a:bodyPr/>
        <a:lstStyle/>
        <a:p>
          <a:r>
            <a:rPr lang="ru-RU" sz="1400" dirty="0" smtClean="0"/>
            <a:t>2 признаны неблагополучными</a:t>
          </a:r>
          <a:endParaRPr lang="ru-RU" sz="1400" dirty="0"/>
        </a:p>
      </dgm:t>
    </dgm:pt>
    <dgm:pt modelId="{6A53C865-7460-475B-94F0-BA82D4E37FE6}" type="parTrans" cxnId="{6494C9D6-2400-4494-8467-84BC9A65A060}">
      <dgm:prSet/>
      <dgm:spPr/>
      <dgm:t>
        <a:bodyPr/>
        <a:lstStyle/>
        <a:p>
          <a:endParaRPr lang="ru-RU"/>
        </a:p>
      </dgm:t>
    </dgm:pt>
    <dgm:pt modelId="{1F583414-F9BE-45AC-A1F0-2E2390CFD218}" type="sibTrans" cxnId="{6494C9D6-2400-4494-8467-84BC9A65A060}">
      <dgm:prSet/>
      <dgm:spPr/>
      <dgm:t>
        <a:bodyPr/>
        <a:lstStyle/>
        <a:p>
          <a:endParaRPr lang="ru-RU"/>
        </a:p>
      </dgm:t>
    </dgm:pt>
    <dgm:pt modelId="{C7AD2177-1700-4195-99E8-E66AE353647A}">
      <dgm:prSet phldrT="[Текст]" custT="1"/>
      <dgm:spPr/>
      <dgm:t>
        <a:bodyPr/>
        <a:lstStyle/>
        <a:p>
          <a:r>
            <a:rPr lang="ru-RU" sz="1400" dirty="0" smtClean="0"/>
            <a:t>12 трудных подростков</a:t>
          </a:r>
          <a:endParaRPr lang="ru-RU" sz="1400" dirty="0"/>
        </a:p>
      </dgm:t>
    </dgm:pt>
    <dgm:pt modelId="{8131709E-EEBA-4ED2-931B-5D0CC3632957}" type="parTrans" cxnId="{2B3771EB-0CE6-4973-8B20-098DB2155CEB}">
      <dgm:prSet/>
      <dgm:spPr/>
      <dgm:t>
        <a:bodyPr/>
        <a:lstStyle/>
        <a:p>
          <a:endParaRPr lang="ru-RU"/>
        </a:p>
      </dgm:t>
    </dgm:pt>
    <dgm:pt modelId="{F91E5FC8-B8E3-45AF-9A6F-A9A5477433C8}" type="sibTrans" cxnId="{2B3771EB-0CE6-4973-8B20-098DB2155CEB}">
      <dgm:prSet/>
      <dgm:spPr/>
      <dgm:t>
        <a:bodyPr/>
        <a:lstStyle/>
        <a:p>
          <a:endParaRPr lang="ru-RU"/>
        </a:p>
      </dgm:t>
    </dgm:pt>
    <dgm:pt modelId="{461ACA04-47A1-4099-B134-FDE0401D49D7}">
      <dgm:prSet phldrT="[Текст]" custT="1"/>
      <dgm:spPr/>
      <dgm:t>
        <a:bodyPr/>
        <a:lstStyle/>
        <a:p>
          <a:r>
            <a:rPr lang="ru-RU" sz="1400" dirty="0" smtClean="0"/>
            <a:t>3  состоящих на учете в КДН</a:t>
          </a:r>
          <a:endParaRPr lang="ru-RU" sz="1400" dirty="0"/>
        </a:p>
      </dgm:t>
    </dgm:pt>
    <dgm:pt modelId="{D6BBED3C-5CD2-4EB1-97DA-737C74B03DB9}" type="parTrans" cxnId="{130AEC00-EACB-448E-BDAC-47394457949A}">
      <dgm:prSet/>
      <dgm:spPr/>
      <dgm:t>
        <a:bodyPr/>
        <a:lstStyle/>
        <a:p>
          <a:endParaRPr lang="ru-RU"/>
        </a:p>
      </dgm:t>
    </dgm:pt>
    <dgm:pt modelId="{0F5DE5D0-1C0C-405F-8D3B-0F2AE5AC3724}" type="sibTrans" cxnId="{130AEC00-EACB-448E-BDAC-47394457949A}">
      <dgm:prSet/>
      <dgm:spPr/>
      <dgm:t>
        <a:bodyPr/>
        <a:lstStyle/>
        <a:p>
          <a:endParaRPr lang="ru-RU"/>
        </a:p>
      </dgm:t>
    </dgm:pt>
    <dgm:pt modelId="{E8F93723-FECB-4E7F-BFE1-223B730EC14A}" type="pres">
      <dgm:prSet presAssocID="{D4BD81EA-E244-4F25-ADE0-B22F22C158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798518-34E7-4201-86D2-D2845F1A734C}" type="pres">
      <dgm:prSet presAssocID="{D4BD81EA-E244-4F25-ADE0-B22F22C158BD}" presName="cycle" presStyleCnt="0"/>
      <dgm:spPr/>
    </dgm:pt>
    <dgm:pt modelId="{55B1C33B-9023-434E-9770-CE89D050E50B}" type="pres">
      <dgm:prSet presAssocID="{4E9BEBE3-1C83-4E94-AA0F-E52A3AF1409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A6125-C3D9-4C53-ABB2-9F8E701F0E46}" type="pres">
      <dgm:prSet presAssocID="{A4465DC4-FB70-4D4D-AB95-4DF8791A669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2E6F31F-09B5-474A-88B5-69819AEBCE9E}" type="pres">
      <dgm:prSet presAssocID="{0BFEB25F-015E-46DD-816F-9D66E7A4A22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BE0A1-B970-4AAC-BAC8-B55AC20184C8}" type="pres">
      <dgm:prSet presAssocID="{F8243C04-9CA1-45D6-8FED-62286151AC3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63094-E313-4F6F-B136-CD6C93060059}" type="pres">
      <dgm:prSet presAssocID="{C7AD2177-1700-4195-99E8-E66AE353647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62322-521A-4F17-A208-7DAF4DCD9A33}" type="pres">
      <dgm:prSet presAssocID="{461ACA04-47A1-4099-B134-FDE0401D49D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0AEC00-EACB-448E-BDAC-47394457949A}" srcId="{D4BD81EA-E244-4F25-ADE0-B22F22C158BD}" destId="{461ACA04-47A1-4099-B134-FDE0401D49D7}" srcOrd="4" destOrd="0" parTransId="{D6BBED3C-5CD2-4EB1-97DA-737C74B03DB9}" sibTransId="{0F5DE5D0-1C0C-405F-8D3B-0F2AE5AC3724}"/>
    <dgm:cxn modelId="{330EFCB6-106D-4409-969F-3835E29DC568}" type="presOf" srcId="{C7AD2177-1700-4195-99E8-E66AE353647A}" destId="{66F63094-E313-4F6F-B136-CD6C93060059}" srcOrd="0" destOrd="0" presId="urn:microsoft.com/office/officeart/2005/8/layout/cycle3"/>
    <dgm:cxn modelId="{6494C9D6-2400-4494-8467-84BC9A65A060}" srcId="{D4BD81EA-E244-4F25-ADE0-B22F22C158BD}" destId="{0BFEB25F-015E-46DD-816F-9D66E7A4A224}" srcOrd="1" destOrd="0" parTransId="{6A53C865-7460-475B-94F0-BA82D4E37FE6}" sibTransId="{1F583414-F9BE-45AC-A1F0-2E2390CFD218}"/>
    <dgm:cxn modelId="{06258A3B-CC3C-438F-8D8E-25A7F9494847}" type="presOf" srcId="{4E9BEBE3-1C83-4E94-AA0F-E52A3AF1409A}" destId="{55B1C33B-9023-434E-9770-CE89D050E50B}" srcOrd="0" destOrd="0" presId="urn:microsoft.com/office/officeart/2005/8/layout/cycle3"/>
    <dgm:cxn modelId="{B54B3C5B-32C1-4DCD-9AC1-BDE0E2651353}" type="presOf" srcId="{F8243C04-9CA1-45D6-8FED-62286151AC35}" destId="{750BE0A1-B970-4AAC-BAC8-B55AC20184C8}" srcOrd="0" destOrd="0" presId="urn:microsoft.com/office/officeart/2005/8/layout/cycle3"/>
    <dgm:cxn modelId="{2B17ECBC-2BEA-4F9D-9D36-1915645B1B53}" type="presOf" srcId="{A4465DC4-FB70-4D4D-AB95-4DF8791A6690}" destId="{8DCA6125-C3D9-4C53-ABB2-9F8E701F0E46}" srcOrd="0" destOrd="0" presId="urn:microsoft.com/office/officeart/2005/8/layout/cycle3"/>
    <dgm:cxn modelId="{7225E1A5-FE78-451C-8415-0824AA5F2E2C}" type="presOf" srcId="{461ACA04-47A1-4099-B134-FDE0401D49D7}" destId="{B0C62322-521A-4F17-A208-7DAF4DCD9A33}" srcOrd="0" destOrd="0" presId="urn:microsoft.com/office/officeart/2005/8/layout/cycle3"/>
    <dgm:cxn modelId="{99E1D30A-DC6E-4F62-BCBC-B04444EC0B35}" srcId="{D4BD81EA-E244-4F25-ADE0-B22F22C158BD}" destId="{F8243C04-9CA1-45D6-8FED-62286151AC35}" srcOrd="2" destOrd="0" parTransId="{B5A6C212-F820-453D-BE9A-30FB8D8C5B2D}" sibTransId="{4EF862B6-77AF-4E5C-BD81-8B6F390AB87F}"/>
    <dgm:cxn modelId="{2B3771EB-0CE6-4973-8B20-098DB2155CEB}" srcId="{D4BD81EA-E244-4F25-ADE0-B22F22C158BD}" destId="{C7AD2177-1700-4195-99E8-E66AE353647A}" srcOrd="3" destOrd="0" parTransId="{8131709E-EEBA-4ED2-931B-5D0CC3632957}" sibTransId="{F91E5FC8-B8E3-45AF-9A6F-A9A5477433C8}"/>
    <dgm:cxn modelId="{760E29D4-45F8-469B-BDE3-A3AD39EC7CB2}" type="presOf" srcId="{0BFEB25F-015E-46DD-816F-9D66E7A4A224}" destId="{72E6F31F-09B5-474A-88B5-69819AEBCE9E}" srcOrd="0" destOrd="0" presId="urn:microsoft.com/office/officeart/2005/8/layout/cycle3"/>
    <dgm:cxn modelId="{C54E715E-6565-4304-8BEB-05FC91AB3A33}" type="presOf" srcId="{D4BD81EA-E244-4F25-ADE0-B22F22C158BD}" destId="{E8F93723-FECB-4E7F-BFE1-223B730EC14A}" srcOrd="0" destOrd="0" presId="urn:microsoft.com/office/officeart/2005/8/layout/cycle3"/>
    <dgm:cxn modelId="{AC72108C-5EA5-4F78-8624-91E6C0812F88}" srcId="{D4BD81EA-E244-4F25-ADE0-B22F22C158BD}" destId="{4E9BEBE3-1C83-4E94-AA0F-E52A3AF1409A}" srcOrd="0" destOrd="0" parTransId="{1DFF6876-9152-4609-A482-70FD2520D06C}" sibTransId="{A4465DC4-FB70-4D4D-AB95-4DF8791A6690}"/>
    <dgm:cxn modelId="{81FAB78D-EB75-4867-B5C1-1A5F75EB35B7}" type="presParOf" srcId="{E8F93723-FECB-4E7F-BFE1-223B730EC14A}" destId="{AD798518-34E7-4201-86D2-D2845F1A734C}" srcOrd="0" destOrd="0" presId="urn:microsoft.com/office/officeart/2005/8/layout/cycle3"/>
    <dgm:cxn modelId="{B407C23A-64EF-4B33-AC4B-9DD6CAB358E4}" type="presParOf" srcId="{AD798518-34E7-4201-86D2-D2845F1A734C}" destId="{55B1C33B-9023-434E-9770-CE89D050E50B}" srcOrd="0" destOrd="0" presId="urn:microsoft.com/office/officeart/2005/8/layout/cycle3"/>
    <dgm:cxn modelId="{484331FC-E1C8-42F7-9ACE-C0954F0796DB}" type="presParOf" srcId="{AD798518-34E7-4201-86D2-D2845F1A734C}" destId="{8DCA6125-C3D9-4C53-ABB2-9F8E701F0E46}" srcOrd="1" destOrd="0" presId="urn:microsoft.com/office/officeart/2005/8/layout/cycle3"/>
    <dgm:cxn modelId="{00EBD84A-FEBD-484A-AFAC-926F8E1EC0EB}" type="presParOf" srcId="{AD798518-34E7-4201-86D2-D2845F1A734C}" destId="{72E6F31F-09B5-474A-88B5-69819AEBCE9E}" srcOrd="2" destOrd="0" presId="urn:microsoft.com/office/officeart/2005/8/layout/cycle3"/>
    <dgm:cxn modelId="{F4A6C32E-CD85-4272-BBA0-CF2206CBF762}" type="presParOf" srcId="{AD798518-34E7-4201-86D2-D2845F1A734C}" destId="{750BE0A1-B970-4AAC-BAC8-B55AC20184C8}" srcOrd="3" destOrd="0" presId="urn:microsoft.com/office/officeart/2005/8/layout/cycle3"/>
    <dgm:cxn modelId="{136674D6-6EE1-4CE5-BC31-19A86EBF4BFC}" type="presParOf" srcId="{AD798518-34E7-4201-86D2-D2845F1A734C}" destId="{66F63094-E313-4F6F-B136-CD6C93060059}" srcOrd="4" destOrd="0" presId="urn:microsoft.com/office/officeart/2005/8/layout/cycle3"/>
    <dgm:cxn modelId="{E4789A17-2C9A-4634-92D6-9C34B1C65720}" type="presParOf" srcId="{AD798518-34E7-4201-86D2-D2845F1A734C}" destId="{B0C62322-521A-4F17-A208-7DAF4DCD9A3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D81EA-E244-4F25-ADE0-B22F22C158BD}" type="doc">
      <dgm:prSet loTypeId="urn:microsoft.com/office/officeart/2005/8/layout/cycle3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243C04-9CA1-45D6-8FED-62286151AC35}">
      <dgm:prSet phldrT="[Текст]" custT="1"/>
      <dgm:spPr/>
      <dgm:t>
        <a:bodyPr/>
        <a:lstStyle/>
        <a:p>
          <a:r>
            <a:rPr lang="ru-RU" sz="1400" dirty="0" smtClean="0"/>
            <a:t>19 неполных семей</a:t>
          </a:r>
          <a:endParaRPr lang="ru-RU" sz="1400" dirty="0"/>
        </a:p>
      </dgm:t>
    </dgm:pt>
    <dgm:pt modelId="{B5A6C212-F820-453D-BE9A-30FB8D8C5B2D}" type="parTrans" cxnId="{99E1D30A-DC6E-4F62-BCBC-B04444EC0B35}">
      <dgm:prSet/>
      <dgm:spPr/>
      <dgm:t>
        <a:bodyPr/>
        <a:lstStyle/>
        <a:p>
          <a:endParaRPr lang="ru-RU"/>
        </a:p>
      </dgm:t>
    </dgm:pt>
    <dgm:pt modelId="{4EF862B6-77AF-4E5C-BD81-8B6F390AB87F}" type="sibTrans" cxnId="{99E1D30A-DC6E-4F62-BCBC-B04444EC0B35}">
      <dgm:prSet/>
      <dgm:spPr/>
      <dgm:t>
        <a:bodyPr/>
        <a:lstStyle/>
        <a:p>
          <a:endParaRPr lang="ru-RU"/>
        </a:p>
      </dgm:t>
    </dgm:pt>
    <dgm:pt modelId="{4E9BEBE3-1C83-4E94-AA0F-E52A3AF1409A}">
      <dgm:prSet phldrT="[Текст]" custT="1"/>
      <dgm:spPr/>
      <dgm:t>
        <a:bodyPr/>
        <a:lstStyle/>
        <a:p>
          <a:r>
            <a:rPr lang="ru-RU" sz="1400" dirty="0" smtClean="0"/>
            <a:t>229 детей из малоимущих семей</a:t>
          </a:r>
          <a:endParaRPr lang="ru-RU" sz="1400" dirty="0"/>
        </a:p>
      </dgm:t>
    </dgm:pt>
    <dgm:pt modelId="{1DFF6876-9152-4609-A482-70FD2520D06C}" type="parTrans" cxnId="{AC72108C-5EA5-4F78-8624-91E6C0812F88}">
      <dgm:prSet/>
      <dgm:spPr/>
      <dgm:t>
        <a:bodyPr/>
        <a:lstStyle/>
        <a:p>
          <a:endParaRPr lang="ru-RU"/>
        </a:p>
      </dgm:t>
    </dgm:pt>
    <dgm:pt modelId="{A4465DC4-FB70-4D4D-AB95-4DF8791A6690}" type="sibTrans" cxnId="{AC72108C-5EA5-4F78-8624-91E6C0812F88}">
      <dgm:prSet/>
      <dgm:spPr/>
      <dgm:t>
        <a:bodyPr/>
        <a:lstStyle/>
        <a:p>
          <a:endParaRPr lang="ru-RU"/>
        </a:p>
      </dgm:t>
    </dgm:pt>
    <dgm:pt modelId="{0BFEB25F-015E-46DD-816F-9D66E7A4A224}">
      <dgm:prSet phldrT="[Текст]" custT="1"/>
      <dgm:spPr/>
      <dgm:t>
        <a:bodyPr/>
        <a:lstStyle/>
        <a:p>
          <a:r>
            <a:rPr lang="ru-RU" sz="1400" dirty="0" smtClean="0"/>
            <a:t>2 признаны неблагополучными</a:t>
          </a:r>
          <a:endParaRPr lang="ru-RU" sz="1400" dirty="0"/>
        </a:p>
      </dgm:t>
    </dgm:pt>
    <dgm:pt modelId="{6A53C865-7460-475B-94F0-BA82D4E37FE6}" type="parTrans" cxnId="{6494C9D6-2400-4494-8467-84BC9A65A060}">
      <dgm:prSet/>
      <dgm:spPr/>
      <dgm:t>
        <a:bodyPr/>
        <a:lstStyle/>
        <a:p>
          <a:endParaRPr lang="ru-RU"/>
        </a:p>
      </dgm:t>
    </dgm:pt>
    <dgm:pt modelId="{1F583414-F9BE-45AC-A1F0-2E2390CFD218}" type="sibTrans" cxnId="{6494C9D6-2400-4494-8467-84BC9A65A060}">
      <dgm:prSet/>
      <dgm:spPr/>
      <dgm:t>
        <a:bodyPr/>
        <a:lstStyle/>
        <a:p>
          <a:endParaRPr lang="ru-RU"/>
        </a:p>
      </dgm:t>
    </dgm:pt>
    <dgm:pt modelId="{C7AD2177-1700-4195-99E8-E66AE353647A}">
      <dgm:prSet phldrT="[Текст]" custT="1"/>
      <dgm:spPr/>
      <dgm:t>
        <a:bodyPr/>
        <a:lstStyle/>
        <a:p>
          <a:r>
            <a:rPr lang="ru-RU" sz="1400" dirty="0" smtClean="0"/>
            <a:t>4 трудных подростков</a:t>
          </a:r>
          <a:endParaRPr lang="ru-RU" sz="1400" dirty="0"/>
        </a:p>
      </dgm:t>
    </dgm:pt>
    <dgm:pt modelId="{8131709E-EEBA-4ED2-931B-5D0CC3632957}" type="parTrans" cxnId="{2B3771EB-0CE6-4973-8B20-098DB2155CEB}">
      <dgm:prSet/>
      <dgm:spPr/>
      <dgm:t>
        <a:bodyPr/>
        <a:lstStyle/>
        <a:p>
          <a:endParaRPr lang="ru-RU"/>
        </a:p>
      </dgm:t>
    </dgm:pt>
    <dgm:pt modelId="{F91E5FC8-B8E3-45AF-9A6F-A9A5477433C8}" type="sibTrans" cxnId="{2B3771EB-0CE6-4973-8B20-098DB2155CEB}">
      <dgm:prSet/>
      <dgm:spPr/>
      <dgm:t>
        <a:bodyPr/>
        <a:lstStyle/>
        <a:p>
          <a:endParaRPr lang="ru-RU"/>
        </a:p>
      </dgm:t>
    </dgm:pt>
    <dgm:pt modelId="{461ACA04-47A1-4099-B134-FDE0401D49D7}">
      <dgm:prSet phldrT="[Текст]" custT="1"/>
      <dgm:spPr/>
      <dgm:t>
        <a:bodyPr/>
        <a:lstStyle/>
        <a:p>
          <a:r>
            <a:rPr lang="ru-RU" sz="1400" dirty="0" smtClean="0"/>
            <a:t>2  состоящих на учете в КДН</a:t>
          </a:r>
          <a:endParaRPr lang="ru-RU" sz="1400" dirty="0"/>
        </a:p>
      </dgm:t>
    </dgm:pt>
    <dgm:pt modelId="{D6BBED3C-5CD2-4EB1-97DA-737C74B03DB9}" type="parTrans" cxnId="{130AEC00-EACB-448E-BDAC-47394457949A}">
      <dgm:prSet/>
      <dgm:spPr/>
      <dgm:t>
        <a:bodyPr/>
        <a:lstStyle/>
        <a:p>
          <a:endParaRPr lang="ru-RU"/>
        </a:p>
      </dgm:t>
    </dgm:pt>
    <dgm:pt modelId="{0F5DE5D0-1C0C-405F-8D3B-0F2AE5AC3724}" type="sibTrans" cxnId="{130AEC00-EACB-448E-BDAC-47394457949A}">
      <dgm:prSet/>
      <dgm:spPr/>
      <dgm:t>
        <a:bodyPr/>
        <a:lstStyle/>
        <a:p>
          <a:endParaRPr lang="ru-RU"/>
        </a:p>
      </dgm:t>
    </dgm:pt>
    <dgm:pt modelId="{E8F93723-FECB-4E7F-BFE1-223B730EC14A}" type="pres">
      <dgm:prSet presAssocID="{D4BD81EA-E244-4F25-ADE0-B22F22C158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798518-34E7-4201-86D2-D2845F1A734C}" type="pres">
      <dgm:prSet presAssocID="{D4BD81EA-E244-4F25-ADE0-B22F22C158BD}" presName="cycle" presStyleCnt="0"/>
      <dgm:spPr/>
    </dgm:pt>
    <dgm:pt modelId="{5D8FC359-959A-4564-9399-D6C0BC78A06E}" type="pres">
      <dgm:prSet presAssocID="{4E9BEBE3-1C83-4E94-AA0F-E52A3AF1409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9DCD3-6F1C-4CA8-98C7-7D7553481161}" type="pres">
      <dgm:prSet presAssocID="{A4465DC4-FB70-4D4D-AB95-4DF8791A669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2E6F31F-09B5-474A-88B5-69819AEBCE9E}" type="pres">
      <dgm:prSet presAssocID="{0BFEB25F-015E-46DD-816F-9D66E7A4A22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BE0A1-B970-4AAC-BAC8-B55AC20184C8}" type="pres">
      <dgm:prSet presAssocID="{F8243C04-9CA1-45D6-8FED-62286151AC3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63094-E313-4F6F-B136-CD6C93060059}" type="pres">
      <dgm:prSet presAssocID="{C7AD2177-1700-4195-99E8-E66AE353647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62322-521A-4F17-A208-7DAF4DCD9A33}" type="pres">
      <dgm:prSet presAssocID="{461ACA04-47A1-4099-B134-FDE0401D49D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0AEC00-EACB-448E-BDAC-47394457949A}" srcId="{D4BD81EA-E244-4F25-ADE0-B22F22C158BD}" destId="{461ACA04-47A1-4099-B134-FDE0401D49D7}" srcOrd="4" destOrd="0" parTransId="{D6BBED3C-5CD2-4EB1-97DA-737C74B03DB9}" sibTransId="{0F5DE5D0-1C0C-405F-8D3B-0F2AE5AC3724}"/>
    <dgm:cxn modelId="{45837344-42D0-49F1-B983-C30D92709E3E}" type="presOf" srcId="{C7AD2177-1700-4195-99E8-E66AE353647A}" destId="{66F63094-E313-4F6F-B136-CD6C93060059}" srcOrd="0" destOrd="0" presId="urn:microsoft.com/office/officeart/2005/8/layout/cycle3"/>
    <dgm:cxn modelId="{07F5FD4D-E99B-4805-AEF2-D9225BE17FFC}" type="presOf" srcId="{F8243C04-9CA1-45D6-8FED-62286151AC35}" destId="{750BE0A1-B970-4AAC-BAC8-B55AC20184C8}" srcOrd="0" destOrd="0" presId="urn:microsoft.com/office/officeart/2005/8/layout/cycle3"/>
    <dgm:cxn modelId="{3CBC270E-2D7D-4913-9A7E-1526891171DC}" type="presOf" srcId="{D4BD81EA-E244-4F25-ADE0-B22F22C158BD}" destId="{E8F93723-FECB-4E7F-BFE1-223B730EC14A}" srcOrd="0" destOrd="0" presId="urn:microsoft.com/office/officeart/2005/8/layout/cycle3"/>
    <dgm:cxn modelId="{6494C9D6-2400-4494-8467-84BC9A65A060}" srcId="{D4BD81EA-E244-4F25-ADE0-B22F22C158BD}" destId="{0BFEB25F-015E-46DD-816F-9D66E7A4A224}" srcOrd="1" destOrd="0" parTransId="{6A53C865-7460-475B-94F0-BA82D4E37FE6}" sibTransId="{1F583414-F9BE-45AC-A1F0-2E2390CFD218}"/>
    <dgm:cxn modelId="{2A68FB75-FB9B-4E22-BE7C-77FDC2B97639}" type="presOf" srcId="{0BFEB25F-015E-46DD-816F-9D66E7A4A224}" destId="{72E6F31F-09B5-474A-88B5-69819AEBCE9E}" srcOrd="0" destOrd="0" presId="urn:microsoft.com/office/officeart/2005/8/layout/cycle3"/>
    <dgm:cxn modelId="{99E1D30A-DC6E-4F62-BCBC-B04444EC0B35}" srcId="{D4BD81EA-E244-4F25-ADE0-B22F22C158BD}" destId="{F8243C04-9CA1-45D6-8FED-62286151AC35}" srcOrd="2" destOrd="0" parTransId="{B5A6C212-F820-453D-BE9A-30FB8D8C5B2D}" sibTransId="{4EF862B6-77AF-4E5C-BD81-8B6F390AB87F}"/>
    <dgm:cxn modelId="{5E695104-144D-4560-BFF4-A26418AD4D56}" type="presOf" srcId="{461ACA04-47A1-4099-B134-FDE0401D49D7}" destId="{B0C62322-521A-4F17-A208-7DAF4DCD9A33}" srcOrd="0" destOrd="0" presId="urn:microsoft.com/office/officeart/2005/8/layout/cycle3"/>
    <dgm:cxn modelId="{2B3771EB-0CE6-4973-8B20-098DB2155CEB}" srcId="{D4BD81EA-E244-4F25-ADE0-B22F22C158BD}" destId="{C7AD2177-1700-4195-99E8-E66AE353647A}" srcOrd="3" destOrd="0" parTransId="{8131709E-EEBA-4ED2-931B-5D0CC3632957}" sibTransId="{F91E5FC8-B8E3-45AF-9A6F-A9A5477433C8}"/>
    <dgm:cxn modelId="{08FD0679-1E80-4A60-9DC7-F3E215A637FE}" type="presOf" srcId="{A4465DC4-FB70-4D4D-AB95-4DF8791A6690}" destId="{BA89DCD3-6F1C-4CA8-98C7-7D7553481161}" srcOrd="0" destOrd="0" presId="urn:microsoft.com/office/officeart/2005/8/layout/cycle3"/>
    <dgm:cxn modelId="{4B6737A7-A703-48D2-ABA2-8E6E43C26038}" type="presOf" srcId="{4E9BEBE3-1C83-4E94-AA0F-E52A3AF1409A}" destId="{5D8FC359-959A-4564-9399-D6C0BC78A06E}" srcOrd="0" destOrd="0" presId="urn:microsoft.com/office/officeart/2005/8/layout/cycle3"/>
    <dgm:cxn modelId="{AC72108C-5EA5-4F78-8624-91E6C0812F88}" srcId="{D4BD81EA-E244-4F25-ADE0-B22F22C158BD}" destId="{4E9BEBE3-1C83-4E94-AA0F-E52A3AF1409A}" srcOrd="0" destOrd="0" parTransId="{1DFF6876-9152-4609-A482-70FD2520D06C}" sibTransId="{A4465DC4-FB70-4D4D-AB95-4DF8791A6690}"/>
    <dgm:cxn modelId="{B46A1AC0-321A-4D20-9178-0FAF98ADC26A}" type="presParOf" srcId="{E8F93723-FECB-4E7F-BFE1-223B730EC14A}" destId="{AD798518-34E7-4201-86D2-D2845F1A734C}" srcOrd="0" destOrd="0" presId="urn:microsoft.com/office/officeart/2005/8/layout/cycle3"/>
    <dgm:cxn modelId="{FF005ED8-A58A-40FF-86C2-D3DF0CB9D56E}" type="presParOf" srcId="{AD798518-34E7-4201-86D2-D2845F1A734C}" destId="{5D8FC359-959A-4564-9399-D6C0BC78A06E}" srcOrd="0" destOrd="0" presId="urn:microsoft.com/office/officeart/2005/8/layout/cycle3"/>
    <dgm:cxn modelId="{A9D4D97B-A963-41C3-A67E-F7D7776BAE82}" type="presParOf" srcId="{AD798518-34E7-4201-86D2-D2845F1A734C}" destId="{BA89DCD3-6F1C-4CA8-98C7-7D7553481161}" srcOrd="1" destOrd="0" presId="urn:microsoft.com/office/officeart/2005/8/layout/cycle3"/>
    <dgm:cxn modelId="{76EF41FA-5133-4719-BFDE-DFFF9B471E73}" type="presParOf" srcId="{AD798518-34E7-4201-86D2-D2845F1A734C}" destId="{72E6F31F-09B5-474A-88B5-69819AEBCE9E}" srcOrd="2" destOrd="0" presId="urn:microsoft.com/office/officeart/2005/8/layout/cycle3"/>
    <dgm:cxn modelId="{BCE97A2B-F756-4AC3-B20F-D381F994115B}" type="presParOf" srcId="{AD798518-34E7-4201-86D2-D2845F1A734C}" destId="{750BE0A1-B970-4AAC-BAC8-B55AC20184C8}" srcOrd="3" destOrd="0" presId="urn:microsoft.com/office/officeart/2005/8/layout/cycle3"/>
    <dgm:cxn modelId="{DA044CD7-1832-4A91-9ED7-635E3DEF67D3}" type="presParOf" srcId="{AD798518-34E7-4201-86D2-D2845F1A734C}" destId="{66F63094-E313-4F6F-B136-CD6C93060059}" srcOrd="4" destOrd="0" presId="urn:microsoft.com/office/officeart/2005/8/layout/cycle3"/>
    <dgm:cxn modelId="{6C2C3F1E-2468-4EAE-8060-6D9DAB8E8ED4}" type="presParOf" srcId="{AD798518-34E7-4201-86D2-D2845F1A734C}" destId="{B0C62322-521A-4F17-A208-7DAF4DCD9A3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7DC40-BF77-429A-ADA8-2426B52E2510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F552428-38B9-4DF5-995E-9ACBB27718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017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B59E5C-9917-4AB5-8C07-F8E8B249DD24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4" tIns="45657" rIns="91314" bIns="456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314" tIns="45657" rIns="91314" bIns="456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5712FA6-2296-488F-8E94-C95934D9F0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612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1F4BC04-4B25-4101-9C11-C21812F42CE7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59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18A2C1D-3A92-4B7B-9E19-76A1DB25650E}" type="slidenum">
              <a:rPr lang="ru-RU" altLang="ru-RU" smtClean="0">
                <a:latin typeface="Calibri" pitchFamily="34" charset="0"/>
              </a:rPr>
              <a:pPr/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6975-A9F3-4396-B3EA-A1C38761AA07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437A-FF54-4865-B3A5-4FDAC7C42F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217803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1438-0866-42D7-A89F-879C9589845A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D274-B45F-4F59-8344-7D6ACDE31D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76956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4769-60E7-4EEC-A7DB-3AD352D21AF9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42A6-85C4-457B-A4DE-EF0437A496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82576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09EF-3DFD-4347-A5E0-C385310C12C3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F4777-1FCA-4BF1-ABF4-6311FDD647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91450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AE35C-A82C-40D7-86DC-E4657D47756C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6E63-E0D3-491E-9140-3CE2FE68A4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99786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84DC-2C9E-4102-8C14-6DBF9FE9D463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2D51-8B92-423F-A497-B224D27E1F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909505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F8B3-17AF-43CF-BF88-744174F18970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596A8-6E90-412C-AD99-7257DF86C8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645182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7B6E-1AB0-4338-93A5-578E63794DDC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Эффективное управление временем и ресурсами.                                                                                            </a:t>
            </a:r>
            <a:fld id="{EF374B9A-F3A3-45C4-96C2-EC167B8518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563626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758C-8910-4314-8D60-12AF37B4FA6C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E40B-B376-494D-B496-A92172544E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63667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13F0-CC67-4C0C-A4AF-80003E5B903E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72DC-1B22-4D6A-B466-BC40D72944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927152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7467-064B-4A2B-B484-139265FA1DC8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376E-8A90-4973-AB0B-9E39132DF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23087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FD662E-4A72-4295-9AC0-03EDB77117F1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268EA8"/>
                </a:solidFill>
                <a:latin typeface="Franklin Gothic Book" pitchFamily="34" charset="0"/>
                <a:cs typeface="Arial" charset="0"/>
              </a:defRPr>
            </a:lvl1pPr>
          </a:lstStyle>
          <a:p>
            <a:pPr>
              <a:defRPr/>
            </a:pPr>
            <a:fld id="{CC7BE81B-EAC1-4823-BD0C-483B3EF2DD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4" r:id="rId1"/>
    <p:sldLayoutId id="2147485245" r:id="rId2"/>
    <p:sldLayoutId id="2147485246" r:id="rId3"/>
    <p:sldLayoutId id="2147485247" r:id="rId4"/>
    <p:sldLayoutId id="2147485248" r:id="rId5"/>
    <p:sldLayoutId id="2147485249" r:id="rId6"/>
    <p:sldLayoutId id="2147485250" r:id="rId7"/>
    <p:sldLayoutId id="2147485251" r:id="rId8"/>
    <p:sldLayoutId id="2147485252" r:id="rId9"/>
    <p:sldLayoutId id="2147485253" r:id="rId10"/>
    <p:sldLayoutId id="2147485254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7350" y="3184525"/>
            <a:ext cx="8501063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Презентация проекта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000" b="1" dirty="0" smtClean="0">
                <a:solidFill>
                  <a:schemeClr val="tx1"/>
                </a:solidFill>
              </a:rPr>
              <a:t>вовлечение детей из малоимущих семей в КУЛЬТУРНО-досуговую деятельность путем привлечения средств инвесторов «Мы - вместе»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938" y="4954588"/>
            <a:ext cx="57277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Начальник управления социальной защиты населения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администрации Белгородского района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Люлина Ольга Владимировна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6169025"/>
            <a:ext cx="67865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Белгород, 2015 год</a:t>
            </a:r>
          </a:p>
        </p:txBody>
      </p:sp>
      <p:pic>
        <p:nvPicPr>
          <p:cNvPr id="13317" name="Рисунок 6" descr="Bel_ray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14350"/>
            <a:ext cx="1074738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4"/>
          <p:cNvSpPr txBox="1">
            <a:spLocks/>
          </p:cNvSpPr>
          <p:nvPr/>
        </p:nvSpPr>
        <p:spPr bwMode="auto">
          <a:xfrm>
            <a:off x="366713" y="2044700"/>
            <a:ext cx="845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Управление социальной защиты населения администрации Белгородского района</a:t>
            </a: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8643938" y="6429375"/>
            <a:ext cx="347662" cy="2921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defRPr/>
            </a:pPr>
            <a:fld id="{1127F8B3-5741-454B-8862-212C4B11D0AC}" type="slidenum">
              <a:rPr lang="ru-RU" altLang="ru-RU" sz="1400" b="1" smtClean="0">
                <a:solidFill>
                  <a:schemeClr val="bg1"/>
                </a:solidFill>
                <a:cs typeface="Arial" charset="0"/>
              </a:rPr>
              <a:pPr algn="r" eaLnBrk="1" hangingPunct="1">
                <a:defRPr/>
              </a:pPr>
              <a:t>1</a:t>
            </a:fld>
            <a:endParaRPr lang="ru-RU" altLang="ru-RU" sz="1400" b="1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Основные блоки работ проекта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710019"/>
              </p:ext>
            </p:extLst>
          </p:nvPr>
        </p:nvGraphicFramePr>
        <p:xfrm>
          <a:off x="179512" y="1124744"/>
          <a:ext cx="8731249" cy="4560871"/>
        </p:xfrm>
        <a:graphic>
          <a:graphicData uri="http://schemas.openxmlformats.org/drawingml/2006/table">
            <a:tbl>
              <a:tblPr/>
              <a:tblGrid>
                <a:gridCol w="593651"/>
                <a:gridCol w="2987453"/>
                <a:gridCol w="757309"/>
                <a:gridCol w="1080206"/>
                <a:gridCol w="1078206"/>
                <a:gridCol w="289514"/>
                <a:gridCol w="269092"/>
                <a:gridCol w="279303"/>
                <a:gridCol w="279303"/>
                <a:gridCol w="279303"/>
                <a:gridCol w="279303"/>
                <a:gridCol w="279303"/>
                <a:gridCol w="279303"/>
              </a:tblGrid>
              <a:tr h="4339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Длит—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Окон-е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2015  год</a:t>
                      </a:r>
                    </a:p>
                  </a:txBody>
                  <a:tcPr marL="91419" marR="91419" marT="43707" marB="43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9" marR="91419" marT="43707" marB="43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1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35997" marR="35997" marT="43707" marB="43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3.3.1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Распределение и зачисление детей в кружки, секции, клубы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3.3.1.1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Распределение и зачисление детей в кружки, секции с целью решения образовательных задач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Распределение и зачисление детей в кружки и секции с целью повышения уровня культуры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3.3.1.3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Распределение и зачисление детей в спортивные кружки и секции 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3.3.2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Приобретение личных принадлежностей, необходимых для посещения кружков и секций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01.03.2016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3.3.3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Приобретение формы для спортивных занятий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01.03.2016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16.03.2016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3.3.4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сопровождения детей в секциях и кружках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16.03.2016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05.04.2016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культурных мероприятий для детей из малоимущих семей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05.04.2016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08.05.2016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3.4.1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посещения детьми театра кукол 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05.04.2016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19.04.2016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3.4.1.1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Информирование населения и формирование списка желающих детей из малоимущих семей для посещения театра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05.04.2016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14.04.2016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9CD9B6E9-8783-4E96-BDC7-4CAF116979CD}" type="slidenum">
              <a:rPr lang="ru-RU" altLang="ru-RU" sz="1000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altLang="ru-RU" sz="1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Основные блоки работ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944898"/>
              </p:ext>
            </p:extLst>
          </p:nvPr>
        </p:nvGraphicFramePr>
        <p:xfrm>
          <a:off x="251520" y="1340768"/>
          <a:ext cx="8731247" cy="3672997"/>
        </p:xfrm>
        <a:graphic>
          <a:graphicData uri="http://schemas.openxmlformats.org/drawingml/2006/table">
            <a:tbl>
              <a:tblPr/>
              <a:tblGrid>
                <a:gridCol w="593651"/>
                <a:gridCol w="2987457"/>
                <a:gridCol w="757309"/>
                <a:gridCol w="1079775"/>
                <a:gridCol w="1078639"/>
                <a:gridCol w="279302"/>
                <a:gridCol w="279302"/>
                <a:gridCol w="279302"/>
                <a:gridCol w="279302"/>
                <a:gridCol w="279302"/>
                <a:gridCol w="279302"/>
                <a:gridCol w="279302"/>
                <a:gridCol w="279302"/>
              </a:tblGrid>
              <a:tr h="4964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Длит--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Окон-е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 год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2016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год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8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3" marR="36003" marT="43494" marB="434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3.4.1.2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Приобретение билетов в театр кукол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14.04.2016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3.4.1.3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Сопровождение детей в день посещения театра кукол</a:t>
                      </a: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33" marR="9143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3.4.2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Организация и проведение экскурсии для детей из малоимущих семей в Белгородский музей народной культуры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91433" marR="9143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08.05.2016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3.4.2.1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Информирование населения и формирование списка желающих детей из малоимущих семей для посещения экскурсии</a:t>
                      </a:r>
                    </a:p>
                  </a:txBody>
                  <a:tcPr marL="91433" marR="91433" marT="43493" marB="43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33" marR="9143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27.04. 2016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3.4.2.2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Приобретение билетов в музей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3493" marB="43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91433" marR="9143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3.4.2.3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Сопровождение детей в день посещения музея</a:t>
                      </a:r>
                    </a:p>
                  </a:txBody>
                  <a:tcPr marL="91433" marR="91433" marT="43493" marB="43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33" marR="9143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22.04.2016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22.04.2016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6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Итого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234</a:t>
                      </a: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29.09.2015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19.05.2016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3" marR="91433" marT="43487" marB="434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44AD2DAD-CE38-461B-B52A-FD616089A086}" type="slidenum">
              <a:rPr lang="ru-RU" altLang="ru-RU" sz="1000" b="1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altLang="ru-RU" sz="1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</a:rPr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3611"/>
              </p:ext>
            </p:extLst>
          </p:nvPr>
        </p:nvGraphicFramePr>
        <p:xfrm>
          <a:off x="107950" y="1196975"/>
          <a:ext cx="8883650" cy="2147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594"/>
                <a:gridCol w="3168352"/>
                <a:gridCol w="756835"/>
                <a:gridCol w="729492"/>
                <a:gridCol w="716045"/>
                <a:gridCol w="602009"/>
                <a:gridCol w="688880"/>
                <a:gridCol w="619448"/>
                <a:gridCol w="639677"/>
                <a:gridCol w="603318"/>
              </a:tblGrid>
              <a:tr h="63391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№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36000" marR="36000" marT="43925" marB="4392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 smtClean="0">
                          <a:latin typeface="+mn-lt"/>
                        </a:rPr>
                        <a:t>Бюджет проекта, </a:t>
                      </a:r>
                      <a:br>
                        <a:rPr lang="ru-RU" sz="900" b="1" baseline="0" dirty="0" smtClean="0">
                          <a:latin typeface="+mn-lt"/>
                        </a:rPr>
                      </a:br>
                      <a:r>
                        <a:rPr lang="ru-RU" sz="900" b="1" baseline="0" dirty="0" smtClean="0">
                          <a:latin typeface="+mn-lt"/>
                        </a:rPr>
                        <a:t>тыс. руб.</a:t>
                      </a:r>
                      <a:endParaRPr lang="ru-RU" sz="900" b="1" dirty="0" smtClean="0">
                        <a:latin typeface="+mn-lt"/>
                      </a:endParaRPr>
                    </a:p>
                  </a:txBody>
                  <a:tcPr marL="36000" marR="36000" marT="43925" marB="43925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+mn-lt"/>
                        </a:rPr>
                        <a:t>Бюджетные источники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/>
                    </a:p>
                  </a:txBody>
                  <a:tcPr marL="36002" marR="36002" marT="45729" marB="45729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+mn-lt"/>
                        </a:rPr>
                        <a:t>Внебюджетные источники</a:t>
                      </a:r>
                      <a:endParaRPr lang="ru-RU" sz="9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+mn-lt"/>
                      </a:endParaRPr>
                    </a:p>
                  </a:txBody>
                  <a:tcPr marL="36000" marR="36000" marT="45722" marB="4572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+mn-lt"/>
                      </a:endParaRPr>
                    </a:p>
                  </a:txBody>
                  <a:tcPr marL="36000" marR="36000" marT="45722" marB="4572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3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err="1" smtClean="0">
                          <a:latin typeface="+mn-lt"/>
                        </a:rPr>
                        <a:t>Федераль-ный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Областной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Местный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+mn-lt"/>
                        </a:rPr>
                        <a:t>Средства инвестора</a:t>
                      </a:r>
                    </a:p>
                  </a:txBody>
                  <a:tcPr marL="36000" marR="36000" marT="43925" marB="439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Средства</a:t>
                      </a:r>
                      <a:r>
                        <a:rPr lang="ru-RU" sz="900" b="1" baseline="0" dirty="0" smtClean="0">
                          <a:latin typeface="+mn-lt"/>
                        </a:rPr>
                        <a:t> хоз.</a:t>
                      </a:r>
                    </a:p>
                    <a:p>
                      <a:pPr algn="ctr"/>
                      <a:r>
                        <a:rPr lang="ru-RU" sz="900" b="1" baseline="0" dirty="0" smtClean="0">
                          <a:latin typeface="+mn-lt"/>
                        </a:rPr>
                        <a:t>субъекта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заемные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+mn-lt"/>
                        </a:rPr>
                        <a:t>прочие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36000" marR="36000" marT="43925" marB="439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9" marR="91419" marT="44911" marB="44911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Подготовка к сбору средств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9" marR="91419" marT="44911" marB="44911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19" marR="91419" marT="43979" marB="439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сбора средств</a:t>
                      </a:r>
                    </a:p>
                  </a:txBody>
                  <a:tcPr marL="91419" marR="91419" marT="43979" marB="43979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</a:tr>
              <a:tr h="439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9" marR="91419" marT="43980" marB="439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культурно-досуговых мероприятий</a:t>
                      </a:r>
                    </a:p>
                  </a:txBody>
                  <a:tcPr marL="91419" marR="91419" marT="43980" marB="43980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71993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  <a:tc>
                  <a:txBody>
                    <a:bodyPr/>
                    <a:lstStyle/>
                    <a:p>
                      <a:pPr algn="r"/>
                      <a:endParaRPr lang="ru-RU" sz="900" b="0" kern="0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71993" marT="43925" marB="43925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5D3B96EB-EC8F-4058-8628-270E6BA6AB4C}" type="slidenum">
              <a:rPr lang="ru-RU" altLang="ru-RU" sz="1000" b="1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7675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>
                <a:solidFill>
                  <a:schemeClr val="tx1"/>
                </a:solidFill>
              </a:rPr>
              <a:t>Участие Бюджетов в проекте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1116013"/>
          <a:ext cx="8785226" cy="5226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697"/>
                <a:gridCol w="3498238"/>
                <a:gridCol w="1584096"/>
                <a:gridCol w="1512092"/>
                <a:gridCol w="1728103"/>
              </a:tblGrid>
              <a:tr h="38604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№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42319" marB="42319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Форма</a:t>
                      </a:r>
                      <a:r>
                        <a:rPr kumimoji="0" lang="ru-RU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 участия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Размер участия бюджета , тыс. руб.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91443" marR="144004" marT="45725" marB="45725" anchor="ctr"/>
                </a:tc>
              </a:tr>
              <a:tr h="540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144009" marT="42319" marB="42319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Областной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144009" marT="42319" marB="423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+mn-lt"/>
                        </a:rPr>
                        <a:t>Местный</a:t>
                      </a:r>
                    </a:p>
                  </a:txBody>
                  <a:tcPr marL="91445" marR="144009" marT="42319" marB="42319" anchor="ctr"/>
                </a:tc>
              </a:tr>
              <a:tr h="54092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Прямое бюджетное финансирование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Земельный участок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Инфраструктура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Дороги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Электроэнергия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Газоснабжение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Водоснабжение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Субсидии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Обеспечение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Гарантии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algn="r"/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</a:t>
                      </a:r>
                      <a:endParaRPr kumimoji="0"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</a:rPr>
                        <a:t>Залоги</a:t>
                      </a:r>
                      <a:endParaRPr lang="ru-RU" sz="1500" dirty="0">
                        <a:latin typeface="+mn-lt"/>
                      </a:endParaRPr>
                    </a:p>
                  </a:txBody>
                  <a:tcPr marL="360021" marR="91445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2319" marB="42319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Прочие формы участия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45" marR="91445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  <a:tr h="31278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Итого:</a:t>
                      </a:r>
                      <a:endParaRPr kumimoji="0"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42319" marB="42319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60022" marR="91446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+mn-lt"/>
                        </a:rPr>
                        <a:t>-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marL="91445" marR="144009" marT="42319" marB="42319"/>
                </a:tc>
              </a:tr>
            </a:tbl>
          </a:graphicData>
        </a:graphic>
      </p:graphicFrame>
      <p:sp>
        <p:nvSpPr>
          <p:cNvPr id="6" name="Номер слайда 3"/>
          <p:cNvSpPr txBox="1">
            <a:spLocks/>
          </p:cNvSpPr>
          <p:nvPr/>
        </p:nvSpPr>
        <p:spPr>
          <a:xfrm>
            <a:off x="8643938" y="6429375"/>
            <a:ext cx="347662" cy="2921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defRPr/>
            </a:pPr>
            <a:fld id="{6EB0C01F-4C83-4A7E-8AE6-672F7610B0D0}" type="slidenum">
              <a:rPr lang="ru-RU" altLang="ru-RU" sz="1000" b="1" smtClean="0">
                <a:solidFill>
                  <a:schemeClr val="bg1"/>
                </a:solidFill>
                <a:cs typeface="Arial" charset="0"/>
              </a:rPr>
              <a:pPr algn="r" eaLnBrk="1" hangingPunct="1">
                <a:defRPr/>
              </a:pPr>
              <a:t>13</a:t>
            </a:fld>
            <a:endParaRPr lang="ru-RU" altLang="ru-RU" sz="1600" b="1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Показатели СОЦИАЛЬНОЙ, БЮДЖЕТНОЙ И ЭКОНОМИЧЕСКОЙ эффективности проекта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87247"/>
              </p:ext>
            </p:extLst>
          </p:nvPr>
        </p:nvGraphicFramePr>
        <p:xfrm>
          <a:off x="323528" y="1124744"/>
          <a:ext cx="8497887" cy="4734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530"/>
                <a:gridCol w="6098318"/>
                <a:gridCol w="1126432"/>
                <a:gridCol w="826607"/>
              </a:tblGrid>
              <a:tr h="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65244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1.1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реализации проекта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0,035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1.2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Новые рабочие места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+mn-lt"/>
                        </a:rPr>
                        <a:t>Ед.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2539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1.3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Средняя з/п</a:t>
                      </a: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 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9886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1.4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Месячный</a:t>
                      </a:r>
                      <a:r>
                        <a:rPr lang="ru-RU" sz="900" baseline="0" dirty="0" smtClean="0">
                          <a:latin typeface="+mn-lt"/>
                        </a:rPr>
                        <a:t> ФОТ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0573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1.5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+mn-lt"/>
                        </a:rPr>
                        <a:t>Годовой ФОТ</a:t>
                      </a: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dirty="0"/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1260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1.6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 smtClean="0">
                          <a:latin typeface="+mn-lt"/>
                        </a:rPr>
                        <a:t>Иные</a:t>
                      </a:r>
                      <a:r>
                        <a:rPr lang="ru-RU" sz="900" i="1" baseline="0" dirty="0" smtClean="0">
                          <a:latin typeface="+mn-lt"/>
                        </a:rPr>
                        <a:t> показатели</a:t>
                      </a:r>
                      <a:endParaRPr lang="ru-RU" sz="900" i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/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1947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2634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2.1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бюджетных источников в проекте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33218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2.2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Налоги в консолидированный бюджет области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2.3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1 работника в консолидированный бюджет области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2.4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Лет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2.5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возможного ущерба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2.6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Экономическая</a:t>
                      </a:r>
                      <a:r>
                        <a:rPr kumimoji="0"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 эффективность</a:t>
                      </a:r>
                      <a:endParaRPr kumimoji="0"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0243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3.1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Годовой объем выручки *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09300"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+mn-lt"/>
                        </a:rPr>
                        <a:t>3.2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Годовой объем прибыли *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1617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kumimoji="0"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Рентабельность 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+mn-lt"/>
                        </a:rPr>
                        <a:t>%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2304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endParaRPr kumimoji="0"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900" baseline="0" dirty="0" smtClean="0">
                          <a:latin typeface="+mn-lt"/>
                        </a:rPr>
                        <a:t> проекта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+mn-lt"/>
                        </a:rPr>
                        <a:t>Лет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12991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kumimoji="0"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+mn-lt"/>
                        </a:rPr>
                        <a:t>Объем</a:t>
                      </a:r>
                      <a:r>
                        <a:rPr lang="ru-RU" sz="900" baseline="0" dirty="0" smtClean="0"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</a:t>
                      </a:r>
                      <a:endParaRPr kumimoji="0"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+mn-lt"/>
                        </a:rPr>
                        <a:t>Млн. руб.</a:t>
                      </a: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+mn-lt"/>
                        </a:rPr>
                        <a:t>-</a:t>
                      </a:r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  <a:tr h="26524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9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9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9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9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>
                        <a:latin typeface="+mn-lt"/>
                      </a:endParaRPr>
                    </a:p>
                  </a:txBody>
                  <a:tcPr marL="72014" marR="36007" marT="35997" marB="35997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+mn-lt"/>
                      </a:endParaRPr>
                    </a:p>
                  </a:txBody>
                  <a:tcPr marL="72014" marR="36007" marT="35997" marB="3599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315913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6EDC3FEA-EA2C-4D17-8534-D7E875FCB0EE}" type="slidenum">
              <a:rPr lang="ru-RU" altLang="ru-RU" sz="1200" b="1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ru-RU" altLang="ru-RU" sz="1200" b="1" smtClean="0">
              <a:solidFill>
                <a:schemeClr val="bg1"/>
              </a:solidFill>
            </a:endParaRPr>
          </a:p>
        </p:txBody>
      </p:sp>
      <p:sp>
        <p:nvSpPr>
          <p:cNvPr id="18526" name="Прямоугольник 6"/>
          <p:cNvSpPr>
            <a:spLocks noChangeArrowheads="1"/>
          </p:cNvSpPr>
          <p:nvPr/>
        </p:nvSpPr>
        <p:spPr bwMode="auto">
          <a:xfrm>
            <a:off x="-58738" y="7100888"/>
            <a:ext cx="6121401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+mn-cs"/>
              </a:rPr>
              <a:t>* -после выхода хозяйствующего субъекта на проектную мощность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Команда проекта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62704"/>
              </p:ext>
            </p:extLst>
          </p:nvPr>
        </p:nvGraphicFramePr>
        <p:xfrm>
          <a:off x="301625" y="1241424"/>
          <a:ext cx="8591550" cy="4902219"/>
        </p:xfrm>
        <a:graphic>
          <a:graphicData uri="http://schemas.openxmlformats.org/drawingml/2006/table">
            <a:tbl>
              <a:tblPr/>
              <a:tblGrid>
                <a:gridCol w="422644"/>
                <a:gridCol w="1797351"/>
                <a:gridCol w="3456973"/>
                <a:gridCol w="2914582"/>
              </a:tblGrid>
              <a:tr h="321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 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Сергиенко Александр Николаевич</a:t>
                      </a:r>
                    </a:p>
                  </a:txBody>
                  <a:tcPr marL="91449" marR="91449" marT="42498" marB="42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Глава администрации Белгородского района</a:t>
                      </a:r>
                    </a:p>
                  </a:txBody>
                  <a:tcPr marL="91449" marR="91449" marT="42498" marB="42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Куратор проекта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49" marR="91449" marT="42498" marB="42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Люлина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Ольга Владимировна</a:t>
                      </a:r>
                    </a:p>
                  </a:txBody>
                  <a:tcPr marL="91456" marR="91456" marT="42508" marB="425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Начальник управления социальной защиты населения администрации Б</a:t>
                      </a: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елгородского района</a:t>
                      </a:r>
                    </a:p>
                  </a:txBody>
                  <a:tcPr marL="91456" marR="91456" marT="42508" marB="425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Руководитель проекта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6" marR="91456" marT="42508" marB="425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Бабич</a:t>
                      </a:r>
                      <a:r>
                        <a:rPr lang="ru-RU" sz="1100" baseline="0" dirty="0" smtClean="0"/>
                        <a:t> Светлана Ивановна</a:t>
                      </a:r>
                      <a:endParaRPr lang="ru-RU" sz="1100" dirty="0"/>
                    </a:p>
                  </a:txBody>
                  <a:tcPr marL="91445" marR="91445" marT="41384" marB="41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Заведующая отделением помощи семьям, оказавшимся в трудной жизненной ситуации МБУ «КЦСОН» Белгородского района</a:t>
                      </a:r>
                    </a:p>
                  </a:txBody>
                  <a:tcPr marL="91445" marR="91445" marT="41384" marB="41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Администратор проекта, ответственный за  подготовку к сбору средств, </a:t>
                      </a:r>
                      <a:r>
                        <a:rPr lang="ru-RU" sz="1100" dirty="0" smtClean="0"/>
                        <a:t>информирование о проведении благотворительной акции «Мы - вместе" </a:t>
                      </a:r>
                      <a:r>
                        <a:rPr lang="ru-RU" sz="1100" baseline="0" dirty="0" smtClean="0"/>
                        <a:t>коммерческих и некоммерческих организаций</a:t>
                      </a:r>
                      <a:r>
                        <a:rPr lang="ru-RU" sz="1100" b="0" dirty="0" smtClean="0"/>
                        <a:t>,   публикацию объявления</a:t>
                      </a:r>
                      <a:r>
                        <a:rPr lang="ru-RU" sz="1100" b="0" baseline="0" dirty="0" smtClean="0"/>
                        <a:t> в СМИ и интернет-сайтах о старте акции «Мы - вместе», публикацию статьи в газете «Знамя», публикацию статьи в газете «Белгородские известия», публикацию объявления на сайте администрации Белгородского района, на сайте управления социальной защиты населения,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сбор средств путем безналичной формы расчета (через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смс-оповещение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и перевод на счет)</a:t>
                      </a:r>
                      <a:endParaRPr lang="ru-RU" sz="1100" b="0" dirty="0" smtClean="0"/>
                    </a:p>
                  </a:txBody>
                  <a:tcPr marL="91445" marR="91445" marT="41384" marB="41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Стасенко Виктория Александровна </a:t>
                      </a:r>
                      <a:endParaRPr lang="ru-RU" sz="1100" b="0" dirty="0"/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Главный специалист отдела инвестиционной политики и развития туризма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Оператор мониторинга проекта</a:t>
                      </a:r>
                      <a:endParaRPr lang="ru-RU" sz="1100" dirty="0"/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D914B349-9D82-4DAE-A5A4-2BF97B425208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/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Команда проекта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75192"/>
              </p:ext>
            </p:extLst>
          </p:nvPr>
        </p:nvGraphicFramePr>
        <p:xfrm>
          <a:off x="467544" y="1268760"/>
          <a:ext cx="8462175" cy="4168098"/>
        </p:xfrm>
        <a:graphic>
          <a:graphicData uri="http://schemas.openxmlformats.org/drawingml/2006/table">
            <a:tbl>
              <a:tblPr/>
              <a:tblGrid>
                <a:gridCol w="416280"/>
                <a:gridCol w="1609046"/>
                <a:gridCol w="3109939"/>
                <a:gridCol w="3326910"/>
              </a:tblGrid>
              <a:tr h="29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 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5.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Малышева Марина Дмитриевна</a:t>
                      </a:r>
                      <a:endParaRPr lang="ru-RU" sz="1100" dirty="0"/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Начальник управления образования</a:t>
                      </a:r>
                      <a:r>
                        <a:rPr kumimoji="0" lang="ru-RU" sz="11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администрации Белгородского района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Ответственный за о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рганизацию сопровождения детей в секциях и кружках</a:t>
                      </a:r>
                      <a:r>
                        <a:rPr kumimoji="0" lang="ru-RU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, организацию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посещения детьми </a:t>
                      </a:r>
                      <a:r>
                        <a:rPr kumimoji="0" lang="ru-RU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театра кукол, приобретение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билетов в театр кукол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6.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Калашник</a:t>
                      </a:r>
                      <a:r>
                        <a:rPr lang="ru-RU" sz="1100" dirty="0" smtClean="0"/>
                        <a:t> Юлия Васильевна</a:t>
                      </a:r>
                      <a:endParaRPr lang="ru-RU" sz="1100" dirty="0"/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Начальник управления культуры</a:t>
                      </a: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администрации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Белгородского района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Ответственный за о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рганизацию культурных мероприятий для детей из малоимущих семей,  организация и проведение экскурсии для детей из малоимущих семей в Белгородский музей народной культуры, сопровождение в день посещения музея, сопровождение детей в день посещения театра кукол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7.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Балабанов</a:t>
                      </a:r>
                      <a:r>
                        <a:rPr lang="ru-RU" sz="1100" baseline="0" dirty="0" smtClean="0"/>
                        <a:t> Максим Андреевич</a:t>
                      </a:r>
                      <a:endParaRPr lang="ru-RU" sz="1100" dirty="0"/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Начальник отдела  физической культуры, спорта  администрации Белгородского района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Ответственный за организацию 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досуговых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мероприятий для детей из малоимущих семей, распределение и зачисление детей в кружки, секции, клубы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8.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Калинина</a:t>
                      </a:r>
                      <a:r>
                        <a:rPr lang="ru-RU" sz="1100" baseline="0" dirty="0" smtClean="0"/>
                        <a:t> Виктория Витальевна</a:t>
                      </a:r>
                      <a:endParaRPr lang="ru-RU" sz="1100" dirty="0"/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Руководитель комитета экономического развития администрации Белгородского района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Ответственный за организацию сбора средств,  подготовку протокола о полученных денежных средствах</a:t>
                      </a:r>
                    </a:p>
                  </a:txBody>
                  <a:tcPr marL="91455" marR="91455" marT="42491" marB="42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4900" y="6381750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0660B377-2CC6-4D93-9E7A-D3038F3FB33E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ru-RU" altLang="ru-RU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 fontScale="90000"/>
          </a:bodyPr>
          <a:lstStyle/>
          <a:p>
            <a:pPr lvl="0"/>
            <a:r>
              <a:rPr lang="ru-RU" sz="3300" dirty="0" smtClean="0">
                <a:solidFill>
                  <a:schemeClr val="tx1"/>
                </a:solidFill>
              </a:rPr>
              <a:t/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3300" dirty="0" smtClean="0">
                <a:solidFill>
                  <a:schemeClr val="tx1"/>
                </a:solidFill>
              </a:rPr>
              <a:t>Команда проекта</a:t>
            </a:r>
            <a:r>
              <a:rPr lang="ru-RU" sz="3300" cap="none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cap="none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ru-RU" cap="none" dirty="0" smtClean="0">
                <a:solidFill>
                  <a:schemeClr val="tx1"/>
                </a:solidFill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2832" y="6381328"/>
            <a:ext cx="531168" cy="288032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17</a:t>
            </a:r>
            <a:endParaRPr lang="ru-RU" alt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4913"/>
              </p:ext>
            </p:extLst>
          </p:nvPr>
        </p:nvGraphicFramePr>
        <p:xfrm>
          <a:off x="428596" y="1075406"/>
          <a:ext cx="8424614" cy="5217444"/>
        </p:xfrm>
        <a:graphic>
          <a:graphicData uri="http://schemas.openxmlformats.org/drawingml/2006/table">
            <a:tbl>
              <a:tblPr/>
              <a:tblGrid>
                <a:gridCol w="414432"/>
                <a:gridCol w="1601904"/>
                <a:gridCol w="2984324"/>
                <a:gridCol w="3423954"/>
              </a:tblGrid>
              <a:tr h="281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 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6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9.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Банит Оксана Владимировна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Специалист по социальной работе МБУ «КЦСОН» Белгородского района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Ответственный за формирование списков детей с анализом их потребностей и передачу  их в управление культуры, управление образования, физической культуры, спорта и молодежной политики, информирование населения и </a:t>
                      </a:r>
                      <a:r>
                        <a:rPr lang="ru-RU" sz="1100" b="0" baseline="0" dirty="0" smtClean="0">
                          <a:latin typeface="+mn-lt"/>
                        </a:rPr>
                        <a:t>формирование списка желающих детей из малоимущих семей для посещения театра, приобретение личных принадлежностей, необходимых для посещения кружков и секций, приобретение  формы для спортивных занятий, информирование населения и формирование списка желающих детей из малоимущих семей для посещение экскурсии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10.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Емельяненко Елена Борисовна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Специалист по социальной работе МБУ «КЦСОН» Белгородского района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Ответственный за  разработку,</a:t>
                      </a:r>
                      <a:r>
                        <a:rPr lang="ru-RU" sz="1100" baseline="0" dirty="0" smtClean="0">
                          <a:latin typeface="+mn-lt"/>
                        </a:rPr>
                        <a:t> издание и распространение  буклетов «Акция «Мы – вместе», разработку и издание буклетов «Акция «Мы – вместе», распространение буклетов по учреждениям Белгородского района, приобретение билетов в музей, подготовка протокола о распределении полученных денежных средствах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11.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+mn-lt"/>
                        </a:rPr>
                        <a:t>Абдуллаев </a:t>
                      </a:r>
                      <a:r>
                        <a:rPr lang="ru-RU" sz="1100" b="0" dirty="0" err="1" smtClean="0">
                          <a:latin typeface="+mn-lt"/>
                        </a:rPr>
                        <a:t>Эльман</a:t>
                      </a:r>
                      <a:r>
                        <a:rPr lang="ru-RU" sz="1100" b="0" baseline="0" dirty="0" smtClean="0">
                          <a:latin typeface="+mn-lt"/>
                        </a:rPr>
                        <a:t> Фархад </a:t>
                      </a:r>
                      <a:r>
                        <a:rPr lang="ru-RU" sz="1100" b="0" baseline="0" dirty="0" err="1" smtClean="0">
                          <a:latin typeface="+mn-lt"/>
                        </a:rPr>
                        <a:t>Оглы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Индивидуальный предприниматель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Ответственный за</a:t>
                      </a:r>
                      <a:r>
                        <a:rPr lang="ru-RU" sz="1100" baseline="0" dirty="0" smtClean="0">
                          <a:latin typeface="+mn-lt"/>
                        </a:rPr>
                        <a:t>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оформление  и установку 5 ящиков-копилок, оформление 5 ящиков-копилок, установка ящиков-копилок в 5 учреждениях Белгородского района, сбор частичных пожертвований с помощью ящиков-копилок </a:t>
                      </a:r>
                    </a:p>
                  </a:txBody>
                  <a:tcPr marL="91445" marR="91445" marT="41375" marB="41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type="body" idx="1"/>
          </p:nvPr>
        </p:nvSpPr>
        <p:spPr>
          <a:xfrm>
            <a:off x="395288" y="4149725"/>
            <a:ext cx="8458200" cy="930275"/>
          </a:xfrm>
        </p:spPr>
        <p:txBody>
          <a:bodyPr/>
          <a:lstStyle/>
          <a:p>
            <a:pPr marL="136525" algn="ctr"/>
            <a:r>
              <a:rPr lang="ru-RU" altLang="ru-RU" sz="2400" smtClean="0">
                <a:solidFill>
                  <a:schemeClr val="tx1"/>
                </a:solidFill>
              </a:rPr>
              <a:t>Руководитель проекта: Люлина О.В. 42-43-01 </a:t>
            </a:r>
          </a:p>
          <a:p>
            <a:pPr marL="136525" algn="ctr"/>
            <a:r>
              <a:rPr lang="ru-RU" altLang="ru-RU" sz="2400" smtClean="0">
                <a:solidFill>
                  <a:schemeClr val="tx1"/>
                </a:solidFill>
              </a:rPr>
              <a:t>Администратор проекта: Бабич С.В. 42-43-39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Контактные данные: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72500" y="6429375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87F23E7B-4CCE-4F45-94B1-B0F4F318F13A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850" y="5876925"/>
          <a:ext cx="6278563" cy="854075"/>
        </p:xfrm>
        <a:graphic>
          <a:graphicData uri="http://schemas.openxmlformats.org/drawingml/2006/table">
            <a:tbl>
              <a:tblPr/>
              <a:tblGrid>
                <a:gridCol w="3543300"/>
                <a:gridCol w="2735263"/>
              </a:tblGrid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0" marR="6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0" marR="6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1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1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276725"/>
            <a:ext cx="3716338" cy="2232025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4859338" y="5580063"/>
            <a:ext cx="3860800" cy="863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Трудности в покупке одежды и обуви, школьных и иных принадлежностей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3125788"/>
            <a:ext cx="3582988" cy="10826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Сложности в организации досуга (посещение парка развлечений, походы в кинотеатр, кафе)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94088" y="1881188"/>
            <a:ext cx="2520950" cy="88582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dirty="0"/>
              <a:t>Отсутствие возможности посещать кружки и спортивные секции (в том числе, кадетские классы), функционирующие на платной основе </a:t>
            </a:r>
          </a:p>
        </p:txBody>
      </p:sp>
      <p:pic>
        <p:nvPicPr>
          <p:cNvPr id="14342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55675"/>
            <a:ext cx="27892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336675"/>
            <a:ext cx="22606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Стрелка влево 19"/>
          <p:cNvSpPr/>
          <p:nvPr/>
        </p:nvSpPr>
        <p:spPr>
          <a:xfrm>
            <a:off x="3113088" y="2189163"/>
            <a:ext cx="325437" cy="1603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084888" y="2189163"/>
            <a:ext cx="373062" cy="160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040188" y="3902075"/>
            <a:ext cx="819150" cy="25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3906838" y="5661025"/>
            <a:ext cx="792162" cy="2397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4348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079750"/>
            <a:ext cx="362902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30480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Введение в предметную область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(описание ситуации «как есть»)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238" y="892175"/>
            <a:ext cx="4306887" cy="1108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latin typeface="+mn-lt"/>
              </a:rPr>
              <a:t>Трудности, </a:t>
            </a:r>
            <a:br>
              <a:rPr lang="ru-RU" altLang="ru-RU" sz="1400" b="1" dirty="0" smtClean="0">
                <a:solidFill>
                  <a:schemeClr val="tx1"/>
                </a:solidFill>
                <a:latin typeface="+mn-lt"/>
              </a:rPr>
            </a:br>
            <a:r>
              <a:rPr lang="ru-RU" altLang="ru-RU" sz="1400" b="1" dirty="0" smtClean="0">
                <a:solidFill>
                  <a:schemeClr val="tx1"/>
                </a:solidFill>
                <a:latin typeface="+mn-lt"/>
              </a:rPr>
              <a:t>испытываемые детьми  из малоимущих семей</a:t>
            </a:r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8643938" y="6429375"/>
            <a:ext cx="347662" cy="2921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4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endParaRPr lang="ru-RU" altLang="ru-RU" sz="1400" b="1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Введение в предметную область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(описание ситуации «как есть»)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5688" y="6524625"/>
            <a:ext cx="347662" cy="333375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DBCF67C5-A7D0-4E28-ADEF-CD20187595BE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626" y="1412776"/>
          <a:ext cx="813606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Прямоугольник 10"/>
          <p:cNvSpPr>
            <a:spLocks noChangeArrowheads="1"/>
          </p:cNvSpPr>
          <p:nvPr/>
        </p:nvSpPr>
        <p:spPr bwMode="auto">
          <a:xfrm>
            <a:off x="900113" y="5497513"/>
            <a:ext cx="777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/>
              <a:t>КОЛИЧЕСТВО ДЕТЕЙ ИЗ МАЛОИМУЩИХ СЕМЕЙ, ПРОЖИВАЮЩИХ НА ТЕРРИТОРИИ БЕЛГОРОДСКОГО 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5619750"/>
            <a:ext cx="215900" cy="2159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9" name="Прямоугольник 10"/>
          <p:cNvSpPr>
            <a:spLocks noChangeArrowheads="1"/>
          </p:cNvSpPr>
          <p:nvPr/>
        </p:nvSpPr>
        <p:spPr bwMode="auto">
          <a:xfrm>
            <a:off x="466725" y="6081713"/>
            <a:ext cx="813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/>
              <a:t>Итого: на территории Белгородского района проживает 3391 детей из малоимущих семей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Введение в предметную область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(описание ситуации «как есть»)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5688" y="6524625"/>
            <a:ext cx="347662" cy="333375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3C6C002C-67C1-4C77-82FB-93C5676AEEBF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1125538"/>
            <a:ext cx="3348037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ctr" eaLnBrk="1" hangingPunct="1">
              <a:spcAft>
                <a:spcPts val="0"/>
              </a:spcAft>
              <a:defRPr/>
            </a:pPr>
            <a:r>
              <a:rPr lang="ru-RU" sz="1400" dirty="0"/>
              <a:t>В качестве экспериментальной площадки:</a:t>
            </a:r>
          </a:p>
          <a:p>
            <a:pPr marL="0" lvl="1" algn="ctr" eaLnBrk="1" hangingPunct="1">
              <a:spcAft>
                <a:spcPts val="0"/>
              </a:spcAft>
              <a:defRPr/>
            </a:pPr>
            <a:r>
              <a:rPr lang="ru-RU" sz="1400" dirty="0"/>
              <a:t>Дубовское сельское поселение</a:t>
            </a:r>
          </a:p>
          <a:p>
            <a:pPr marL="0" lvl="1" algn="ctr" eaLnBrk="1" hangingPunct="1">
              <a:spcAft>
                <a:spcPts val="0"/>
              </a:spcAft>
              <a:defRPr/>
            </a:pPr>
            <a:r>
              <a:rPr lang="ru-RU" sz="1400" dirty="0"/>
              <a:t>Октябрьское сельское поселение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0" y="2276872"/>
          <a:ext cx="4816152" cy="4184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327848" y="1268760"/>
          <a:ext cx="4816152" cy="4184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6227763" y="2852738"/>
            <a:ext cx="12239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Дубовское сельское поселение</a:t>
            </a: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1835150" y="3860800"/>
            <a:ext cx="122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200"/>
              <a:t>Октябрьское сельское поселение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Цель и результат проекта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387350" y="1125538"/>
          <a:ext cx="8601075" cy="5586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590"/>
                <a:gridCol w="6224485"/>
              </a:tblGrid>
              <a:tr h="73570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Цель проекта: </a:t>
                      </a:r>
                      <a:endParaRPr lang="ru-RU" sz="1600" b="1" dirty="0"/>
                    </a:p>
                  </a:txBody>
                  <a:tcPr marL="91443" marR="91443" marT="41720" marB="41720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Оказание социально-материальной поддержки</a:t>
                      </a: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менее 35 детям из малоимущих семей, проживающих на территории Белгородского района, к июню 2016 года</a:t>
                      </a:r>
                      <a:endParaRPr kumimoji="0" lang="ru-RU" sz="13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1720" marB="41720" anchor="ctr"/>
                </a:tc>
              </a:tr>
              <a:tr h="805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Способ</a:t>
                      </a:r>
                      <a:r>
                        <a:rPr lang="ru-RU" sz="1600" b="1" baseline="0" dirty="0" smtClean="0"/>
                        <a:t> достижения цели</a:t>
                      </a:r>
                      <a:r>
                        <a:rPr lang="ru-RU" sz="1600" b="1" dirty="0" smtClean="0"/>
                        <a:t>:</a:t>
                      </a:r>
                    </a:p>
                  </a:txBody>
                  <a:tcPr marL="91443" marR="91443" marT="41720" marB="41720" anchor="ctr"/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сбора денежных средств посредством привлечения финансовых ресурсов из внебюджетных источников и реализация мероприятий в рамках акции «Мы – вместе»</a:t>
                      </a:r>
                    </a:p>
                  </a:txBody>
                  <a:tcPr marL="91443" marR="91443" marT="41720" marB="41720" anchor="ctr"/>
                </a:tc>
              </a:tr>
              <a:tr h="79029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Результат проекта:</a:t>
                      </a:r>
                      <a:endParaRPr lang="ru-RU" sz="1600" b="1" dirty="0"/>
                    </a:p>
                  </a:txBody>
                  <a:tcPr marL="91443" marR="91443" marT="41720" marB="41720" anchor="ctr"/>
                </a:tc>
                <a:tc>
                  <a:txBody>
                    <a:bodyPr/>
                    <a:lstStyle/>
                    <a:p>
                      <a:pPr marL="0" lvl="1" indent="0" algn="just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Социально-материальная</a:t>
                      </a: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поддержка 35 детей из малоимущих семей Белгородского района</a:t>
                      </a:r>
                      <a:endParaRPr kumimoji="0" lang="ru-RU" sz="13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1720" marB="41720" anchor="ctr"/>
                </a:tc>
              </a:tr>
              <a:tr h="242056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Требования к результату: </a:t>
                      </a:r>
                      <a:endParaRPr lang="ru-RU" sz="1600" b="1" dirty="0"/>
                    </a:p>
                  </a:txBody>
                  <a:tcPr marL="91443" marR="91443" marT="41720" marB="41720" anchor="ctr"/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смс-портала для перечисления благотворительных средств;</a:t>
                      </a: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установка 5 ящиков-копилок на территории Белгородского распоряжения;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зачисления и сопровождения во время учебного года 35 детей в секции и кружки по интересам;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оказание социально-материальной помощи 35 детям;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издание презентационного материала (буклетов) в количестве не менее 50  штук;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публикация 2 статей в газеты «Знамя», «Белгородские известия»;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посещения детьми музея народного творчества и театра кукол</a:t>
                      </a:r>
                    </a:p>
                  </a:txBody>
                  <a:tcPr marL="91443" marR="91443" marT="41720" marB="41720" anchor="ctr"/>
                </a:tc>
              </a:tr>
              <a:tr h="8346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Пользователи результата проекта: </a:t>
                      </a:r>
                      <a:endParaRPr lang="ru-RU" sz="1600" b="1" dirty="0"/>
                    </a:p>
                  </a:txBody>
                  <a:tcPr marL="91443" marR="91443" marT="41720" marB="41720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</a:t>
                      </a:r>
                      <a:r>
                        <a:rPr kumimoji="0" lang="ru-RU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 малообеспеченных семей Белгородского района</a:t>
                      </a:r>
                      <a:endParaRPr kumimoji="0" lang="ru-RU" sz="13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1720" marB="4172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16548029-DBBA-4D57-B007-7170909C3C19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1174750"/>
            <a:ext cx="19113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Рисунок 31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6813" y="4941888"/>
            <a:ext cx="1993900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Рисунок 30" descr="ЯЩ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375" y="2997200"/>
            <a:ext cx="1214438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Введение в предметную область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(описание ситуации «как будет»)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758DCEC2-E564-4593-B490-F24C2FE9F460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254125" y="3924300"/>
            <a:ext cx="1955800" cy="11731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800" dirty="0"/>
          </a:p>
        </p:txBody>
      </p:sp>
      <p:grpSp>
        <p:nvGrpSpPr>
          <p:cNvPr id="18440" name="Группа 22"/>
          <p:cNvGrpSpPr>
            <a:grpSpLocks/>
          </p:cNvGrpSpPr>
          <p:nvPr/>
        </p:nvGrpSpPr>
        <p:grpSpPr bwMode="auto">
          <a:xfrm>
            <a:off x="2960688" y="1450975"/>
            <a:ext cx="2016125" cy="1298575"/>
            <a:chOff x="1362112" y="3136663"/>
            <a:chExt cx="1334988" cy="86774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62112" y="3136663"/>
              <a:ext cx="1334988" cy="86774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2000" b="1" dirty="0"/>
                <a:t>СМС-благотворительность</a:t>
              </a:r>
            </a:p>
          </p:txBody>
        </p:sp>
        <p:sp>
          <p:nvSpPr>
            <p:cNvPr id="25" name="Скругленный прямоугольник 4"/>
            <p:cNvSpPr/>
            <p:nvPr/>
          </p:nvSpPr>
          <p:spPr>
            <a:xfrm>
              <a:off x="1404159" y="3179095"/>
              <a:ext cx="1250894" cy="7828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/>
            </a:p>
          </p:txBody>
        </p:sp>
      </p:grpSp>
      <p:sp>
        <p:nvSpPr>
          <p:cNvPr id="28" name="Скругленный прямоугольник 4"/>
          <p:cNvSpPr/>
          <p:nvPr/>
        </p:nvSpPr>
        <p:spPr>
          <a:xfrm>
            <a:off x="4787900" y="3284538"/>
            <a:ext cx="1550988" cy="9779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800" dirty="0"/>
          </a:p>
        </p:txBody>
      </p:sp>
      <p:grpSp>
        <p:nvGrpSpPr>
          <p:cNvPr id="18442" name="Группа 33"/>
          <p:cNvGrpSpPr>
            <a:grpSpLocks/>
          </p:cNvGrpSpPr>
          <p:nvPr/>
        </p:nvGrpSpPr>
        <p:grpSpPr bwMode="auto">
          <a:xfrm>
            <a:off x="1692275" y="3141663"/>
            <a:ext cx="2016125" cy="1298575"/>
            <a:chOff x="1362309" y="3136199"/>
            <a:chExt cx="1334988" cy="867742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362309" y="3136199"/>
              <a:ext cx="1334988" cy="86774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b="1" dirty="0"/>
                <a:t>ЯЩИКИ-КОПИЛКИ</a:t>
              </a:r>
            </a:p>
          </p:txBody>
        </p:sp>
        <p:sp>
          <p:nvSpPr>
            <p:cNvPr id="36" name="Скругленный прямоугольник 4"/>
            <p:cNvSpPr/>
            <p:nvPr/>
          </p:nvSpPr>
          <p:spPr>
            <a:xfrm>
              <a:off x="1404356" y="3178631"/>
              <a:ext cx="1250894" cy="7828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/>
            </a:p>
          </p:txBody>
        </p:sp>
      </p:grpSp>
      <p:grpSp>
        <p:nvGrpSpPr>
          <p:cNvPr id="18443" name="Группа 36"/>
          <p:cNvGrpSpPr>
            <a:grpSpLocks/>
          </p:cNvGrpSpPr>
          <p:nvPr/>
        </p:nvGrpSpPr>
        <p:grpSpPr bwMode="auto">
          <a:xfrm>
            <a:off x="2843807" y="5110163"/>
            <a:ext cx="2226668" cy="1300162"/>
            <a:chOff x="1222700" y="3136663"/>
            <a:chExt cx="1474400" cy="867742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1222700" y="3136663"/>
              <a:ext cx="1474400" cy="86774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endParaRPr lang="ru-RU" sz="1400" b="1" dirty="0" smtClean="0"/>
            </a:p>
            <a:p>
              <a:pPr algn="ctr" eaLnBrk="1" hangingPunct="1">
                <a:defRPr/>
              </a:pPr>
              <a:r>
                <a:rPr lang="ru-RU" sz="1400" b="1" dirty="0" smtClean="0"/>
                <a:t>КОМЕРЧЕСКИЕ </a:t>
              </a:r>
              <a:r>
                <a:rPr lang="ru-RU" sz="1400" b="1" dirty="0"/>
                <a:t>И НЕКОМЕРЧЕСКИЕ ОРГАНИЗАЦИИ</a:t>
              </a:r>
            </a:p>
          </p:txBody>
        </p:sp>
        <p:sp>
          <p:nvSpPr>
            <p:cNvPr id="39" name="Скругленный прямоугольник 4"/>
            <p:cNvSpPr/>
            <p:nvPr/>
          </p:nvSpPr>
          <p:spPr>
            <a:xfrm>
              <a:off x="1404159" y="3179044"/>
              <a:ext cx="1250894" cy="782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/>
            </a:p>
          </p:txBody>
        </p:sp>
      </p:grpSp>
      <p:sp>
        <p:nvSpPr>
          <p:cNvPr id="43" name="Полилиния 42"/>
          <p:cNvSpPr/>
          <p:nvPr/>
        </p:nvSpPr>
        <p:spPr>
          <a:xfrm rot="16200000">
            <a:off x="-1996698" y="3877806"/>
            <a:ext cx="5328593" cy="400110"/>
          </a:xfrm>
          <a:custGeom>
            <a:avLst/>
            <a:gdLst>
              <a:gd name="connsiteX0" fmla="*/ 0 w 3619261"/>
              <a:gd name="connsiteY0" fmla="*/ 0 h 369332"/>
              <a:gd name="connsiteX1" fmla="*/ 3619261 w 3619261"/>
              <a:gd name="connsiteY1" fmla="*/ 0 h 369332"/>
              <a:gd name="connsiteX2" fmla="*/ 3619261 w 3619261"/>
              <a:gd name="connsiteY2" fmla="*/ 369332 h 369332"/>
              <a:gd name="connsiteX3" fmla="*/ 0 w 3619261"/>
              <a:gd name="connsiteY3" fmla="*/ 369332 h 369332"/>
              <a:gd name="connsiteX4" fmla="*/ 0 w 3619261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261" h="369332">
                <a:moveTo>
                  <a:pt x="0" y="0"/>
                </a:moveTo>
                <a:lnTo>
                  <a:pt x="3619261" y="0"/>
                </a:lnTo>
                <a:lnTo>
                  <a:pt x="3619261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/>
              <a:t>ПУТИ СБОРА ДЕНЕЖНЫХ СРЕДСТВ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867654" y="2204864"/>
            <a:ext cx="19761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827088" y="3716338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998562" y="5728258"/>
            <a:ext cx="1845246" cy="31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070475" y="2924944"/>
            <a:ext cx="1373733" cy="681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536928" y="3821326"/>
            <a:ext cx="791120" cy="23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472906" y="4077144"/>
            <a:ext cx="794544" cy="363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6516216" y="3429000"/>
            <a:ext cx="216024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/>
              <a:t>ДЕНЕЖНЫЕ </a:t>
            </a:r>
          </a:p>
          <a:p>
            <a:pPr algn="ctr" eaLnBrk="1" hangingPunct="1">
              <a:defRPr/>
            </a:pPr>
            <a:r>
              <a:rPr lang="ru-RU" sz="2400" b="1" dirty="0"/>
              <a:t>СРЕДСТВА</a:t>
            </a:r>
          </a:p>
        </p:txBody>
      </p:sp>
      <p:sp>
        <p:nvSpPr>
          <p:cNvPr id="18451" name="Прямоугольник 56"/>
          <p:cNvSpPr>
            <a:spLocks noChangeArrowheads="1"/>
          </p:cNvSpPr>
          <p:nvPr/>
        </p:nvSpPr>
        <p:spPr bwMode="auto">
          <a:xfrm rot="1386109">
            <a:off x="5241925" y="2914650"/>
            <a:ext cx="1498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dirty="0">
                <a:latin typeface="Arial" charset="0"/>
                <a:cs typeface="Arial" charset="0"/>
              </a:rPr>
              <a:t>БЕЗНАЛИЧНАЯ </a:t>
            </a:r>
          </a:p>
          <a:p>
            <a:pPr algn="ctr" eaLnBrk="1" hangingPunct="1">
              <a:defRPr/>
            </a:pPr>
            <a:r>
              <a:rPr lang="ru-RU" sz="1050" b="1" dirty="0">
                <a:latin typeface="Arial" charset="0"/>
                <a:cs typeface="Arial" charset="0"/>
              </a:rPr>
              <a:t>ФОРМА</a:t>
            </a:r>
          </a:p>
        </p:txBody>
      </p:sp>
      <p:sp>
        <p:nvSpPr>
          <p:cNvPr id="18455" name="Прямоугольник 57"/>
          <p:cNvSpPr>
            <a:spLocks noChangeArrowheads="1"/>
          </p:cNvSpPr>
          <p:nvPr/>
        </p:nvSpPr>
        <p:spPr bwMode="auto">
          <a:xfrm>
            <a:off x="4572000" y="3644900"/>
            <a:ext cx="1423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НАЛИЧНАЯ </a:t>
            </a:r>
          </a:p>
          <a:p>
            <a:pPr algn="ctr" eaLnBrk="1" hangingPunct="1"/>
            <a:r>
              <a:rPr lang="ru-RU" altLang="ru-RU" sz="900" b="1"/>
              <a:t>ФОРМА</a:t>
            </a:r>
          </a:p>
        </p:txBody>
      </p:sp>
      <p:sp>
        <p:nvSpPr>
          <p:cNvPr id="18456" name="Прямоугольник 58"/>
          <p:cNvSpPr>
            <a:spLocks noChangeArrowheads="1"/>
          </p:cNvSpPr>
          <p:nvPr/>
        </p:nvSpPr>
        <p:spPr bwMode="auto">
          <a:xfrm rot="-1466826">
            <a:off x="5334000" y="4349750"/>
            <a:ext cx="14239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БЕЗНАЛИЧНАЯ И  НАЛИЧНАЯ </a:t>
            </a:r>
          </a:p>
          <a:p>
            <a:pPr algn="ctr" eaLnBrk="1" hangingPunct="1"/>
            <a:r>
              <a:rPr lang="ru-RU" altLang="ru-RU" sz="900" b="1"/>
              <a:t>ФОРМ</a:t>
            </a:r>
            <a:r>
              <a:rPr lang="ru-RU" altLang="ru-RU" sz="900"/>
              <a:t>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Введение в предметную область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(описание ситуации «как будет»)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4D6108E2-8787-4230-A29D-AF842C7C033F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1404938" y="3424238"/>
            <a:ext cx="1955800" cy="11747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800" dirty="0"/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4787900" y="3284538"/>
            <a:ext cx="1550988" cy="9779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800" dirty="0"/>
          </a:p>
        </p:txBody>
      </p:sp>
      <p:sp>
        <p:nvSpPr>
          <p:cNvPr id="39" name="Скругленный прямоугольник 4"/>
          <p:cNvSpPr/>
          <p:nvPr/>
        </p:nvSpPr>
        <p:spPr bwMode="auto">
          <a:xfrm>
            <a:off x="2619375" y="4860925"/>
            <a:ext cx="1889125" cy="11731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28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12988" y="1316038"/>
            <a:ext cx="1584325" cy="936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100" b="1" dirty="0">
                <a:solidFill>
                  <a:prstClr val="black"/>
                </a:solidFill>
              </a:rPr>
              <a:t>ОРГАНИЗАЦИЯ И СБОР ДЕНЕЖНЫХ СРЕДСТВ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87875" y="1362075"/>
            <a:ext cx="1584325" cy="936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050" dirty="0">
              <a:solidFill>
                <a:prstClr val="black"/>
              </a:solidFill>
            </a:endParaRPr>
          </a:p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50" b="1" dirty="0">
                <a:solidFill>
                  <a:prstClr val="black"/>
                </a:solidFill>
              </a:rPr>
              <a:t>РАСПРЕДЕЛЕНИЕ ДЕНЕЖНЫХ СРЕДСТВ</a:t>
            </a:r>
          </a:p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1895477"/>
            <a:ext cx="1472067" cy="10618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050" b="1" dirty="0"/>
              <a:t>Управление социальной защиты администрации Белгородского района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5357826"/>
            <a:ext cx="1257300" cy="86177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00" b="1" dirty="0"/>
              <a:t>Управление образования администрации Белгородского района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4286256"/>
            <a:ext cx="1919287" cy="939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100" b="1" dirty="0"/>
              <a:t>Управление физической культуры, спорта и молодежной политики администрации Белгородского района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143248"/>
            <a:ext cx="1257300" cy="86177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00" b="1" dirty="0"/>
              <a:t>Управление культуры администрации Белгородского района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32588" y="4087813"/>
            <a:ext cx="1833562" cy="13446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50" b="1" dirty="0">
                <a:solidFill>
                  <a:prstClr val="black"/>
                </a:solidFill>
              </a:rPr>
              <a:t>ОРГАНИЗАЦИЯ ЗАЧИСЛЕНИЯ И СОПРОВОЖДЕНИЯ ДЕТЕЙ В СЕКЦИИ И КРУЖКИ ПО ИНТЕРЕСАМ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345991" y="4815159"/>
            <a:ext cx="1386597" cy="45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52212" y="3542946"/>
            <a:ext cx="1223226" cy="906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329572" y="5111763"/>
            <a:ext cx="1345866" cy="856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26" idx="1"/>
          </p:cNvCxnSpPr>
          <p:nvPr/>
        </p:nvCxnSpPr>
        <p:spPr>
          <a:xfrm flipV="1">
            <a:off x="1848257" y="1784351"/>
            <a:ext cx="464731" cy="439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414338" y="4449763"/>
            <a:ext cx="1584325" cy="936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</a:endParaRPr>
          </a:p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50" b="1" dirty="0">
                <a:solidFill>
                  <a:prstClr val="black"/>
                </a:solidFill>
              </a:rPr>
              <a:t>ПЕРЕДАЧА СПИСКОВ ДЕТЕЙ С АНАЛИЗОМ ИХ ПОТРЕБЕНОСТЕЙ И ИНТЕРЕСОВ  </a:t>
            </a:r>
          </a:p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1947931" y="4918075"/>
            <a:ext cx="1412807" cy="23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166813" y="3225800"/>
            <a:ext cx="7937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6815138" y="1308100"/>
            <a:ext cx="1804987" cy="9858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12446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000" b="1" dirty="0">
                <a:solidFill>
                  <a:prstClr val="black"/>
                </a:solidFill>
              </a:rPr>
              <a:t>Приобретение инвентаря, одежды, обуви и иных принадлежностей, необходимых для посещения кружков и секций</a:t>
            </a:r>
          </a:p>
        </p:txBody>
      </p:sp>
      <p:cxnSp>
        <p:nvCxnSpPr>
          <p:cNvPr id="34" name="Прямая со стрелкой 33"/>
          <p:cNvCxnSpPr>
            <a:stCxn id="29" idx="3"/>
          </p:cNvCxnSpPr>
          <p:nvPr/>
        </p:nvCxnSpPr>
        <p:spPr>
          <a:xfrm>
            <a:off x="6172200" y="1830388"/>
            <a:ext cx="665072" cy="41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22750" y="2746375"/>
            <a:ext cx="3229570" cy="339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/>
              <a:t>Акция «Мы - вместе»</a:t>
            </a:r>
          </a:p>
        </p:txBody>
      </p:sp>
      <p:cxnSp>
        <p:nvCxnSpPr>
          <p:cNvPr id="37" name="Прямая со стрелкой 36"/>
          <p:cNvCxnSpPr>
            <a:stCxn id="26" idx="3"/>
          </p:cNvCxnSpPr>
          <p:nvPr/>
        </p:nvCxnSpPr>
        <p:spPr>
          <a:xfrm flipV="1">
            <a:off x="3897313" y="1784350"/>
            <a:ext cx="6793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6628187" y="2341504"/>
            <a:ext cx="543719" cy="36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29" idx="2"/>
          </p:cNvCxnSpPr>
          <p:nvPr/>
        </p:nvCxnSpPr>
        <p:spPr>
          <a:xfrm flipH="1" flipV="1">
            <a:off x="5380038" y="2298700"/>
            <a:ext cx="25396" cy="452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3707904" y="2298700"/>
            <a:ext cx="1018152" cy="428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5" idx="2"/>
          </p:cNvCxnSpPr>
          <p:nvPr/>
        </p:nvCxnSpPr>
        <p:spPr>
          <a:xfrm>
            <a:off x="5837535" y="3086100"/>
            <a:ext cx="1614785" cy="925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986757" y="3618706"/>
            <a:ext cx="215661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947931" y="5111763"/>
            <a:ext cx="2124003" cy="781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Основные блоки работ проекта </a:t>
            </a:r>
            <a:br>
              <a:rPr lang="ru-RU" sz="3000" dirty="0" smtClean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13233"/>
              </p:ext>
            </p:extLst>
          </p:nvPr>
        </p:nvGraphicFramePr>
        <p:xfrm>
          <a:off x="161925" y="1196975"/>
          <a:ext cx="8829676" cy="475265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93651"/>
                <a:gridCol w="3027820"/>
                <a:gridCol w="716595"/>
                <a:gridCol w="1189444"/>
                <a:gridCol w="1042550"/>
                <a:gridCol w="282452"/>
                <a:gridCol w="282452"/>
                <a:gridCol w="282452"/>
                <a:gridCol w="282452"/>
                <a:gridCol w="282452"/>
                <a:gridCol w="282452"/>
                <a:gridCol w="282452"/>
                <a:gridCol w="282452"/>
              </a:tblGrid>
              <a:tr h="4894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Длит—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Окон-е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2015  год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2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35997" marR="35997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Подготовка к сбору средств</a:t>
                      </a:r>
                      <a:endParaRPr lang="ru-RU" sz="900" b="1" dirty="0"/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86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26.11.2015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/>
                        <a:t>Информирование о проведении благотворительной акции «Мы-вместе" </a:t>
                      </a:r>
                      <a:r>
                        <a:rPr lang="ru-RU" sz="900" baseline="0" dirty="0" smtClean="0"/>
                        <a:t>коммерческих и некоммерческих организаций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Разработка, издание и распространение буклетов «Акция «Мы – вместе»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1.2.1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 и издание буклетов «Акция «Мы – вместе»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1.2.2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Распространение буклетов по учреждениям Белгородского района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24.09.2015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Оформление и установка 5 ящиков-копилок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1.3.1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Оформление 5 ящиков-копилок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1.3.2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Установка ящиков-копилок в 5 учреждениях Белгородского района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19.10.2015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Публикация объявления в СМИ и на интернет-сайтах  о старте акции «Мы-вместе»</a:t>
                      </a: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4911" marB="449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4911" marB="449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9E443E22-67D7-40DD-B023-C64C8C90056E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Основные блоки работ проекта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653937"/>
              </p:ext>
            </p:extLst>
          </p:nvPr>
        </p:nvGraphicFramePr>
        <p:xfrm>
          <a:off x="179512" y="1124744"/>
          <a:ext cx="8731249" cy="4786039"/>
        </p:xfrm>
        <a:graphic>
          <a:graphicData uri="http://schemas.openxmlformats.org/drawingml/2006/table">
            <a:tbl>
              <a:tblPr/>
              <a:tblGrid>
                <a:gridCol w="593651"/>
                <a:gridCol w="2987453"/>
                <a:gridCol w="757309"/>
                <a:gridCol w="1080206"/>
                <a:gridCol w="1078206"/>
                <a:gridCol w="289514"/>
                <a:gridCol w="269092"/>
                <a:gridCol w="279303"/>
                <a:gridCol w="315701"/>
                <a:gridCol w="242905"/>
                <a:gridCol w="279303"/>
                <a:gridCol w="279303"/>
                <a:gridCol w="279303"/>
              </a:tblGrid>
              <a:tr h="5021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Длит--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Окон-е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2015  год</a:t>
                      </a:r>
                    </a:p>
                  </a:txBody>
                  <a:tcPr marL="91419" marR="91419" marT="43210" marB="432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19" marR="91419" marT="43210" marB="432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69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35997" marR="35997" marT="43210" marB="432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1.4.1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Публикация статьи в газете «Знамя»</a:t>
                      </a: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1.4.2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Публикация статьи в газете «Белгородские известия»</a:t>
                      </a: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1.4.3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Публикация объявления на сайте администрации Белгородского района, на сайте управления социальной защиты населения</a:t>
                      </a: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сбора средств</a:t>
                      </a: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53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17.01.2016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Сбор частичных пожертвований с помощью ящиков-копилок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08.01.2016</a:t>
                      </a: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79" marB="439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7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2.2</a:t>
                      </a:r>
                    </a:p>
                  </a:txBody>
                  <a:tcPr marL="91419" marR="91419" marT="43984" marB="439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Сбор средств путем безналичной формы расчета (через смс-оповещение и перевод на счет) </a:t>
                      </a: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</a:t>
                      </a:r>
                    </a:p>
                  </a:txBody>
                  <a:tcPr marL="91419" marR="91419" marT="43984" marB="439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25.11.2015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08.01.2016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79" marB="43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</a:t>
                      </a:r>
                    </a:p>
                  </a:txBody>
                  <a:tcPr marL="91419" marR="91419" marT="43984" marB="439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протокола о полученных денежных средствах</a:t>
                      </a:r>
                    </a:p>
                  </a:txBody>
                  <a:tcPr marL="91419" marR="91419" marT="43984" marB="43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08.01.2016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17.01.2016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9" marR="91419" marT="43980" marB="439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культурно-досуговых мероприятий</a:t>
                      </a:r>
                    </a:p>
                  </a:txBody>
                  <a:tcPr marL="91419" marR="91419" marT="43980" marB="43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96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17.01.2016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22.04.2016</a:t>
                      </a:r>
                    </a:p>
                  </a:txBody>
                  <a:tcPr marL="91426" marR="91426" marT="43983" marB="43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26" marR="91426" marT="43983" marB="439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3.1</a:t>
                      </a:r>
                    </a:p>
                  </a:txBody>
                  <a:tcPr marL="91419" marR="91419" marT="40375" marB="40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Формирование списков детей с анализом их потребностей; передача списков в управление культуры, управление образования, управление физической культуры, спорта и молодежной политики</a:t>
                      </a: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19" marR="91419" marT="40375" marB="403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17.01.2016</a:t>
                      </a:r>
                    </a:p>
                  </a:txBody>
                  <a:tcPr marL="91419" marR="91419" marT="44489" marB="44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26.01.2016</a:t>
                      </a:r>
                    </a:p>
                  </a:txBody>
                  <a:tcPr marL="91419" marR="91419" marT="44489" marB="44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5" marB="403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3.2</a:t>
                      </a:r>
                    </a:p>
                  </a:txBody>
                  <a:tcPr marL="91419" marR="91419" marT="40379" marB="403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протокола о  распределении полученных денежных средствах</a:t>
                      </a: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91419" marR="91419" marT="40379" marB="403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26.01.2016</a:t>
                      </a:r>
                    </a:p>
                  </a:txBody>
                  <a:tcPr marL="91419" marR="91419" marT="44493" marB="444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19" marR="91419" marT="44493" marB="444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досуговых мероприятий для детей из малоимущих семей</a:t>
                      </a:r>
                    </a:p>
                  </a:txBody>
                  <a:tcPr marL="91426" marR="91426" marT="40378" marB="403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61</a:t>
                      </a:r>
                    </a:p>
                  </a:txBody>
                  <a:tcPr marL="91426" marR="91426" marT="40378" marB="403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04.02.2016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05.04.2016</a:t>
                      </a:r>
                    </a:p>
                  </a:txBody>
                  <a:tcPr marL="91426" marR="91426" marT="44492" marB="444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19" marR="91419" marT="40379" marB="403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defRPr/>
            </a:pPr>
            <a:fld id="{A7B5EA54-46F4-47D9-809F-EA2CE1852A6B}" type="slidenum">
              <a:rPr lang="ru-RU" altLang="ru-RU" sz="1400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altLang="ru-RU" sz="1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000000"/>
    </a:hlink>
    <a:folHlink>
      <a:srgbClr val="002060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23949</TotalTime>
  <Words>1841</Words>
  <Application>Microsoft Office PowerPoint</Application>
  <PresentationFormat>Экран (4:3)</PresentationFormat>
  <Paragraphs>578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проекта «вовлечение детей из малоимущих семей в КУЛЬТУРНО-досуговую деятельность путем привлечения средств инвесторов «Мы - вместе»</vt:lpstr>
      <vt:lpstr>Трудности,  испытываемые детьми  из малоимущих семей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Введение в предметную область (описание ситуации «как будет») </vt:lpstr>
      <vt:lpstr>Основные блоки работ проекта  </vt:lpstr>
      <vt:lpstr>Основные блоки работ проекта</vt:lpstr>
      <vt:lpstr>Основные блоки работ проекта</vt:lpstr>
      <vt:lpstr>Основные блоки работ</vt:lpstr>
      <vt:lpstr>Бюджет проекта</vt:lpstr>
      <vt:lpstr>Участие Бюджетов в проекте</vt:lpstr>
      <vt:lpstr>Показатели СОЦИАЛЬНОЙ, БЮДЖЕТНОЙ И ЭКОНОМИЧЕСКОЙ эффективности проекта </vt:lpstr>
      <vt:lpstr>Команда проекта</vt:lpstr>
      <vt:lpstr> Команда проекта</vt:lpstr>
      <vt:lpstr> Команда проекта  </vt:lpstr>
      <vt:lpstr>Контактные данные:  </vt:lpstr>
    </vt:vector>
  </TitlesOfParts>
  <Company>GUP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Елизавета</cp:lastModifiedBy>
  <cp:revision>944</cp:revision>
  <cp:lastPrinted>2015-08-14T08:06:11Z</cp:lastPrinted>
  <dcterms:created xsi:type="dcterms:W3CDTF">2010-02-20T13:06:54Z</dcterms:created>
  <dcterms:modified xsi:type="dcterms:W3CDTF">2015-09-15T09:36:49Z</dcterms:modified>
</cp:coreProperties>
</file>