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403" r:id="rId3"/>
    <p:sldId id="415" r:id="rId4"/>
    <p:sldId id="258" r:id="rId5"/>
    <p:sldId id="407" r:id="rId6"/>
    <p:sldId id="408" r:id="rId7"/>
    <p:sldId id="409" r:id="rId8"/>
    <p:sldId id="344" r:id="rId9"/>
    <p:sldId id="419" r:id="rId10"/>
    <p:sldId id="420" r:id="rId11"/>
    <p:sldId id="410" r:id="rId12"/>
    <p:sldId id="411" r:id="rId13"/>
    <p:sldId id="413" r:id="rId14"/>
    <p:sldId id="343" r:id="rId15"/>
    <p:sldId id="348" r:id="rId16"/>
    <p:sldId id="414" r:id="rId17"/>
    <p:sldId id="394" r:id="rId18"/>
    <p:sldId id="417" r:id="rId19"/>
    <p:sldId id="421" r:id="rId20"/>
    <p:sldId id="358" r:id="rId2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6699"/>
    <a:srgbClr val="0099CC"/>
    <a:srgbClr val="33CC3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87" autoAdjust="0"/>
    <p:restoredTop sz="94757" autoAdjust="0"/>
  </p:normalViewPr>
  <p:slideViewPr>
    <p:cSldViewPr>
      <p:cViewPr varScale="1">
        <p:scale>
          <a:sx n="110" d="100"/>
          <a:sy n="110" d="100"/>
        </p:scale>
        <p:origin x="-60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896" y="-114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918-FC01-415D-8C9D-9222DF21A46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3663-5E2F-4601-9405-AAFEAB927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5FBCD-3642-4BD3-BDE7-8073F12EDC2A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426B9-6F6F-40A9-B119-4254C3783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1049-68C7-45F7-B1FA-00AA98BCE1B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1049-68C7-45F7-B1FA-00AA98BCE1B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426B9-6F6F-40A9-B119-4254C3783C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 стр.20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1049-68C7-45F7-B1FA-00AA98BCE1B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 стр.20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1049-68C7-45F7-B1FA-00AA98BCE1B6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1049-68C7-45F7-B1FA-00AA98BCE1B6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1049-68C7-45F7-B1FA-00AA98BCE1B6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1049-68C7-45F7-B1FA-00AA98BCE1B6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+ стр.25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1049-68C7-45F7-B1FA-00AA98BCE1B6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A304B5-2D46-4844-8F53-318D09731E3E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323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E6E0F-8685-4539-ABC6-16EB6DDF51B6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323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90A0E278-F94D-4CEB-B2C7-8D0BAD3C6BB2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323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9B7B8-C06C-44D7-8ABB-6CBE2FADEC3C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323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A1FC47-C088-4482-A133-35A2D4C3446A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323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2FE6E-9EA1-486C-B296-08ABE2548444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6A83BC-882E-47DC-901C-474C6801F514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323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DBCB5-8D2C-4DAB-9C48-D83E0DAA20B0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323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6140BB-B1F7-4DBB-AAC1-E9D07B490C09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323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C0D45-1136-478F-B39E-CEFE492614A5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323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BD98E-B593-4E72-A587-A94EA96979B2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Tm="1323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357D1E9-C554-467F-9A9C-8AE4BFE2DFFD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1F67F0-4C4F-4D61-9675-FEBDC7B8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13235"/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COMMON\521\&#1044;&#1077;&#1085;&#1100;%20&#1089;&#1090;&#1072;&#1090;&#1080;&#1089;&#1090;&#1080;&#1082;&#1080;%2025%20&#1080;&#1102;&#1085;&#1103;\&#1087;&#1088;&#1077;&#1079;&#1077;&#1085;&#1090;&#1072;&#1094;&#1080;&#1103;_&#1089;&#1072;&#1081;&#1090;\188_STEVE%20HOWE%20-%20HIGHLY%20STRUNG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272" y="249492"/>
            <a:ext cx="6552728" cy="102611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территориальный орган </a:t>
            </a:r>
            <a:b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федеральной службы государственной статистики по белгородской области (</a:t>
            </a:r>
            <a:r>
              <a:rPr lang="ru-RU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белгородстат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Эмблема_Росстата - цвет-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303498"/>
            <a:ext cx="1230972" cy="14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1840" y="2031690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ИНТЕРНЕТ-ПОРТАЛ БЕЛГОРОДСТАТА</a:t>
            </a:r>
          </a:p>
          <a:p>
            <a:pPr algn="ctr"/>
            <a:endParaRPr lang="ru-RU" sz="4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1545636"/>
            <a:ext cx="55446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ПРЕДСТАВЛЯЕТ: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92367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HTTP://BELG.GKS.RU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188_STEVE HOWE - HIGHLY STRUNG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059832" y="458797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/>
      <p:bldP spid="9" grpId="0"/>
      <p:bldP spid="9" grpId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3" y="4731990"/>
            <a:ext cx="504825" cy="27384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4B814-5E71-4778-ABAF-CA1E974AE292}" type="slidenum">
              <a:rPr lang="ru-RU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465516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Рубрика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официальная статистика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34761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База данных показателей муниципальных образований </a:t>
            </a:r>
            <a:br>
              <a:rPr lang="ru-RU" b="1" dirty="0" smtClean="0">
                <a:solidFill>
                  <a:srgbClr val="FF0000"/>
                </a:solidFill>
                <a:latin typeface="+mj-lt"/>
              </a:rPr>
            </a:br>
            <a:r>
              <a:rPr lang="ru-RU" b="1" dirty="0" smtClean="0">
                <a:solidFill>
                  <a:srgbClr val="FF0000"/>
                </a:solidFill>
                <a:latin typeface="+mj-lt"/>
              </a:rPr>
              <a:t>(БД ПМО)</a:t>
            </a: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2499742"/>
            <a:ext cx="432048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 smtClean="0">
                <a:solidFill>
                  <a:srgbClr val="FF0000"/>
                </a:solidFill>
                <a:latin typeface="+mj-lt"/>
              </a:rPr>
              <a:t>БД ПМО</a:t>
            </a:r>
            <a:r>
              <a:rPr lang="ru-RU" sz="1650" b="1" dirty="0" smtClean="0">
                <a:latin typeface="+mj-lt"/>
              </a:rPr>
              <a:t> </a:t>
            </a:r>
            <a:r>
              <a:rPr lang="ru-RU" sz="1650" dirty="0" smtClean="0">
                <a:latin typeface="+mj-lt"/>
              </a:rPr>
              <a:t>создана на основе данных </a:t>
            </a:r>
            <a:br>
              <a:rPr lang="ru-RU" sz="1650" dirty="0" smtClean="0">
                <a:latin typeface="+mj-lt"/>
              </a:rPr>
            </a:br>
            <a:r>
              <a:rPr lang="ru-RU" sz="1650" dirty="0" smtClean="0">
                <a:latin typeface="+mj-lt"/>
              </a:rPr>
              <a:t>форм статистического наблюдения  </a:t>
            </a:r>
            <a:br>
              <a:rPr lang="ru-RU" sz="1650" dirty="0" smtClean="0">
                <a:latin typeface="+mj-lt"/>
              </a:rPr>
            </a:br>
            <a:r>
              <a:rPr lang="ru-RU" sz="1650" dirty="0" smtClean="0">
                <a:latin typeface="+mj-lt"/>
              </a:rPr>
              <a:t>№1-МО и Приложение к форме №1-МО,  предназначена для обеспечения оперативного доступа к статистической информации по муниципальным образованиям и информационно-справочного обслуживания пользователей</a:t>
            </a:r>
            <a:endParaRPr lang="ru-RU" sz="165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48672" cy="3670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интернет-портал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84355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</a:t>
            </a: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базы данных</a:t>
            </a:r>
            <a:endParaRPr lang="ru-RU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3968" y="915566"/>
            <a:ext cx="3096344" cy="1982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1779662"/>
            <a:ext cx="3216570" cy="1843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2931790"/>
            <a:ext cx="2880320" cy="2005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9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48672" cy="3670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интернет-портал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388424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-185756"/>
            <a:ext cx="181822" cy="3715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1" y="555526"/>
            <a:ext cx="656437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7544" y="4083918"/>
            <a:ext cx="31683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Рубрика</a:t>
            </a: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муниципальная статистика</a:t>
            </a:r>
          </a:p>
          <a:p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401191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Содержит информацию в разрезе муниципальных образований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Белгородской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 descr="Выноск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9219" y="1600838"/>
            <a:ext cx="2142707" cy="1258944"/>
          </a:xfrm>
          <a:prstGeom prst="rect">
            <a:avLst/>
          </a:prstGeom>
        </p:spPr>
      </p:pic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99136E-6 L 0.29375 0.164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48672" cy="3670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интернет-портал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388424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-185756"/>
            <a:ext cx="181822" cy="3715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1" y="483518"/>
            <a:ext cx="661440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7544" y="4204781"/>
            <a:ext cx="2376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Рубрика</a:t>
            </a: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отчетность</a:t>
            </a:r>
          </a:p>
          <a:p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401191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Содержит методологическую, нормативно-правовую, справочную информацию, электронные версии бланков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статотчетности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 descr="Выноск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251" y="1516906"/>
            <a:ext cx="2086153" cy="2206972"/>
          </a:xfrm>
          <a:prstGeom prst="rect">
            <a:avLst/>
          </a:prstGeom>
        </p:spPr>
      </p:pic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6922E-6 L 0.29323 0.018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48672" cy="3670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интернет-портал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388424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-185756"/>
            <a:ext cx="181822" cy="3715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555526"/>
            <a:ext cx="679812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9552" y="4204781"/>
            <a:ext cx="24482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Рубрика</a:t>
            </a: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публикации</a:t>
            </a:r>
          </a:p>
          <a:p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422793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Содержит официальные статистические публикации 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пресс-выпуски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 descr="Выноск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324" y="1588914"/>
            <a:ext cx="2061102" cy="838820"/>
          </a:xfrm>
          <a:prstGeom prst="rect">
            <a:avLst/>
          </a:prstGeom>
        </p:spPr>
      </p:pic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9877E-6 L 0.21163 0.249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11560" y="98757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рубрике ПУБЛИКАЦИИ за 2016 год размещено: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9548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в целях Обеспечения пользователей полной, достоверной и качественной информацией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3" y="4731990"/>
            <a:ext cx="504825" cy="27384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4B814-5E71-4778-ABAF-CA1E974AE292}" type="slidenum">
              <a:rPr lang="ru-RU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804248" y="555526"/>
            <a:ext cx="2016224" cy="4255180"/>
            <a:chOff x="6896346" y="1656984"/>
            <a:chExt cx="1996134" cy="4548430"/>
          </a:xfrm>
        </p:grpSpPr>
        <p:pic>
          <p:nvPicPr>
            <p:cNvPr id="9" name="Рисунок 8" descr="014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348744">
              <a:off x="7390367" y="1656984"/>
              <a:ext cx="923236" cy="13687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Рисунок 16" descr="сканирование000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64258">
              <a:off x="7789928" y="2566894"/>
              <a:ext cx="1035146" cy="15733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Рисунок 11" descr="011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6336" y="4005064"/>
              <a:ext cx="1296144" cy="9026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011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752498">
              <a:off x="6896346" y="3027619"/>
              <a:ext cx="1023801" cy="1471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Рисунок 17" descr="0109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4328" y="4851744"/>
              <a:ext cx="1008112" cy="13536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3" name="TextBox 12"/>
          <p:cNvSpPr txBox="1"/>
          <p:nvPr/>
        </p:nvSpPr>
        <p:spPr>
          <a:xfrm>
            <a:off x="1043608" y="149163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статистических сборников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181566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107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докладов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3608" y="213970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аналитических материалов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3608" y="246373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514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статистических бюллетеней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3608" y="278777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тыс.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информационно-статистических материалов и справок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3608" y="332783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943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дополнительных материала для органов государственной власти области и местного самоуправления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429994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Рубрика постоянно пополняется и обновляется в соответствии с каталогом статистических изданий и публикаций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  <p:bldP spid="13" grpId="0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4932040" y="1275606"/>
            <a:ext cx="3888432" cy="2160240"/>
            <a:chOff x="4327000" y="1484784"/>
            <a:chExt cx="4625928" cy="2136950"/>
          </a:xfrm>
        </p:grpSpPr>
        <p:pic>
          <p:nvPicPr>
            <p:cNvPr id="21" name="Рисунок 20" descr="image006_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7000" y="2276872"/>
              <a:ext cx="2349291" cy="7494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Рисунок 19" descr="image006_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9992" y="1484784"/>
              <a:ext cx="4309188" cy="7494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Рисунок 21" descr="image006_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1552" y="3068960"/>
              <a:ext cx="2349291" cy="5527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 descr="image006_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2688" y="2420888"/>
              <a:ext cx="2160240" cy="7119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TextBox 28"/>
          <p:cNvSpPr txBox="1"/>
          <p:nvPr/>
        </p:nvSpPr>
        <p:spPr>
          <a:xfrm>
            <a:off x="323528" y="149163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Кроме того в 2016 году, 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опубликования в СМИ области подготовлено 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142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пресс-выпуска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1960" y="3435846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Опубликовано и передано в печатных и электронных СМИ, на радио и телевидении 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1073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информационно-статистических сообщения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3" y="4731990"/>
            <a:ext cx="504825" cy="27384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4B814-5E71-4778-ABAF-CA1E974AE292}" type="slidenum">
              <a:rPr lang="ru-RU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411510"/>
            <a:ext cx="6876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Данные, размещенные на </a:t>
            </a:r>
            <a:r>
              <a:rPr lang="ru-RU" sz="20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интернет-портале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активно используются средствами массовой информации</a:t>
            </a:r>
          </a:p>
        </p:txBody>
      </p:sp>
      <p:pic>
        <p:nvPicPr>
          <p:cNvPr id="30" name="Рисунок 29" descr="image006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2733768"/>
            <a:ext cx="1722452" cy="846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image006_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3219822"/>
            <a:ext cx="1453985" cy="118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image006_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3723878"/>
            <a:ext cx="1224136" cy="990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48672" cy="3670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интернет-портал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388424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-185756"/>
            <a:ext cx="181822" cy="3715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555526"/>
            <a:ext cx="642003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11560" y="4204781"/>
            <a:ext cx="1800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Рубрика</a:t>
            </a: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услуги</a:t>
            </a:r>
          </a:p>
          <a:p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22793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Содержит информацию об услугах, оказываемых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Белгородстатом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в рамках своих полномочий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 descr="Выноск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57848"/>
            <a:ext cx="2201846" cy="1057918"/>
          </a:xfrm>
          <a:prstGeom prst="rect">
            <a:avLst/>
          </a:prstGeom>
        </p:spPr>
      </p:pic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18384E-6 L 0.19462 0.158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3" cstate="print"/>
          <a:srcRect b="4900"/>
          <a:stretch>
            <a:fillRect/>
          </a:stretch>
        </p:blipFill>
        <p:spPr bwMode="auto">
          <a:xfrm>
            <a:off x="4644008" y="915566"/>
            <a:ext cx="41764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 cstate="print"/>
          <a:srcRect l="1538" t="8334" r="3077" b="7052"/>
          <a:stretch>
            <a:fillRect/>
          </a:stretch>
        </p:blipFill>
        <p:spPr bwMode="auto">
          <a:xfrm>
            <a:off x="467544" y="2283718"/>
            <a:ext cx="4396851" cy="24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5536" y="1131590"/>
            <a:ext cx="313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2016 год: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415278</a:t>
            </a: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просмотров страниц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3" y="4731990"/>
            <a:ext cx="504825" cy="27384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4B814-5E71-4778-ABAF-CA1E974AE292}" type="slidenum">
              <a:rPr lang="ru-RU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41151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Статистика Посещаемости </a:t>
            </a:r>
            <a:r>
              <a:rPr lang="ru-RU" sz="20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интернет-портала</a:t>
            </a:r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3579862"/>
            <a:ext cx="313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Январь-июнь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2017 года: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227800</a:t>
            </a: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просмотров страниц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138361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Запрос о потребительских ценах и ценах </a:t>
            </a:r>
            <a:b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производителей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3" y="4731990"/>
            <a:ext cx="504825" cy="27384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4B814-5E71-4778-ABAF-CA1E974AE292}" type="slidenum">
              <a:rPr lang="ru-RU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3950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Статистика  самых частых запросов, поступающих в </a:t>
            </a:r>
            <a:r>
              <a:rPr lang="ru-RU" sz="20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белгородстат</a:t>
            </a:r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1779662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2015 г. –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1129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2016 г. –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1157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Январь-июнь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2017 г. –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426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94979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Запрос о средней заработной плате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3489853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2015 г. –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188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2016 г. –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126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Январь-июнь </a:t>
            </a:r>
            <a:b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2017 г. –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547664" y="1995686"/>
            <a:ext cx="3744416" cy="81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475656" y="3579862"/>
            <a:ext cx="3744416" cy="81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10" grpId="0"/>
      <p:bldP spid="11" grpId="0"/>
      <p:bldP spid="13" grpId="0"/>
      <p:bldP spid="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Эмблема_Росстата - цвет-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303498"/>
            <a:ext cx="1230972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95486"/>
            <a:ext cx="6444208" cy="4608512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информация,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размещенная на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Интернет-портале Белгородстата,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как и на сайте Росстата, предоставляется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широкому кругу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пользователей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бесплатно</a:t>
            </a: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2367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HTTP:// BELG.GKS.RU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Эмблема_Росстата - цвет-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303498"/>
            <a:ext cx="1230972" cy="14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303498"/>
            <a:ext cx="6444208" cy="4104456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Интернет-портал </a:t>
            </a:r>
            <a:r>
              <a:rPr lang="ru-RU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является неотъемлемой частью сайта </a:t>
            </a:r>
            <a:r>
              <a:rPr lang="ru-RU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росстата</a:t>
            </a:r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(GKS.RU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b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а так же средством информационной связи с отчитывающимися субъектами и пользователями статистической информации</a:t>
            </a:r>
            <a:endParaRPr lang="ru-RU" sz="25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2367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HTTP://BELG.GKS.RU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Эмблема_Росстата - цвет-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63888" y="483518"/>
            <a:ext cx="1296144" cy="149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3" y="4731990"/>
            <a:ext cx="504825" cy="27384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4B814-5E71-4778-ABAF-CA1E974AE292}" type="slidenum">
              <a:rPr lang="ru-RU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31690"/>
            <a:ext cx="817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</a:rPr>
              <a:t>HTTP://BELG.GKS.RU</a:t>
            </a:r>
            <a:endParaRPr lang="ru-RU" sz="5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Эмблема_Росстата - цвет-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303498"/>
            <a:ext cx="1230972" cy="14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303498"/>
            <a:ext cx="6444208" cy="4266474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Вся информация </a:t>
            </a:r>
            <a:b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Интернет-портала </a:t>
            </a:r>
            <a:b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является оперативной, достоверной </a:t>
            </a:r>
            <a:b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 общедоступной, </a:t>
            </a:r>
            <a:b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 служит целям </a:t>
            </a:r>
            <a:b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реализации концепции открытости федеральных органов исполнительной власти </a:t>
            </a:r>
            <a:endParaRPr lang="ru-RU" sz="25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16416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2367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HTTP://BELG.GKS.RU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48672" cy="3670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интернет-портал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388424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-185756"/>
            <a:ext cx="181822" cy="3715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Рисунок 3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63688" y="555526"/>
            <a:ext cx="68800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79512" y="1131590"/>
            <a:ext cx="15841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Рубрика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Главная</a:t>
            </a:r>
          </a:p>
          <a:p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22793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Для удобства пользователей сайта ссылки на наиболее важную и востребованную информацию вынесены на главную страницу</a:t>
            </a:r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48672" cy="36709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интернет-портал 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388424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-185756"/>
            <a:ext cx="181822" cy="3715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Рисунок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555526"/>
            <a:ext cx="656119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51520" y="4204781"/>
            <a:ext cx="33843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Рубрика  </a:t>
            </a:r>
            <a:b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О </a:t>
            </a:r>
            <a:r>
              <a:rPr lang="ru-RU" sz="20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Белгородстате</a:t>
            </a:r>
            <a:endParaRPr lang="ru-RU" sz="1600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4011910"/>
            <a:ext cx="522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Размещена информация о структуре, руководстве, структурных  подразделениях и работе Белгородстата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Рисунок 13" descr="Выноск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5330" y="1504206"/>
            <a:ext cx="1983278" cy="3528392"/>
          </a:xfrm>
          <a:prstGeom prst="rect">
            <a:avLst/>
          </a:prstGeom>
        </p:spPr>
      </p:pic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2716E-6 L 0.58524 -0.191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48672" cy="3670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интернет-портал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388424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-185756"/>
            <a:ext cx="181822" cy="3715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Рисунок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627534"/>
            <a:ext cx="65653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23528" y="4204781"/>
            <a:ext cx="17281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Рубрика</a:t>
            </a: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Новости</a:t>
            </a:r>
          </a:p>
          <a:p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408391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Отражает новостную ленту  в оперативном режиме реального времени и хранит архив новостей, фото- и видеоматериалы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Рисунок 8" descr="Выноск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614438"/>
            <a:ext cx="2576336" cy="885304"/>
          </a:xfrm>
          <a:prstGeom prst="rect">
            <a:avLst/>
          </a:prstGeom>
        </p:spPr>
      </p:pic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112E-17 L 0.41841 0.225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48672" cy="3670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интернет-портал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388424" y="4840002"/>
            <a:ext cx="588336" cy="171450"/>
          </a:xfrm>
        </p:spPr>
        <p:txBody>
          <a:bodyPr/>
          <a:lstStyle/>
          <a:p>
            <a:fld id="{621F67F0-4C4F-4D61-9675-FEBDC7B86772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-185756"/>
            <a:ext cx="181822" cy="3715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555526"/>
            <a:ext cx="6480720" cy="339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95536" y="4011910"/>
            <a:ext cx="3096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Рубрика</a:t>
            </a: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официальная статистика</a:t>
            </a:r>
          </a:p>
          <a:p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415592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Содержит официальные статистические данные, публикации, базы данных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Рисунок 14" descr="Выноск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140" y="1521222"/>
            <a:ext cx="1849868" cy="3706878"/>
          </a:xfrm>
          <a:prstGeom prst="rect">
            <a:avLst/>
          </a:prstGeom>
        </p:spPr>
      </p:pic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34568E-6 L 0.47934 -0.195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3" y="4731990"/>
            <a:ext cx="504825" cy="27384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4B814-5E71-4778-ABAF-CA1E974AE292}" type="slidenum">
              <a:rPr lang="ru-RU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465516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Рубрика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официальная статистика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27560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Центральная база статистических данных (ЦБСД)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48672" cy="3670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интернет-портал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84355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</a:t>
            </a: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базы данных</a:t>
            </a:r>
            <a:endParaRPr lang="ru-RU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Рисунок 13" descr="ЦБСД_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23215"/>
            <a:ext cx="7194079" cy="2720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99792" y="1275606"/>
            <a:ext cx="54726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FF0000"/>
                </a:solidFill>
                <a:latin typeface="+mj-lt"/>
              </a:rPr>
              <a:t>ЦБСД</a:t>
            </a:r>
            <a:r>
              <a:rPr lang="ru-RU" sz="1700" dirty="0" smtClean="0">
                <a:latin typeface="+mj-lt"/>
              </a:rPr>
              <a:t> – интегрированный информационный ресурс </a:t>
            </a:r>
            <a:r>
              <a:rPr lang="ru-RU" sz="1700" b="1" i="1" dirty="0" smtClean="0">
                <a:latin typeface="+mj-lt"/>
              </a:rPr>
              <a:t>всех подразделений Росстата</a:t>
            </a:r>
            <a:r>
              <a:rPr lang="ru-RU" sz="1700" dirty="0" smtClean="0">
                <a:latin typeface="+mj-lt"/>
              </a:rPr>
              <a:t>, содержит информацию по разделам экономических показателей</a:t>
            </a:r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57986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Позволяет получить статистические данные не только в виде таблиц, но и в формате графиков, диаграмм и карт </a:t>
            </a:r>
            <a:br>
              <a:rPr lang="ru-RU" b="1" dirty="0" smtClean="0">
                <a:solidFill>
                  <a:srgbClr val="002060"/>
                </a:solidFill>
                <a:latin typeface="+mj-lt"/>
              </a:rPr>
            </a:br>
            <a:r>
              <a:rPr lang="ru-RU" b="1" dirty="0" smtClean="0">
                <a:solidFill>
                  <a:srgbClr val="002060"/>
                </a:solidFill>
                <a:latin typeface="+mj-lt"/>
              </a:rPr>
              <a:t>для визуального анализа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27" grpId="0"/>
      <p:bldP spid="1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3" y="4731990"/>
            <a:ext cx="504825" cy="27384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4B814-5E71-4778-ABAF-CA1E974AE292}" type="slidenum">
              <a:rPr lang="ru-RU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465516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Рубрика  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официальная статистика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347614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Единая межведомственная информационно-статистическая система (ЕМИСС)</a:t>
            </a: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195486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HTTP://BELG.GKS.RU</a:t>
            </a:r>
            <a:endParaRPr lang="ru-RU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1275606"/>
            <a:ext cx="540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FF0000"/>
                </a:solidFill>
                <a:latin typeface="+mj-lt"/>
              </a:rPr>
              <a:t>ЕМИСС</a:t>
            </a:r>
            <a:r>
              <a:rPr lang="ru-RU" sz="1700" dirty="0" smtClean="0">
                <a:latin typeface="+mj-lt"/>
              </a:rPr>
              <a:t> содержит официальную статистическую информацию, формируемую субъектами официального статистического учета в рамках Федерального плана статистических работ</a:t>
            </a:r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48672" cy="3670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интернет-портал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белгородстата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84355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5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</a:t>
            </a: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базы данных</a:t>
            </a:r>
            <a:endParaRPr lang="ru-RU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Рисунок 13" descr="ЕМИСС_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427734"/>
            <a:ext cx="4950549" cy="2488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3219822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Позволяет получить открытые статистические данные различных федеральных министерств, служб и агентств РФ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advTm="13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7" grpId="0"/>
      <p:bldP spid="2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2.7|3.6|2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4143</TotalTime>
  <Words>481</Words>
  <Application>Microsoft Office PowerPoint</Application>
  <PresentationFormat>Экран (16:9)</PresentationFormat>
  <Paragraphs>127</Paragraphs>
  <Slides>20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территориальный орган  федеральной службы государственной статистики по белгородской области (белгородстат)</vt:lpstr>
      <vt:lpstr>Интернет-портал белгородстата  является неотъемлемой частью сайта росстата (GKS.RU),   а так же средством информационной связи с отчитывающимися субъектами и пользователями статистической информации</vt:lpstr>
      <vt:lpstr>Вся информация  Интернет-портала  белгородстата   является оперативной, достоверной  и общедоступной,  и служит целям  реализации концепции открытости федеральных органов исполнительной власти </vt:lpstr>
      <vt:lpstr>интернет-портал  белгородстата</vt:lpstr>
      <vt:lpstr>интернет-портал  белгородстата</vt:lpstr>
      <vt:lpstr>интернет-портал  белгородстата</vt:lpstr>
      <vt:lpstr>интернет-портал  белгородстата</vt:lpstr>
      <vt:lpstr>интернет-портал  белгородстата</vt:lpstr>
      <vt:lpstr>интернет-портал  белгородстата</vt:lpstr>
      <vt:lpstr>интернет-портал  белгородстата</vt:lpstr>
      <vt:lpstr>интернет-портал  белгородстата</vt:lpstr>
      <vt:lpstr>интернет-портал  белгородстата</vt:lpstr>
      <vt:lpstr>интернет-портал  белгородстата</vt:lpstr>
      <vt:lpstr>Слайд 14</vt:lpstr>
      <vt:lpstr>Слайд 15</vt:lpstr>
      <vt:lpstr>интернет-портал  белгородстата</vt:lpstr>
      <vt:lpstr>Слайд 17</vt:lpstr>
      <vt:lpstr>Слайд 18</vt:lpstr>
      <vt:lpstr>информация,  размещенная на  Интернет-портале Белгородстата,  как и на сайте Росстата, предоставляется  широкому кругу  пользователей  бесплатно </vt:lpstr>
      <vt:lpstr>Слайд 20</vt:lpstr>
    </vt:vector>
  </TitlesOfParts>
  <Company>vshp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521</dc:creator>
  <cp:lastModifiedBy>P31_KrutikovaIY</cp:lastModifiedBy>
  <cp:revision>466</cp:revision>
  <dcterms:created xsi:type="dcterms:W3CDTF">2015-02-03T14:21:43Z</dcterms:created>
  <dcterms:modified xsi:type="dcterms:W3CDTF">2017-06-14T12:39:05Z</dcterms:modified>
</cp:coreProperties>
</file>