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3" r:id="rId3"/>
    <p:sldId id="257" r:id="rId4"/>
    <p:sldId id="259" r:id="rId5"/>
    <p:sldId id="264" r:id="rId6"/>
    <p:sldId id="265" r:id="rId7"/>
    <p:sldId id="266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65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7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017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81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70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9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638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330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94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7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94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9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0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36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47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0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9B6F89-466C-4949-96EF-2174D4DC2AE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E9AD6C-331E-4935-9E08-C21AAE82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9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/>
              <a:t>ФУНКЦИОНАЛЬНАЯ ГРАМОТНОСТЬ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ПРОБЛЕМЫ  ИСПОЛЬЗОВАНИЯ </a:t>
            </a:r>
            <a:r>
              <a:rPr lang="ru-RU" sz="1600" kern="150" dirty="0">
                <a:effectLst/>
                <a:latin typeface="Liberation Serif"/>
                <a:ea typeface="SimSun" panose="02010600030101010101" pitchFamily="2" charset="-122"/>
                <a:cs typeface="Mangal" panose="020B0502040204020203" pitchFamily="18" charset="0"/>
              </a:rPr>
              <a:t>РАЗЛИЧНЫХ МЕХАНИЗМОВ </a:t>
            </a:r>
            <a:br>
              <a:rPr lang="ru-RU" sz="1600" kern="150" dirty="0">
                <a:effectLst/>
                <a:latin typeface="Liberation Serif"/>
                <a:ea typeface="SimSun" panose="02010600030101010101" pitchFamily="2" charset="-122"/>
                <a:cs typeface="Mangal" panose="020B0502040204020203" pitchFamily="18" charset="0"/>
              </a:rPr>
            </a:br>
            <a:r>
              <a:rPr lang="ru-RU" sz="1600" kern="150" dirty="0">
                <a:effectLst/>
                <a:latin typeface="Liberation Serif"/>
                <a:ea typeface="SimSun" panose="02010600030101010101" pitchFamily="2" charset="-122"/>
                <a:cs typeface="Mangal" panose="020B0502040204020203" pitchFamily="18" charset="0"/>
              </a:rPr>
              <a:t>ДЛЯ РЕАЛИЗАЦИИ СИСТЕМЫ МЕР ПО ФОРМИРОВАНИЮ ФУНКЦИОНАЛЬНОЙ ГРАМОТНОСТИ ОБУЧАЮЩИХСЯ </a:t>
            </a:r>
            <a:r>
              <a:rPr lang="ru-RU" sz="1600" dirty="0"/>
              <a:t>В  ОБРАЗОВАТЕЛЬНОМ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val="25062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68CA62-71A0-469D-B1EF-EBA1918D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63304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НПБ (РЕГИОНАЛЬНЫЙ, МУНИЦИПАЛЬНЫЙ УРОВЕНЬ)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0FCE58BB-FFCB-4E19-A454-EDAE00E29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244343"/>
              </p:ext>
            </p:extLst>
          </p:nvPr>
        </p:nvGraphicFramePr>
        <p:xfrm>
          <a:off x="295422" y="633047"/>
          <a:ext cx="11704319" cy="5623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1736">
                  <a:extLst>
                    <a:ext uri="{9D8B030D-6E8A-4147-A177-3AD203B41FA5}">
                      <a16:colId xmlns="" xmlns:a16="http://schemas.microsoft.com/office/drawing/2014/main" val="1930882986"/>
                    </a:ext>
                  </a:extLst>
                </a:gridCol>
                <a:gridCol w="7782583">
                  <a:extLst>
                    <a:ext uri="{9D8B030D-6E8A-4147-A177-3AD203B41FA5}">
                      <a16:colId xmlns="" xmlns:a16="http://schemas.microsoft.com/office/drawing/2014/main" val="94781328"/>
                    </a:ext>
                  </a:extLst>
                </a:gridCol>
              </a:tblGrid>
              <a:tr h="819872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Приказ департамента образования Белгородской области от 20.08.2021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№ 2276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«О создании группы управления проектом» («Формирование естественно-научной и математической грамотности обучающихся 5-8 классов»)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1000190"/>
                  </a:ext>
                </a:extLst>
              </a:tr>
              <a:tr h="676132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Приказ департамента образования Белгородской области от 16.09.2021 </a:t>
                      </a:r>
                      <a:r>
                        <a:rPr lang="ru-RU" sz="1400" dirty="0" smtClean="0"/>
                        <a:t>№ </a:t>
                      </a:r>
                      <a:r>
                        <a:rPr lang="ru-RU" sz="1400" dirty="0"/>
                        <a:t>2527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«Об утверждении пилотных общеобразовательных организаций и координаторов муниципальных органов управления образованием регионального проекта»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8980023"/>
                  </a:ext>
                </a:extLst>
              </a:tr>
              <a:tr h="718803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Приказ департамента образования Белгородской области от 17.09.2021 </a:t>
                      </a:r>
                      <a:r>
                        <a:rPr lang="ru-RU" sz="1400" dirty="0" smtClean="0"/>
                        <a:t>№ </a:t>
                      </a:r>
                      <a:r>
                        <a:rPr lang="ru-RU" sz="1400" dirty="0"/>
                        <a:t>2535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«О реализации комплекса мер, направленных на формирование функциональной грамотности обучающихся общеобразовательных организаций Белгородской области</a:t>
                      </a:r>
                      <a:r>
                        <a:rPr lang="ru-RU" sz="1400" dirty="0" smtClean="0"/>
                        <a:t>» (Письмо</a:t>
                      </a:r>
                      <a:r>
                        <a:rPr lang="ru-RU" sz="1400" baseline="0" dirty="0" smtClean="0"/>
                        <a:t> Управления образования администрации Белгородского района от 28.09.2021 исх.№ 40-14/8-3863 «О направлении информации»)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9644183"/>
                  </a:ext>
                </a:extLst>
              </a:tr>
              <a:tr h="57694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Письмо Управления образования администрации Белгородского района от </a:t>
                      </a:r>
                      <a:r>
                        <a:rPr lang="ru-RU" sz="1400" b="1" dirty="0" smtClean="0"/>
                        <a:t>28.09.2021 исх.№ 50-14/08-3855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«О предоставлении информации» ( комплекс мероприятий по формированию ФГ на уровне ОО)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129478"/>
                  </a:ext>
                </a:extLst>
              </a:tr>
              <a:tr h="601422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Приказ ОГАОУ ДПО «</a:t>
                      </a:r>
                      <a:r>
                        <a:rPr lang="ru-RU" sz="1400" dirty="0" err="1"/>
                        <a:t>БелИРО</a:t>
                      </a:r>
                      <a:r>
                        <a:rPr lang="ru-RU" sz="1400" dirty="0"/>
                        <a:t>»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от 27.09.2021 № 885-ОД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«О создании рабочей группы проекта «Формирование рабочей группы проекта «Формирование естественно-научной и математической грамотности обучающихся 5-8 классов»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937740"/>
                  </a:ext>
                </a:extLst>
              </a:tr>
              <a:tr h="709684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Приказ Управления образования администрации Белгородского района от 30.09.2021 № 1128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«О реализации комплекса мер, направленных на формирование функциональной грамотности обучающихся общеобразовательных организаций Белгородского района»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3556714"/>
                  </a:ext>
                </a:extLst>
              </a:tr>
              <a:tr h="106279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Письмо Управления образования администрации Белгородского района от 08.12.2021 № 50-14/08-4958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«О предоставлении информации»: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00" dirty="0"/>
                        <a:t>О выполнении плана мероприятий, направленных на формирование ФГ обучающихся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00" dirty="0"/>
                        <a:t>О педагогах ОО, зарегистрированных на портале </a:t>
                      </a:r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https://fg.resh.edu.ru</a:t>
                      </a: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(!!!)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7339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5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7452"/>
            <a:ext cx="9601196" cy="436099"/>
          </a:xfrm>
        </p:spPr>
        <p:txBody>
          <a:bodyPr>
            <a:noAutofit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24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skiv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instrao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bank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4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zadaniy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8461" y="1418231"/>
            <a:ext cx="9726202" cy="5468319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843A1AA-7493-48AF-920E-B3FC0D8E2BD7}"/>
              </a:ext>
            </a:extLst>
          </p:cNvPr>
          <p:cNvSpPr/>
          <p:nvPr/>
        </p:nvSpPr>
        <p:spPr>
          <a:xfrm>
            <a:off x="3812345" y="98213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7397087" y="5308980"/>
            <a:ext cx="4087576" cy="1405720"/>
          </a:xfrm>
          <a:prstGeom prst="wedgeRectCallout">
            <a:avLst>
              <a:gd name="adj1" fmla="val -20390"/>
              <a:gd name="adj2" fmla="val 431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администрации Белгородского района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11 октября 2021 года № 50-14-08-4123 «О направлении информации»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61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371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fg.resh.edu.ru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6340" y="1787373"/>
            <a:ext cx="9139320" cy="5138359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8079475" y="4612942"/>
            <a:ext cx="4112525" cy="2245057"/>
          </a:xfrm>
          <a:prstGeom prst="wedgeRectCallout">
            <a:avLst>
              <a:gd name="adj1" fmla="val -20357"/>
              <a:gd name="adj2" fmla="val 452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Письмо </a:t>
            </a:r>
            <a:br>
              <a:rPr lang="ru-RU" b="1" dirty="0" smtClean="0"/>
            </a:br>
            <a:r>
              <a:rPr lang="ru-RU" b="1" dirty="0" smtClean="0"/>
              <a:t>Управления </a:t>
            </a:r>
            <a:r>
              <a:rPr lang="ru-RU" b="1" dirty="0"/>
              <a:t>образования администрации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Белгородского </a:t>
            </a:r>
            <a:r>
              <a:rPr lang="ru-RU" b="1" dirty="0"/>
              <a:t>района</a:t>
            </a:r>
            <a:br>
              <a:rPr lang="ru-RU" b="1" dirty="0"/>
            </a:br>
            <a:r>
              <a:rPr lang="ru-RU" b="1" dirty="0"/>
              <a:t>от </a:t>
            </a:r>
            <a:r>
              <a:rPr lang="ru-RU" b="1" dirty="0" smtClean="0"/>
              <a:t>08.12.2021  </a:t>
            </a:r>
            <a:r>
              <a:rPr lang="ru-RU" b="1" dirty="0"/>
              <a:t>исх.№ </a:t>
            </a:r>
            <a:r>
              <a:rPr lang="ru-RU" b="1" dirty="0" smtClean="0"/>
              <a:t>50-14/8-4958 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О </a:t>
            </a:r>
            <a:r>
              <a:rPr lang="ru-RU" b="1" dirty="0" smtClean="0"/>
              <a:t>предоставлении </a:t>
            </a:r>
            <a:r>
              <a:rPr lang="ru-RU" b="1" dirty="0"/>
              <a:t>информации»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5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95785"/>
            <a:ext cx="9601196" cy="77792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https://edsoo.ru/Funkcionalnaya_gramotnost.htm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588" y="1378425"/>
            <a:ext cx="9564165" cy="5377218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8693625" y="3957851"/>
            <a:ext cx="3343700" cy="2797791"/>
          </a:xfrm>
          <a:prstGeom prst="wedgeRectCallout">
            <a:avLst>
              <a:gd name="adj1" fmla="val -23818"/>
              <a:gd name="adj2" fmla="val 491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Письмо начальника Управления образования администрации Белгородского района </a:t>
            </a:r>
            <a:br>
              <a:rPr lang="ru-RU" b="1" dirty="0" smtClean="0"/>
            </a:br>
            <a:r>
              <a:rPr lang="ru-RU" b="1" dirty="0" smtClean="0"/>
              <a:t>от 10.12.2021 </a:t>
            </a:r>
            <a:br>
              <a:rPr lang="ru-RU" b="1" dirty="0" smtClean="0"/>
            </a:br>
            <a:r>
              <a:rPr lang="ru-RU" b="1" dirty="0" smtClean="0"/>
              <a:t>исх.№ 50-14/08-5057 </a:t>
            </a:r>
            <a:br>
              <a:rPr lang="ru-RU" b="1" dirty="0" smtClean="0"/>
            </a:br>
            <a:r>
              <a:rPr lang="ru-RU" b="1" dirty="0" smtClean="0"/>
              <a:t>«О направлении информации»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23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8429"/>
          </a:xfrm>
        </p:spPr>
        <p:txBody>
          <a:bodyPr/>
          <a:lstStyle/>
          <a:p>
            <a:r>
              <a:rPr lang="ru-RU" dirty="0" smtClean="0"/>
              <a:t>Об организации самодиагностики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8639032" y="532262"/>
            <a:ext cx="3962541" cy="6554337"/>
          </a:xfrm>
          <a:prstGeom prst="wedgeRectCallout">
            <a:avLst>
              <a:gd name="adj1" fmla="val -17044"/>
              <a:gd name="adj2" fmla="val 497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Письмо </a:t>
            </a:r>
            <a:br>
              <a:rPr lang="ru-RU" b="1" dirty="0" smtClean="0"/>
            </a:br>
            <a:r>
              <a:rPr lang="ru-RU" b="1" dirty="0" smtClean="0"/>
              <a:t>Управления образования администрации </a:t>
            </a:r>
            <a:br>
              <a:rPr lang="ru-RU" b="1" dirty="0" smtClean="0"/>
            </a:br>
            <a:r>
              <a:rPr lang="ru-RU" b="1" dirty="0" smtClean="0"/>
              <a:t>Белгородского района</a:t>
            </a:r>
          </a:p>
          <a:p>
            <a:pPr algn="ctr"/>
            <a:r>
              <a:rPr lang="ru-RU" b="1" dirty="0"/>
              <a:t>о</a:t>
            </a:r>
            <a:r>
              <a:rPr lang="ru-RU" b="1" dirty="0" smtClean="0"/>
              <a:t>т 10.12.2021  исх.№ 50-14/8-5065</a:t>
            </a:r>
          </a:p>
          <a:p>
            <a:pPr algn="ctr"/>
            <a:r>
              <a:rPr lang="ru-RU" b="1" dirty="0" smtClean="0"/>
              <a:t> «Об организации самодиагностики»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(самодиагностика управленческих команд ОО)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56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 smtClean="0"/>
              <a:t>Инячина</a:t>
            </a:r>
            <a:r>
              <a:rPr lang="ru-RU" sz="3200" b="1" dirty="0" smtClean="0"/>
              <a:t> Наталья Владимировна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заместитель директора МОУ «</a:t>
            </a:r>
            <a:r>
              <a:rPr lang="ru-RU" dirty="0" err="1" smtClean="0"/>
              <a:t>Веселолопанская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289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211</TotalTime>
  <Words>269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SimSun</vt:lpstr>
      <vt:lpstr>Arial</vt:lpstr>
      <vt:lpstr>Garamond</vt:lpstr>
      <vt:lpstr>Liberation Serif</vt:lpstr>
      <vt:lpstr>Mangal</vt:lpstr>
      <vt:lpstr>Times New Roman</vt:lpstr>
      <vt:lpstr>Натуральные материалы</vt:lpstr>
      <vt:lpstr>ФУНКЦИОНАЛЬНАЯ ГРАМОТНОСТЬ</vt:lpstr>
      <vt:lpstr>НПБ (РЕГИОНАЛЬНЫЙ, МУНИЦИПАЛЬНЫЙ УРОВЕНЬ)</vt:lpstr>
      <vt:lpstr>http://skiv.instrao.ru/bank-zadaniy/</vt:lpstr>
      <vt:lpstr>https://fg.resh.edu.ru  </vt:lpstr>
      <vt:lpstr>https://edsoo.ru/Funkcionalnaya_gramotnost.htm</vt:lpstr>
      <vt:lpstr>Об организации самодиагностики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Левина Анжела</dc:creator>
  <cp:lastModifiedBy>Левина Анжела</cp:lastModifiedBy>
  <cp:revision>14</cp:revision>
  <cp:lastPrinted>2022-01-14T07:29:15Z</cp:lastPrinted>
  <dcterms:created xsi:type="dcterms:W3CDTF">2022-01-13T15:01:49Z</dcterms:created>
  <dcterms:modified xsi:type="dcterms:W3CDTF">2022-01-14T07:37:45Z</dcterms:modified>
</cp:coreProperties>
</file>