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75" r:id="rId4"/>
    <p:sldId id="274" r:id="rId5"/>
    <p:sldId id="269" r:id="rId6"/>
    <p:sldId id="277" r:id="rId7"/>
    <p:sldId id="276" r:id="rId8"/>
    <p:sldId id="261" r:id="rId9"/>
    <p:sldId id="265" r:id="rId10"/>
    <p:sldId id="273" r:id="rId11"/>
    <p:sldId id="262" r:id="rId12"/>
    <p:sldId id="271" r:id="rId13"/>
    <p:sldId id="266" r:id="rId14"/>
    <p:sldId id="268" r:id="rId15"/>
    <p:sldId id="267" r:id="rId16"/>
    <p:sldId id="263" r:id="rId17"/>
    <p:sldId id="264" r:id="rId18"/>
    <p:sldId id="278" r:id="rId19"/>
    <p:sldId id="279" r:id="rId20"/>
    <p:sldId id="280" r:id="rId21"/>
    <p:sldId id="257" r:id="rId22"/>
    <p:sldId id="270" r:id="rId23"/>
    <p:sldId id="258" r:id="rId24"/>
    <p:sldId id="259" r:id="rId25"/>
    <p:sldId id="26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rosuchebnik.ru/material/laboratoriya-funktsionalnoy-gramotnosti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skiv.instrao.ru/bank-zadaniy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372D7D-0016-456A-8331-B3E6295D1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1549916"/>
            <a:ext cx="8991154" cy="517424"/>
          </a:xfrm>
        </p:spPr>
        <p:txBody>
          <a:bodyPr/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АДМИНИСТРАЦИИ Белгородского района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863AC0D-85B4-40FF-BF89-956050CF9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7887" y="2411897"/>
            <a:ext cx="9453093" cy="2630620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школьников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контексте  оценки качества образования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550794" y="2346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424969"/>
              </p:ext>
            </p:extLst>
          </p:nvPr>
        </p:nvGraphicFramePr>
        <p:xfrm>
          <a:off x="5550794" y="691838"/>
          <a:ext cx="7810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icture" r:id="rId3" imgW="889000" imgH="1079500" progId="Word.Picture.8">
                  <p:embed/>
                </p:oleObj>
              </mc:Choice>
              <mc:Fallback>
                <p:oleObj name="Picture" r:id="rId3" imgW="889000" imgH="107950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lum contrast="24000"/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0794" y="691838"/>
                        <a:ext cx="7810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236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6086CE-3565-4AF0-BC49-97E0F87BD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29B10AB-D7D2-4FAA-845F-5D190DF4F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543339"/>
            <a:ext cx="9601200" cy="610216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Составляющие функциональной грамотности </a:t>
            </a:r>
          </a:p>
          <a:p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Читательская грамотность 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(Способность 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понимать и использовать письменное тексты, размышлять о них и заниматься чтением, чтобы достигать своих целей, расширять свои знания и возможности, участвовать в социальной 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жизни) </a:t>
            </a:r>
            <a:endParaRPr lang="ru-RU" sz="2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Естественно-научная грамотность 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(Способность 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занимать активную гражданскую позицию по вопросам, связанным с естественно-научными идеями: научно объяснять явления; понимать особенности естественно-научного исследования; интерпретировать данные и использовать научные 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доказательства)</a:t>
            </a:r>
            <a:endParaRPr lang="ru-RU" sz="2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3. Математическая грамотность 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(Способность 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формулировать, применять и интерпретировать математику в разнообразных контекстах: применять математические рассуждения; использовать математические понятия и 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инструменты)</a:t>
            </a:r>
            <a:endParaRPr lang="ru-RU" sz="2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4. Финансовая грамотность </a:t>
            </a:r>
          </a:p>
          <a:p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Креативное мышление </a:t>
            </a:r>
          </a:p>
          <a:p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Глобальные компетенции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 </a:t>
            </a:r>
            <a:r>
              <a:rPr lang="ru-RU" sz="2200" b="0" i="0" dirty="0">
                <a:solidFill>
                  <a:srgbClr val="4D88C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https://rosuchebnik.ru/material/laboratoriya-funktsionalnoy-gramotnosti</a:t>
            </a:r>
            <a:r>
              <a:rPr lang="ru-RU" b="0" i="0" dirty="0">
                <a:solidFill>
                  <a:srgbClr val="4D88CE"/>
                </a:solidFill>
                <a:effectLst/>
                <a:latin typeface="Circe"/>
                <a:hlinkClick r:id="rId2"/>
              </a:rPr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408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71456A-930A-4D3A-80C4-69D6A7157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C98AEB4-769F-4C6F-8CE0-693C4761E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D1A03B2-4F91-4A38-96F8-433D494F6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0"/>
            <a:ext cx="12192000" cy="882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53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8BA792-4CFC-4B93-87DC-576618B73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334ED7F-E94A-43E4-BB3A-3C25D29D1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685800"/>
            <a:ext cx="9601200" cy="5181600"/>
          </a:xfrm>
        </p:spPr>
        <p:txBody>
          <a:bodyPr>
            <a:noAutofit/>
          </a:bodyPr>
          <a:lstStyle/>
          <a:p>
            <a:pPr algn="just"/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PISA – международная программа по оценке образовательных достижений (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оценивается сформированность функциональной грамотности учащихся 15-летнего возраста. Осуществляется Организацией Экономического Сотрудничества и Развития (OECD –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Cooperation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r>
              <a:rPr lang="ru-RU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вопрос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 который отвечает 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«Обладают 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 учащиеся 15-летнего возраста, получившие обязательное общее образование, знаниями и умениями, необходимыми им для полноценного функционирования в современном обществе, т.е. для решения широкого диапазона задач в различных сферах человеческой деятельности, общения и социальных отношений?»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889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BF82FB-F39B-42B0-B0AE-75C42A946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5D63B07-73FE-4664-8B9A-FE90CD3B0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45774"/>
            <a:ext cx="10438327" cy="572162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заданий для оценки 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Задачи, поставленные вне предметной области и решаемые с помощью предметных знаний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каждом из заданий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описывается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жизненная ситуация, как правило,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близкая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понятная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обучащемуся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Контекст заданий близок к проблемным ситуациям, возникающим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повседневной жизни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Ситуация требует осознанного выбора модели поведения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Вопросы изложены простым, ясным языком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Требуется перевод с обыденного языка на язык предметной области (математики, физики и др.)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Используются разные форматы представления информации: рисунки, таблицы, диаграммы, комиксы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64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409828-9926-4037-96BE-A26CB18AB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88F6998-8313-4B98-976B-9AE584374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40903"/>
            <a:ext cx="9601200" cy="56586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повышения уровня </a:t>
            </a:r>
          </a:p>
          <a:p>
            <a:pPr marL="0" indent="0" algn="ctr">
              <a:buNone/>
            </a:pP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 </a:t>
            </a:r>
          </a:p>
          <a:p>
            <a:pPr marL="457200" indent="-457200" algn="just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группы учащихся, не достигших порогового уровня функциональной грамотности 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Повышение эффективности работы с одаренными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успешными учащимися 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Формирование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метакогнитивных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навыков – умения учиться в течение всей жизни 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Развитие познавательных способностей у всех учащихся</a:t>
            </a:r>
          </a:p>
        </p:txBody>
      </p:sp>
    </p:spTree>
    <p:extLst>
      <p:ext uri="{BB962C8B-B14F-4D97-AF65-F5344CB8AC3E}">
        <p14:creationId xmlns:p14="http://schemas.microsoft.com/office/powerpoint/2010/main" val="1647172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F8FCBF-0263-45B0-87B6-DAFA7693A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9BE9B43-FC2E-4402-84E8-23F0ACD2D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-1"/>
            <a:ext cx="10258023" cy="674535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образовательных организаций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развитии функциональной грамотности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обучащихся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программу по развитию функциональной грамотности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Выделить специалиста, который будет отвечать за реализацию программы по развитию функциональной грамотности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Спланировать и организовать работу по повышению квалификации учителей по разработке и использованию заданий для формирования функциональной грамотности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Изучить особенности (инструментария и подходы к оценке) в исследования PISA-2018 и PISA-2022, а также в федеральном проекте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РФ «Мониторинг формирования функциональной грамотности обучающихся»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Проанализировать учебно-методические материалы, которые используют учителя, и обеспечить учителей учебными материалами нового поколения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Перестроить методическую работу учителей, создать механизмы мотивации учителей, организации их сотрудничества и обмена опытом,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поощрения их работы </a:t>
            </a:r>
          </a:p>
        </p:txBody>
      </p:sp>
    </p:spTree>
    <p:extLst>
      <p:ext uri="{BB962C8B-B14F-4D97-AF65-F5344CB8AC3E}">
        <p14:creationId xmlns:p14="http://schemas.microsoft.com/office/powerpoint/2010/main" val="3109841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39436F-722A-4E6E-82C0-025CD23CF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02DCF97-F949-41C5-8853-6C7399FE1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B0B8B2E-95B1-46E2-9033-644D3CAB4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6191" y="-1868557"/>
            <a:ext cx="14047304" cy="935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38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A85A8E-4B19-4D79-8561-E8120112E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624CDC1-AA53-4136-BB41-468B29F97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D3A741D-FACA-4F6F-9555-0BC0C09C0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1391" y="-1497495"/>
            <a:ext cx="14709913" cy="936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1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071642"/>
              </p:ext>
            </p:extLst>
          </p:nvPr>
        </p:nvGraphicFramePr>
        <p:xfrm>
          <a:off x="1219198" y="238871"/>
          <a:ext cx="10694507" cy="2153050"/>
        </p:xfrm>
        <a:graphic>
          <a:graphicData uri="http://schemas.openxmlformats.org/drawingml/2006/table">
            <a:tbl>
              <a:tblPr/>
              <a:tblGrid>
                <a:gridCol w="4456045"/>
                <a:gridCol w="6238462"/>
              </a:tblGrid>
              <a:tr h="436445"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effectLst/>
                        </a:rPr>
                        <a:t>Международный центр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</a:rPr>
                        <a:t>Организация экономического сотрудничества и развития (ОЭСР)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445"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>
                          <a:effectLst/>
                        </a:rPr>
                        <a:t>Количество стран-участниц </a:t>
                      </a:r>
                      <a:endParaRPr lang="ru-RU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</a:rPr>
                        <a:t>79 стран мира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3493"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effectLst/>
                        </a:rPr>
                        <a:t>Выборка РФ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effectLst/>
                        </a:rPr>
                        <a:t>10 153 учащихся 15-летнего </a:t>
                      </a:r>
                      <a:r>
                        <a:rPr lang="ru-RU" dirty="0" smtClean="0">
                          <a:effectLst/>
                        </a:rPr>
                        <a:t>возраста  265 </a:t>
                      </a:r>
                      <a:r>
                        <a:rPr lang="ru-RU" dirty="0">
                          <a:effectLst/>
                        </a:rPr>
                        <a:t>образовательных </a:t>
                      </a:r>
                      <a:r>
                        <a:rPr lang="ru-RU" dirty="0" smtClean="0">
                          <a:effectLst/>
                        </a:rPr>
                        <a:t>организаций  42 </a:t>
                      </a:r>
                      <a:r>
                        <a:rPr lang="ru-RU" dirty="0">
                          <a:effectLst/>
                        </a:rPr>
                        <a:t>региона РФ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445">
                <a:tc>
                  <a:txBody>
                    <a:bodyPr/>
                    <a:lstStyle/>
                    <a:p>
                      <a:pPr algn="l"/>
                      <a:r>
                        <a:rPr lang="ru-RU" b="1">
                          <a:effectLst/>
                        </a:rPr>
                        <a:t>Основное направление данного цикла</a:t>
                      </a:r>
                      <a:endParaRPr lang="ru-RU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effectLst/>
                        </a:rPr>
                        <a:t>Читательская грамотность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49983" y="23950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Исследование PISA-2018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381174"/>
              </p:ext>
            </p:extLst>
          </p:nvPr>
        </p:nvGraphicFramePr>
        <p:xfrm>
          <a:off x="1219198" y="3378108"/>
          <a:ext cx="10694508" cy="3002484"/>
        </p:xfrm>
        <a:graphic>
          <a:graphicData uri="http://schemas.openxmlformats.org/drawingml/2006/table">
            <a:tbl>
              <a:tblPr/>
              <a:tblGrid>
                <a:gridCol w="2673627"/>
                <a:gridCol w="2673627"/>
                <a:gridCol w="2673627"/>
                <a:gridCol w="2673627"/>
              </a:tblGrid>
              <a:tr h="12391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dirty="0">
                          <a:effectLst/>
                        </a:rPr>
                        <a:t>Направление исследования</a:t>
                      </a:r>
                      <a:endParaRPr lang="ru-RU" sz="1600" dirty="0">
                        <a:effectLst/>
                      </a:endParaRPr>
                    </a:p>
                  </a:txBody>
                  <a:tcPr marL="83288" marR="83288" marT="41644" marB="41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dirty="0">
                          <a:effectLst/>
                        </a:rPr>
                        <a:t>Место РФ среди других </a:t>
                      </a:r>
                      <a:br>
                        <a:rPr lang="ru-RU" sz="1600" b="1" dirty="0">
                          <a:effectLst/>
                        </a:rPr>
                      </a:br>
                      <a:r>
                        <a:rPr lang="ru-RU" sz="1600" b="1" dirty="0" smtClean="0">
                          <a:effectLst/>
                        </a:rPr>
                        <a:t>стран-участниц</a:t>
                      </a:r>
                    </a:p>
                    <a:p>
                      <a:pPr algn="l" fontAlgn="ctr"/>
                      <a:r>
                        <a:rPr lang="ru-RU" sz="1600" b="1" dirty="0" smtClean="0">
                          <a:effectLst/>
                        </a:rPr>
                        <a:t>(</a:t>
                      </a:r>
                      <a:r>
                        <a:rPr lang="ru-RU" sz="1600" b="1" dirty="0">
                          <a:effectLst/>
                        </a:rPr>
                        <a:t>по количеству баллов)</a:t>
                      </a:r>
                      <a:endParaRPr lang="ru-RU" sz="1600" dirty="0">
                        <a:effectLst/>
                      </a:endParaRPr>
                    </a:p>
                  </a:txBody>
                  <a:tcPr marL="83288" marR="83288" marT="41644" marB="41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>
                          <a:effectLst/>
                        </a:rPr>
                        <a:t>Место РФ среди других </a:t>
                      </a:r>
                      <a:br>
                        <a:rPr lang="ru-RU" sz="1600" b="1">
                          <a:effectLst/>
                        </a:rPr>
                      </a:br>
                      <a:r>
                        <a:rPr lang="ru-RU" sz="1600" b="1">
                          <a:effectLst/>
                        </a:rPr>
                        <a:t>стран-участниц*</a:t>
                      </a:r>
                      <a:endParaRPr lang="ru-RU" sz="1600">
                        <a:effectLst/>
                      </a:endParaRPr>
                    </a:p>
                  </a:txBody>
                  <a:tcPr marL="83288" marR="83288" marT="41644" marB="41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dirty="0">
                          <a:effectLst/>
                        </a:rPr>
                        <a:t>Количество баллов </a:t>
                      </a:r>
                      <a:r>
                        <a:rPr lang="ru-RU" sz="1600" b="1" dirty="0" smtClean="0">
                          <a:effectLst/>
                        </a:rPr>
                        <a:t>РФ</a:t>
                      </a:r>
                    </a:p>
                    <a:p>
                      <a:pPr algn="l" fontAlgn="ctr"/>
                      <a:r>
                        <a:rPr lang="ru-RU" sz="1600" b="1" dirty="0" smtClean="0">
                          <a:effectLst/>
                        </a:rPr>
                        <a:t>(</a:t>
                      </a:r>
                      <a:r>
                        <a:rPr lang="ru-RU" sz="1600" b="1" dirty="0">
                          <a:effectLst/>
                        </a:rPr>
                        <a:t>по 1000-балльной шкале)</a:t>
                      </a:r>
                      <a:endParaRPr lang="ru-RU" sz="1600" dirty="0">
                        <a:effectLst/>
                      </a:endParaRPr>
                    </a:p>
                  </a:txBody>
                  <a:tcPr marL="83288" marR="83288" marT="41644" marB="41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2924"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Естественно-научная грамотность</a:t>
                      </a:r>
                    </a:p>
                  </a:txBody>
                  <a:tcPr marL="83288" marR="83288" marT="41644" marB="41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effectLst/>
                        </a:rPr>
                        <a:t>33</a:t>
                      </a:r>
                    </a:p>
                  </a:txBody>
                  <a:tcPr marL="83288" marR="83288" marT="41644" marB="41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30-37</a:t>
                      </a:r>
                    </a:p>
                  </a:txBody>
                  <a:tcPr marL="83288" marR="83288" marT="41644" marB="41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478</a:t>
                      </a:r>
                    </a:p>
                  </a:txBody>
                  <a:tcPr marL="83288" marR="83288" marT="41644" marB="41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2924"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Математическая грамотность</a:t>
                      </a:r>
                    </a:p>
                  </a:txBody>
                  <a:tcPr marL="83288" marR="83288" marT="41644" marB="41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30</a:t>
                      </a:r>
                    </a:p>
                  </a:txBody>
                  <a:tcPr marL="83288" marR="83288" marT="41644" marB="41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27-35</a:t>
                      </a:r>
                    </a:p>
                  </a:txBody>
                  <a:tcPr marL="83288" marR="83288" marT="41644" marB="41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488</a:t>
                      </a:r>
                    </a:p>
                  </a:txBody>
                  <a:tcPr marL="83288" marR="83288" marT="41644" marB="41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529"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Читательская грамотность</a:t>
                      </a:r>
                    </a:p>
                  </a:txBody>
                  <a:tcPr marL="83288" marR="83288" marT="41644" marB="41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31</a:t>
                      </a:r>
                    </a:p>
                  </a:txBody>
                  <a:tcPr marL="83288" marR="83288" marT="41644" marB="41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26-36</a:t>
                      </a:r>
                    </a:p>
                  </a:txBody>
                  <a:tcPr marL="83288" marR="83288" marT="41644" marB="41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effectLst/>
                        </a:rPr>
                        <a:t>479</a:t>
                      </a:r>
                    </a:p>
                  </a:txBody>
                  <a:tcPr marL="83288" marR="83288" marT="41644" marB="416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928077" y="2839500"/>
            <a:ext cx="10613905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Результаты исследования PISA-2018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                                                                          * В международном отчете указывается место страны с учетом стандартного отклонения.</a:t>
            </a: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3400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70455"/>
            <a:ext cx="10399690" cy="632352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Подведены итоги международной программы по оценке образовательных достижений учащихся PISA (</a:t>
            </a:r>
            <a:r>
              <a:rPr lang="ru-RU" dirty="0" err="1"/>
              <a:t>Programme</a:t>
            </a:r>
            <a:r>
              <a:rPr lang="ru-RU" dirty="0"/>
              <a:t> </a:t>
            </a:r>
            <a:r>
              <a:rPr lang="ru-RU" dirty="0" err="1"/>
              <a:t>for</a:t>
            </a:r>
            <a:r>
              <a:rPr lang="ru-RU" dirty="0"/>
              <a:t> </a:t>
            </a:r>
            <a:r>
              <a:rPr lang="ru-RU" dirty="0" err="1"/>
              <a:t>International</a:t>
            </a:r>
            <a:r>
              <a:rPr lang="ru-RU" dirty="0"/>
              <a:t> </a:t>
            </a:r>
            <a:r>
              <a:rPr lang="ru-RU" dirty="0" err="1"/>
              <a:t>Student</a:t>
            </a:r>
            <a:r>
              <a:rPr lang="ru-RU" dirty="0"/>
              <a:t> </a:t>
            </a:r>
            <a:r>
              <a:rPr lang="ru-RU" dirty="0" err="1"/>
              <a:t>Assessment</a:t>
            </a:r>
            <a:r>
              <a:rPr lang="ru-RU" dirty="0"/>
              <a:t>) – мониторингового исследования качества общего образования, проводимого в 2018 году. Организатор исследования – Организация экономического сотрудничества и развития. Исследование проводится трехлетними циклами начиная с 2000 года и проверяет читательскую, математическую и </a:t>
            </a:r>
            <a:r>
              <a:rPr lang="ru-RU" dirty="0" smtClean="0"/>
              <a:t>естественно-научную </a:t>
            </a:r>
            <a:r>
              <a:rPr lang="ru-RU" dirty="0"/>
              <a:t>грамотность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Участие в исследовании приняли около 600 тысяч учащихся из 79 стран мира, включая </a:t>
            </a:r>
            <a:r>
              <a:rPr lang="ru-RU" b="1" dirty="0"/>
              <a:t>более 7600 учащихся из 265 школ 43 регионов России</a:t>
            </a:r>
            <a:r>
              <a:rPr lang="ru-RU" dirty="0"/>
              <a:t>. В российскую выборку вошли в основном школьники 9-х классов (81%), а также учащиеся 7–8-х классов (9%) и 10–11-х классов (7%) и студенты образовательных организаций среднего профессионального образования (3</a:t>
            </a:r>
            <a:r>
              <a:rPr lang="ru-RU" dirty="0" smtClean="0"/>
              <a:t>%).</a:t>
            </a:r>
          </a:p>
          <a:p>
            <a:pPr algn="just"/>
            <a:r>
              <a:rPr lang="ru-RU" dirty="0" smtClean="0"/>
              <a:t>Ученики </a:t>
            </a:r>
            <a:r>
              <a:rPr lang="ru-RU" dirty="0"/>
              <a:t>проходили на компьютерах тест, который включал задания нового типа – интерактивные задачи по читательской грамотности.</a:t>
            </a:r>
          </a:p>
          <a:p>
            <a:pPr algn="just"/>
            <a:r>
              <a:rPr lang="ru-RU" dirty="0"/>
              <a:t>В представленном итоговом докладе о результатах PISA 2018 отмечается, что с 2000 года наблюдается повышение среднего балла российских учащихся по читательской грамотности – на 17 баллов, а по сравнению с 2009 годом (годом корректировки шкалы по читательской грамотности) – на 20 баллов, что отмечено в международном отчёте как позитивный тренд изменений в направлении исследования по проверке читательской грамотности. С 2003 года на 20 баллов повысились результаты и в математической грамотности. По естественно-научной грамотности, исследования которой начались с 2006 года, результаты наших школьников сохраняются на прежнем уровне.</a:t>
            </a:r>
          </a:p>
          <a:p>
            <a:pPr algn="just"/>
            <a:r>
              <a:rPr lang="ru-RU" dirty="0"/>
              <a:t>Учитывая совокупность результатов, эксперты PISA отнесли Россию к успешной группе стран (восемнадцати из семидесяти девяти), в которой произошли позитивные изменения не менее чем в двух образовательных областях.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946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6A75B3-7342-49D9-91E2-09EAE2BCF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9C17656-6280-4497-AEDE-9E2C036DC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C41E18B-77BD-49E8-9B7C-6321C24C7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139" y="-1351721"/>
            <a:ext cx="14696661" cy="922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7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386365"/>
            <a:ext cx="9601200" cy="632352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Направление «читательская грамотность» в исследовании 2018 года являлось приоритетной областью. Здесь Россия оказалась в группе стран, занимающих с 26-й по 32-ю строчку в рейтинге.</a:t>
            </a:r>
          </a:p>
          <a:p>
            <a:pPr algn="just"/>
            <a:r>
              <a:rPr lang="ru-RU" dirty="0"/>
              <a:t>В 2018 году по читательской грамотности произошло изменение технологии оценки образовательных результатов тестируемых – принят новый формат заданий, включающий задания с гиперссылками, требующий, помимо навыков чтения, серьёзных навыков работы с компьютером. Это означает, что для подготовки гражданина, способного полноценно функционировать в современном обществе, формирование умения работать с такими видами текстов становится очень важным с точки зрения международных стандартов в образовании.</a:t>
            </a:r>
          </a:p>
          <a:p>
            <a:pPr algn="just"/>
            <a:r>
              <a:rPr lang="ru-RU" dirty="0"/>
              <a:t>Отметим, что развитие цифровой среды в российском образовательном пространстве – одна из центральных задач национального проекта «Образование», реализация которого началась с января 2019 года. В рамках национального проекта все школы страны получат доступ к высокоскоростному интернету, а также усилится поддержка и реализация широкого набора электронных сервисов и ресурсов, включая «Российскую электронную школу».</a:t>
            </a:r>
          </a:p>
          <a:p>
            <a:pPr algn="just"/>
            <a:r>
              <a:rPr lang="ru-RU" dirty="0"/>
              <a:t>С 2019 года в России запущен внутренний мониторинг функциональной грамотности, затрагивающий все регионы страны. В рамках мониторинга разрабатывается в том числе и новый вид заданий по читательской грамотности – задачи в максимально интерактивном формате. Уже со следующего года данные задания смогут попасть в «Российскую электронную школу». Кроме того, в рамках этого проекта готовятся и методические рекомендации для учителей по использованию такого вида заданий в учебном процессе.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716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6F9E3C-CF35-4BFC-9FBE-0DAF7D7E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19100"/>
            <a:ext cx="9601200" cy="133350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A9D5059-FEB9-4C70-99FF-90E9DA6DA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625" y="3123190"/>
            <a:ext cx="11184835" cy="3734810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ru-RU" sz="21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 на 2019-2020 годы</a:t>
            </a:r>
            <a:endParaRPr lang="ru-RU" sz="21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1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Разработка общих подходов к формированию и оценке функциональной грамотности учащихся основной школы.</a:t>
            </a:r>
          </a:p>
          <a:p>
            <a:pPr marL="0" indent="0" algn="just">
              <a:buNone/>
            </a:pPr>
            <a:r>
              <a:rPr lang="ru-RU" sz="21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Разработка учебно-методических материалов для формирования и оценки функциональной грамотности учащихся основной школы, включающих в себя:</a:t>
            </a:r>
            <a:endParaRPr lang="ru-RU" sz="21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1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1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банк 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для формирования функциональной грамотности обучающихся 5-9 классов;</a:t>
            </a:r>
          </a:p>
          <a:p>
            <a:pPr marL="0" indent="0" algn="just">
              <a:buNone/>
            </a:pPr>
            <a:r>
              <a:rPr lang="ru-RU" sz="21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методические рекомендации для учителей по использованию открытого банка в учебном процессе и в системе повышения квалификации педагогических кадров;</a:t>
            </a:r>
          </a:p>
          <a:p>
            <a:pPr marL="0" indent="0" algn="just">
              <a:buNone/>
            </a:pPr>
            <a:r>
              <a:rPr lang="ru-RU" sz="21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методическое сопровождение электронной платформы, на которой будет размещен национальный инструментарий </a:t>
            </a:r>
            <a:r>
              <a:rPr lang="ru-RU" sz="21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1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1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функциональной грамотности.</a:t>
            </a:r>
          </a:p>
          <a:p>
            <a:pPr marL="0" indent="0" algn="just">
              <a:buNone/>
            </a:pPr>
            <a:r>
              <a:rPr lang="ru-RU" sz="21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Проведение апробации заданий и диагностических материалов для формирования и оценки функциональной грамотности учащихся 5-9 классов. Обработка результатов апробации.</a:t>
            </a:r>
          </a:p>
          <a:p>
            <a:pPr marL="0" indent="0" algn="just">
              <a:buNone/>
            </a:pPr>
            <a:r>
              <a:rPr lang="ru-RU" sz="21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Доработка системы мониторинга формирования функциональной грамотности учащихся 5-9 классов по итогам апробации в части инструментария и технологии проведения.</a:t>
            </a:r>
          </a:p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E772B1E7-3E32-4B84-931E-00F254202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80" y="238539"/>
            <a:ext cx="7589520" cy="178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A5D878F-6302-49FD-8815-D2B1CFBAC718}"/>
              </a:ext>
            </a:extLst>
          </p:cNvPr>
          <p:cNvSpPr txBox="1"/>
          <p:nvPr/>
        </p:nvSpPr>
        <p:spPr>
          <a:xfrm>
            <a:off x="1295400" y="2199861"/>
            <a:ext cx="100087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Национального инструментария</a:t>
            </a:r>
            <a:r>
              <a:rPr lang="ru-RU" sz="1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обеспечивающего методическое сопровождение формирования функциональной грамотности обучающихся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04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8D1D82-8DBB-49BD-8CB7-6117BEE3B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E6A109A-2E87-4FD9-9AE3-1C4A2E4D6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96213"/>
            <a:ext cx="10605752" cy="64136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положения проекта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Мониторинг формирования функциональной грамотности – это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проект, направленный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формирование способности учащихся применять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полученные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знания.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Мониторинг формирования функциональной грамотности – это не контроль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не проверка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поддержка и обеспечение формирования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Проект реализуется с целью повышения качества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конкурентоспособности российского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в мире.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Главная задача – разработка системы заданий для учащихся 5-9 классов - основы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новых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 формирования функциональной грамотности.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Основа проекта - идеи и инструментарий международного исследования PISA.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В качестве основных составляющих функциональной грамотности выделены: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грамотность, читательская грамотность,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естественнонаучная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финансовая грамотность, глобальные компетенции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креативное  мышление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4686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C9E10B-9AB8-4D45-8D3E-7F84E196F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800"/>
            <a:ext cx="10476963" cy="14859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письма Управления образования администрации Белгородского района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11 октября 2021 года № 50-14-08-4123 «О направлении информации»: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1D09CB5-4049-4076-BC7F-5A060C60A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6072" y="2413338"/>
            <a:ext cx="906672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«…информирует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 необходимости использования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учебно-методических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дидактических материалов по формированию функциональной грамотности обучающихся, размещенных на сайте ФГБНУ «Институт стратегии развития образования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Росийской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академии образования» (далее – ФГБНУ «ИСРО РАО»),  ссылка: </a:t>
            </a:r>
            <a:r>
              <a:rPr lang="en-US" sz="2800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</a:t>
            </a:r>
            <a:r>
              <a:rPr lang="ru-RU" sz="2800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://</a:t>
            </a:r>
            <a:r>
              <a:rPr lang="en-US" sz="2800" u="sng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skiv</a:t>
            </a:r>
            <a:r>
              <a:rPr lang="ru-RU" sz="2800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.</a:t>
            </a:r>
            <a:r>
              <a:rPr lang="en-US" sz="2800" u="sng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instrao</a:t>
            </a:r>
            <a:r>
              <a:rPr lang="ru-RU" sz="2800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.</a:t>
            </a:r>
            <a:r>
              <a:rPr lang="en-US" sz="2800" u="sng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ru</a:t>
            </a:r>
            <a:r>
              <a:rPr lang="ru-RU" sz="2800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/</a:t>
            </a:r>
            <a:r>
              <a:rPr lang="en-US" sz="2800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bank</a:t>
            </a:r>
            <a:r>
              <a:rPr lang="ru-RU" sz="2800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-</a:t>
            </a:r>
            <a:r>
              <a:rPr lang="en-US" sz="2800" u="sng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zadaniy</a:t>
            </a:r>
            <a:r>
              <a:rPr lang="ru-RU" sz="2800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/</a:t>
            </a:r>
            <a:r>
              <a:rPr lang="ru-RU" sz="2800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41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83ABF1-F82D-48A0-8315-E9EE7862E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147" y="231821"/>
            <a:ext cx="11258112" cy="675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6AC046-7487-404A-86A0-642F6FD9B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DB12CA6-41E6-4804-9411-5D04BC762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07" y="273676"/>
            <a:ext cx="11403840" cy="641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866" y="373487"/>
            <a:ext cx="11747912" cy="660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32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239" y="355311"/>
            <a:ext cx="11165109" cy="627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923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867" y="321972"/>
            <a:ext cx="11201500" cy="629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64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517" y="228067"/>
            <a:ext cx="11375499" cy="639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23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D290CF-1662-4CC4-8F76-B65C0C5AD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0E647D9-757C-4864-90FC-929282E77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8975056-B8F9-4061-885C-D9050AAF7570}"/>
              </a:ext>
            </a:extLst>
          </p:cNvPr>
          <p:cNvSpPr txBox="1"/>
          <p:nvPr/>
        </p:nvSpPr>
        <p:spPr>
          <a:xfrm>
            <a:off x="1371599" y="344557"/>
            <a:ext cx="1026380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Российской Федерации 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26 декабря 2017 г. № 1642  "Развитие образования"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(2018-2025 годы):</a:t>
            </a:r>
          </a:p>
          <a:p>
            <a:pPr algn="ctr"/>
            <a:endParaRPr lang="ru-RU" sz="2400" b="1" dirty="0"/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лидирующих позиций Российской Федерации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международном исследовании качества чтения и понимания текста (PIRLS), а также в международном исследовании качества математического и естественно-научного образования (TIMSS); 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позиций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Российской Федерации в международной программе по оценке образовательных достижений учащихся (PISA).</a:t>
            </a:r>
          </a:p>
        </p:txBody>
      </p:sp>
    </p:spTree>
    <p:extLst>
      <p:ext uri="{BB962C8B-B14F-4D97-AF65-F5344CB8AC3E}">
        <p14:creationId xmlns:p14="http://schemas.microsoft.com/office/powerpoint/2010/main" val="407480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 smtClean="0">
                <a:solidFill>
                  <a:srgbClr val="00A4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Успехов!</a:t>
            </a:r>
            <a:endParaRPr lang="ru-RU" sz="7200" b="1" dirty="0">
              <a:solidFill>
                <a:srgbClr val="00A4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26" y="2913844"/>
            <a:ext cx="5258873" cy="394415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993949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527549-3251-4F54-9A51-E1EF9B92D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4134E84-89B3-4B6F-9605-004C883F2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795130"/>
            <a:ext cx="9601200" cy="572494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от 07.05.2018 г. № 204                                    «О национальных целях и стратегических задачах развития Российской Федерации на период до 2024 года»</a:t>
            </a:r>
          </a:p>
          <a:p>
            <a:pPr algn="ctr"/>
            <a:endParaRPr lang="ru-RU" sz="2400" b="1" dirty="0"/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разработке национального проекта в сфере образования Правительству РФ необходимо обеспечить: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глобальную конкурентоспособность российского образования;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вхождение Российской Федерации в число 10 ведущих стран мира по качеству общего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379170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FEFB9E-FEC2-4D1A-9BCD-56F24AA33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1B03EAE-E019-4CC6-A73D-77AF3D211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450574"/>
            <a:ext cx="9601200" cy="541682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предпринимается на федеральном уровне 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национального проекта «Образование»?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Инициирован проект «Мониторинг формирования функциональной грамотности обучающихся»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разработке национального инструментария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методологии международных исследований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Регулярное информирование страны о результатах выпускников основной школы - отслеживание результатов российских учащихся по методологии PISA (PISA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schools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поддержки школ с низкими результатами (проект 500+) </a:t>
            </a:r>
          </a:p>
        </p:txBody>
      </p:sp>
    </p:spTree>
    <p:extLst>
      <p:ext uri="{BB962C8B-B14F-4D97-AF65-F5344CB8AC3E}">
        <p14:creationId xmlns:p14="http://schemas.microsoft.com/office/powerpoint/2010/main" val="221861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9" y="685799"/>
            <a:ext cx="10438327" cy="5753637"/>
          </a:xfrm>
        </p:spPr>
        <p:txBody>
          <a:bodyPr/>
          <a:lstStyle/>
          <a:p>
            <a:r>
              <a:rPr lang="ru-RU" dirty="0" smtClean="0"/>
              <a:t>Приказ департамента образования Белгородской области от 20 августа 2021 года </a:t>
            </a:r>
            <a:br>
              <a:rPr lang="ru-RU" dirty="0" smtClean="0"/>
            </a:br>
            <a:r>
              <a:rPr lang="ru-RU" dirty="0" smtClean="0"/>
              <a:t>№ 2276 «О создании группы управления проектом»</a:t>
            </a:r>
          </a:p>
          <a:p>
            <a:r>
              <a:rPr lang="ru-RU" dirty="0"/>
              <a:t>Приказ департамента образования Белгородской области от </a:t>
            </a:r>
            <a:r>
              <a:rPr lang="ru-RU" dirty="0" smtClean="0"/>
              <a:t>16 сентября  </a:t>
            </a:r>
            <a:r>
              <a:rPr lang="ru-RU" dirty="0"/>
              <a:t>2021 года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№ 2527 «Об утверждении пилотных общеобразовательных организаций и координаторов муниципальных органов управления образованием регионального проекта»</a:t>
            </a:r>
          </a:p>
          <a:p>
            <a:r>
              <a:rPr lang="ru-RU" dirty="0"/>
              <a:t>Приказ департамента образования Белгородской области от </a:t>
            </a:r>
            <a:r>
              <a:rPr lang="ru-RU" dirty="0" smtClean="0"/>
              <a:t>17 сентября </a:t>
            </a:r>
            <a:r>
              <a:rPr lang="ru-RU" dirty="0"/>
              <a:t>2021 года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№ 2535 </a:t>
            </a:r>
            <a:r>
              <a:rPr lang="ru-RU" dirty="0"/>
              <a:t>«О </a:t>
            </a:r>
            <a:r>
              <a:rPr lang="ru-RU" dirty="0" smtClean="0"/>
              <a:t>реализации комплекса мер, направленных на формирование функциональной грамотности обучающихся общеобразовательных организаций Белгородской области»</a:t>
            </a:r>
          </a:p>
          <a:p>
            <a:r>
              <a:rPr lang="ru-RU" dirty="0"/>
              <a:t>Приказ </a:t>
            </a:r>
            <a:r>
              <a:rPr lang="ru-RU" dirty="0" smtClean="0"/>
              <a:t>ОГАОУ ДПО «</a:t>
            </a:r>
            <a:r>
              <a:rPr lang="ru-RU" dirty="0" err="1" smtClean="0"/>
              <a:t>БелИРО</a:t>
            </a:r>
            <a:r>
              <a:rPr lang="ru-RU" dirty="0" smtClean="0"/>
              <a:t>» от 27 сентября 2021 </a:t>
            </a:r>
            <a:r>
              <a:rPr lang="ru-RU" dirty="0"/>
              <a:t>года № </a:t>
            </a:r>
            <a:r>
              <a:rPr lang="ru-RU" dirty="0" smtClean="0"/>
              <a:t>885-ОД </a:t>
            </a:r>
            <a:r>
              <a:rPr lang="ru-RU" dirty="0"/>
              <a:t>«О создании </a:t>
            </a:r>
            <a:r>
              <a:rPr lang="ru-RU" dirty="0" smtClean="0"/>
              <a:t>рабочей группы проекта «Формирование естественнонаучной и атематической грамотности обучающихся 5-8 классов»</a:t>
            </a:r>
          </a:p>
          <a:p>
            <a:r>
              <a:rPr lang="ru-RU" dirty="0"/>
              <a:t>Приказ </a:t>
            </a:r>
            <a:r>
              <a:rPr lang="ru-RU" dirty="0" smtClean="0"/>
              <a:t>Управления образования администрации Белгородского района </a:t>
            </a:r>
            <a:r>
              <a:rPr lang="ru-RU" dirty="0"/>
              <a:t>от </a:t>
            </a:r>
            <a:r>
              <a:rPr lang="ru-RU" dirty="0" smtClean="0"/>
              <a:t>30 сентября 2021 </a:t>
            </a:r>
            <a:r>
              <a:rPr lang="ru-RU" dirty="0"/>
              <a:t>года № </a:t>
            </a:r>
            <a:r>
              <a:rPr lang="ru-RU" dirty="0" smtClean="0"/>
              <a:t>1128 «</a:t>
            </a:r>
            <a:r>
              <a:rPr lang="ru-RU" dirty="0"/>
              <a:t>О реализации комплекса мер, направленных на формирование функциональной грамотности обучающихся общеобразовательных организаций </a:t>
            </a:r>
            <a:r>
              <a:rPr lang="ru-RU" dirty="0" smtClean="0"/>
              <a:t>Белгородского района»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94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EA1127-83E1-43E3-A4DE-86B92D0C6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C1BEC63-7F33-41A2-AF1D-5BBF470AA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F70DC3D-A6EB-4956-B428-E36CDB229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5617" y="-1457739"/>
            <a:ext cx="13490713" cy="88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6E86FF-3F3D-4BED-B59A-0A25BE65A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405A3AA-DFC9-4BA5-BAA7-B230B9BD2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0"/>
            <a:ext cx="10695905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«функциональная грамотность»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 ЮНЕСКО в 1957(1965?) году. Функциональная грамотность понималась как «совокупность умений читать и писать для использования в повседневной жизни и удовлетворения житейских проблем».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понятия: 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возможность решения стандартных типичных задач, направленных на решение бытовых проблем 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базовый уровень навыков чтения и письма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Применялось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основном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 взрослому населению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нуждалось в формировании элементарной грамотности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-------------------------------------------------------------------------------------------------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уже в 1978 ЮНЕСКО перерабатывает это понятие, дополняя его: </a:t>
            </a:r>
            <a:r>
              <a:rPr lang="ru-RU" sz="2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«функционально грамотным считается только тот, кто может принимать участие во всех видах деятельности, в которых грамотность необходима для эффективного функционирования его группы и которые дают ему также возможность продолжать пользоваться чтением, письмом и счётом для своего собственного развития и для дальнейшего развития общины (социального окружения)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45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84B945-D5F6-4023-A43D-352BD6D83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2D33F98-CE8C-41F9-99F5-17A69FD44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685799"/>
            <a:ext cx="10449339" cy="5940287"/>
          </a:xfrm>
        </p:spPr>
        <p:txBody>
          <a:bodyPr>
            <a:normAutofit/>
          </a:bodyPr>
          <a:lstStyle/>
          <a:p>
            <a:pPr algn="just"/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способность использовать знания, умения, способы в действии при решении широкого круга задач.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Обнаруживает себя </a:t>
            </a:r>
            <a:r>
              <a:rPr lang="ru-RU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пределами учебных ситуаций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задачах, не похожих на те, где эти знания, умения, способы приобретались.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оценить уровень функциональной грамотности своих учеников, учителю нужно дать им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нетипичные задания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которых предлагается рассмотреть некоторые проблемы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реальной жизни. Решение этих задач, как правило, требует применения знаний в незнакомой ситуации, поиска новых решений или способов действий, т.е. требует творческой активности.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9669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голки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422</TotalTime>
  <Words>1302</Words>
  <Application>Microsoft Office PowerPoint</Application>
  <PresentationFormat>Широкоэкранный</PresentationFormat>
  <Paragraphs>130</Paragraphs>
  <Slides>30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Circe</vt:lpstr>
      <vt:lpstr>Franklin Gothic Book</vt:lpstr>
      <vt:lpstr>Times New Roman</vt:lpstr>
      <vt:lpstr>Уголки</vt:lpstr>
      <vt:lpstr>Picture</vt:lpstr>
      <vt:lpstr>УПРАВЛЕНИЕ ОБРАЗОВАНИЯ АДМИНИСТРАЦИИ Белгородского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</vt:lpstr>
      <vt:lpstr>Презентация PowerPoint</vt:lpstr>
      <vt:lpstr>Из письма Управления образования администрации Белгородского района  от 11 октября 2021 года № 50-14-08-4123 «О направлении информации»: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ОБРАЗОВАНИЯ АДМИНИСТРАЦИИ Белгородского района</dc:title>
  <dc:creator>Пользователь</dc:creator>
  <cp:lastModifiedBy>Левина Анжела</cp:lastModifiedBy>
  <cp:revision>20</cp:revision>
  <cp:lastPrinted>2021-10-14T09:44:54Z</cp:lastPrinted>
  <dcterms:created xsi:type="dcterms:W3CDTF">2021-10-13T19:31:44Z</dcterms:created>
  <dcterms:modified xsi:type="dcterms:W3CDTF">2021-12-21T15:06:40Z</dcterms:modified>
</cp:coreProperties>
</file>