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5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28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E861BB0-960E-4217-8F02-6E1A9858FD1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45B5697-D885-4546-B822-1EE992DCFE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5720631" cy="1204306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конкурсного испытания «Урок»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6" y="2444988"/>
            <a:ext cx="6442472" cy="42930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6589">
                        <a14:foregroundMark x1="50341" y1="50259" x2="50341" y2="50259"/>
                        <a14:foregroundMark x1="66985" y1="46805" x2="66985" y2="46805"/>
                        <a14:foregroundMark x1="64802" y1="42142" x2="64802" y2="42142"/>
                        <a14:foregroundMark x1="63984" y1="35060" x2="63984" y2="35060"/>
                        <a14:foregroundMark x1="67258" y1="32297" x2="68349" y2="31952"/>
                        <a14:foregroundMark x1="85948" y1="19516" x2="85948" y2="19516"/>
                        <a14:foregroundMark x1="84857" y1="16062" x2="84857" y2="16062"/>
                        <a14:foregroundMark x1="84857" y1="16062" x2="84857" y2="16062"/>
                        <a14:foregroundMark x1="85675" y1="15026" x2="85675" y2="15026"/>
                        <a14:foregroundMark x1="88677" y1="13299" x2="88677" y2="13299"/>
                        <a14:foregroundMark x1="78172" y1="28670" x2="78172" y2="28670"/>
                        <a14:foregroundMark x1="76808" y1="28325" x2="76808" y2="28325"/>
                        <a14:foregroundMark x1="74216" y1="26943" x2="74216" y2="26943"/>
                        <a14:foregroundMark x1="48568" y1="48877" x2="48568" y2="48877"/>
                        <a14:foregroundMark x1="48295" y1="48877" x2="48295" y2="48877"/>
                        <a14:foregroundMark x1="46930" y1="48532" x2="46930" y2="48532"/>
                        <a14:foregroundMark x1="46930" y1="48532" x2="46930" y2="48532"/>
                        <a14:foregroundMark x1="46658" y1="51641" x2="46658" y2="51641"/>
                        <a14:foregroundMark x1="50341" y1="54922" x2="51978" y2="55959"/>
                        <a14:foregroundMark x1="53342" y1="56995" x2="53888" y2="58031"/>
                        <a14:foregroundMark x1="54434" y1="58377" x2="59482" y2="61140"/>
                        <a14:foregroundMark x1="64529" y1="58377" x2="64529" y2="58377"/>
                        <a14:foregroundMark x1="54980" y1="72193" x2="54980" y2="72193"/>
                        <a14:foregroundMark x1="51160" y1="70294" x2="51160" y2="70294"/>
                        <a14:foregroundMark x1="46930" y1="68566" x2="46930" y2="68566"/>
                        <a14:foregroundMark x1="41883" y1="67876" x2="41883" y2="67876"/>
                        <a14:foregroundMark x1="39973" y1="67876" x2="39973" y2="67876"/>
                        <a14:foregroundMark x1="34925" y1="67876" x2="34925" y2="67876"/>
                        <a14:foregroundMark x1="39154" y1="70294" x2="48295" y2="71157"/>
                        <a14:foregroundMark x1="27149" y1="44214" x2="43247" y2="5872"/>
                        <a14:foregroundMark x1="24147" y1="17444" x2="21282" y2="45250"/>
                        <a14:foregroundMark x1="60300" y1="47496" x2="60300" y2="47496"/>
                        <a14:foregroundMark x1="49659" y1="44905" x2="49659" y2="44905"/>
                        <a14:foregroundMark x1="52524" y1="24180" x2="52524" y2="24180"/>
                        <a14:foregroundMark x1="53888" y1="18826" x2="53888" y2="18826"/>
                        <a14:foregroundMark x1="46385" y1="29534" x2="46385" y2="29534"/>
                        <a14:foregroundMark x1="43247" y1="34024" x2="43247" y2="34024"/>
                        <a14:foregroundMark x1="80082" y1="34370" x2="80082" y2="34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894" y="13073"/>
            <a:ext cx="5195840" cy="41042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844824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Еремеенкова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Т.А.,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en-US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и физики 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Дубовская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с углублённым изучением отдельных предметов», победитель регионального этапа «учитель года – 2020»</a:t>
            </a:r>
          </a:p>
        </p:txBody>
      </p:sp>
    </p:spTree>
    <p:extLst>
      <p:ext uri="{BB962C8B-B14F-4D97-AF65-F5344CB8AC3E}">
        <p14:creationId xmlns:p14="http://schemas.microsoft.com/office/powerpoint/2010/main" val="207076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Начните урок с удивления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28800"/>
            <a:ext cx="4176464" cy="417646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Необычный факт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Поразительное сравнение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Необыкновенная связь между людьми, событиями или вещами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Моменты, неожиданные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необычные, должны быть на уроке всегда. Важно удивлять на протяжении всего урока</a:t>
            </a: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38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Свяжите урок с другими сферами и науками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7448932" cy="3579849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Покажите, что всё в мире взаимосвязано, что причинно-следственные связи повсюду. </a:t>
            </a:r>
          </a:p>
          <a:p>
            <a:pPr marL="0" indent="0"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Межпредметность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не просто модное слово.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4" y="3717032"/>
            <a:ext cx="876720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70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проблему и позитивную атмосферу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020" y="1124744"/>
            <a:ext cx="3456384" cy="5328592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проблему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заставит задуматься, противоречивый вопрос, который и вдохновит, и побудит искать варианты ответа. </a:t>
            </a: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 должна быть позитивная атмосфера. У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лыбайтесь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настраивайтесь на положительное, будьте доброжелательны, открыты, не бойтесь пошутить (особенно если это у вас хорошо получается). </a:t>
            </a: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0" r="456" b="28557"/>
          <a:stretch/>
        </p:blipFill>
        <p:spPr>
          <a:xfrm>
            <a:off x="251520" y="1700808"/>
            <a:ext cx="5143500" cy="423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66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Меняйте направление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69471"/>
            <a:ext cx="3456384" cy="5328592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евклидовой геометрии самый короткий путь – это прямая. Но самый</a:t>
            </a:r>
            <a:r>
              <a:rPr lang="en-US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 не всегда самый эффективный и интересный путь, иногда лучше идти в обход, зигзагами, через «дворы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уроке вы меняете виды деятельности, переходите от одного вида заданий к другим: это правильно и рационально в том числе и с точки </a:t>
            </a:r>
            <a:r>
              <a:rPr lang="ru-RU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здоровьесбережения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479" y="1060767"/>
            <a:ext cx="5004048" cy="39998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0503" y="55892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жанры хороши, кроме скучного» — Вольтер</a:t>
            </a:r>
          </a:p>
        </p:txBody>
      </p:sp>
    </p:spTree>
    <p:extLst>
      <p:ext uri="{BB962C8B-B14F-4D97-AF65-F5344CB8AC3E}">
        <p14:creationId xmlns:p14="http://schemas.microsoft.com/office/powerpoint/2010/main" val="2849539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будьте человеком - оркестром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69471"/>
            <a:ext cx="3456384" cy="532859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главные герои урока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себя как интеллектуала, предметника, хорошего человека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талант в том, чтобы дети эффективно работали на уроке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96752"/>
            <a:ext cx="4625752" cy="462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926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адаптируйтесь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03935"/>
            <a:ext cx="8008844" cy="532859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Разработайте план «Б»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Репетируйте  урок, но помните, что реальный урок никогда не будет в точности таким, как вы запланировали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рады изменениям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 b="13138"/>
          <a:stretch/>
        </p:blipFill>
        <p:spPr>
          <a:xfrm>
            <a:off x="1331640" y="3717032"/>
            <a:ext cx="7144748" cy="279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28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Красиво завершите урок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03935"/>
            <a:ext cx="8008844" cy="532859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очередь запоминается начало и конец урока.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лучших способов завершить урок – вернуть его в начало (зациклить). Это создает целостность.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Но, также, завершение урока может быть открытым. Тогда дети должны идти с новыми аргументами, задавая вопросы, споря друг с другом.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8"/>
          <a:stretch/>
        </p:blipFill>
        <p:spPr>
          <a:xfrm>
            <a:off x="5148064" y="3671432"/>
            <a:ext cx="3372303" cy="29288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537321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каждом начале уже есть конец» — Д. Оруэлл.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398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Получите удовольствие от урока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03935"/>
            <a:ext cx="8008844" cy="532859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должен понравится детям, получить радостные эмоции и т.д.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НО! Не забывайте,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учитель тоже должен получать удовольствие от каждого урока и общения с 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068960"/>
            <a:ext cx="5328592" cy="357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57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Удачи!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11980"/>
            <a:ext cx="6811121" cy="5821612"/>
          </a:xfrm>
        </p:spPr>
      </p:pic>
    </p:spTree>
    <p:extLst>
      <p:ext uri="{BB962C8B-B14F-4D97-AF65-F5344CB8AC3E}">
        <p14:creationId xmlns:p14="http://schemas.microsoft.com/office/powerpoint/2010/main" val="3981056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692696"/>
            <a:ext cx="7520940" cy="52807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Поставьте правильную цель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команду единомышленников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свою индивидуальность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Усиливайте свои сильные стороны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Нейтрализуйте недостатки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Заручитесь поддержкой близких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бойтесь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Боритесь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Уделяйте внимание мелочам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Получайте удовольствие от процесса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3671142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конкурсного испытания «Урок» 55 минут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520940" cy="3579849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концептуальных методических подходов и приемов в соответствии с заявленной темой и целевыми ориентирами урока – 10 мин.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урока – 35 мин.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 урока и ответы на вопросы членов жюри – до 10 мин.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8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520940" cy="548640"/>
          </a:xfrm>
        </p:spPr>
        <p:txBody>
          <a:bodyPr/>
          <a:lstStyle/>
          <a:p>
            <a:pPr algn="just"/>
            <a:r>
              <a:rPr lang="ru-RU" sz="24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профессиональных компетенций в области проектирования, организации, проведения и самоанализа урока и творческого потенциала учителя.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520940" cy="3579849"/>
          </a:xfrm>
        </p:spPr>
        <p:txBody>
          <a:bodyPr>
            <a:normAutofit lnSpcReduction="10000"/>
          </a:bodyPr>
          <a:lstStyle/>
          <a:p>
            <a:pPr marL="0" indent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Формат: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предмету, который проводится конкурсантом в ОО – площадка проведения первого тура.</a:t>
            </a:r>
          </a:p>
          <a:p>
            <a:pPr marL="0" indent="0" algn="just"/>
            <a:endParaRPr lang="ru-RU" sz="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группа: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выбирается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конкурсантом и заявляется при подаче 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 </a:t>
            </a:r>
          </a:p>
          <a:p>
            <a:pPr marL="0" indent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в соответствии с КТП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площадки проведения первого тура. </a:t>
            </a:r>
          </a:p>
          <a:p>
            <a:pPr marL="0" indent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выполнения 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испытания  определяется Оргкомитетом.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132856"/>
            <a:ext cx="367240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93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520940" cy="54006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разработка, обоснование и представление проекта урока;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предметное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организационная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</a:t>
            </a: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к решению методических/профессиональных задач;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психолого-педагогическая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коммуникативная культура;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составляющая профессиональной деятельности;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языковая грамотность;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профессионально-личностные качества;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проведенного урока.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Все критерии являются равнозначными и оцениваются в 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баллов. Максимальный общий балл – 100.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660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122" y="332656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конструирования урока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700808"/>
            <a:ext cx="2376264" cy="13460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 урока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86460" y="1696734"/>
            <a:ext cx="2376264" cy="13542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индуктора (прием, обеспечивающий «наведение на проблему»)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3719922"/>
            <a:ext cx="2376264" cy="13460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заданий, упражнений, текстов  и т.д.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719922"/>
            <a:ext cx="2376264" cy="13460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способов взаимодействия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987824" y="2373846"/>
            <a:ext cx="3986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239852" y="3050958"/>
            <a:ext cx="468052" cy="6689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36096" y="3050958"/>
            <a:ext cx="504056" cy="6689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122" y="332656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требования к уроку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544616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– принципы дидактики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урока – обоснован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возрастных и индивидуальных особенностей обучающихся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Целесообразность урока (чему должны научиться в рамках урока)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Обоснованный отбор содержания, включение творческих заданий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направленность урока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самостоятельной работы обучающихся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Обоснованный выбор и оптимальное сочетание форм, методов и приемов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Обоснованное, рациональное, целесообразное, комплексное использование средств обучения </a:t>
            </a: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Поэтапный контроль за качеством усвоения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835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676" y="40466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педагогического процесса на уроке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3024336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Потребности, мотивы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5496" y="1556792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03392" y="1556792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2924944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2924944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24328" y="2924944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6136" y="4005064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47320" y="5085184"/>
            <a:ext cx="3024336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>
            <a:stCxn id="4" idx="3"/>
            <a:endCxn id="5" idx="1"/>
          </p:cNvCxnSpPr>
          <p:nvPr/>
        </p:nvCxnSpPr>
        <p:spPr>
          <a:xfrm>
            <a:off x="3563888" y="1880828"/>
            <a:ext cx="7816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83312" y="1880828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824028" y="2204864"/>
            <a:ext cx="190821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0" idx="0"/>
          </p:cNvCxnSpPr>
          <p:nvPr/>
        </p:nvCxnSpPr>
        <p:spPr>
          <a:xfrm flipH="1">
            <a:off x="6552220" y="2204864"/>
            <a:ext cx="54006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1" idx="0"/>
          </p:cNvCxnSpPr>
          <p:nvPr/>
        </p:nvCxnSpPr>
        <p:spPr>
          <a:xfrm>
            <a:off x="7740352" y="2204864"/>
            <a:ext cx="54006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2"/>
            <a:endCxn id="12" idx="0"/>
          </p:cNvCxnSpPr>
          <p:nvPr/>
        </p:nvCxnSpPr>
        <p:spPr>
          <a:xfrm>
            <a:off x="6552220" y="35730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538540" y="465313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709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960" y="1124744"/>
            <a:ext cx="7520940" cy="548640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 –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результат ученика, т.е. понимание обучающимися дидактической единицы содержания образования, умение ее применять в учебной, предметной задаче и в реальной жизненной ситуации.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708920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563888" y="1880828"/>
            <a:ext cx="7816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83312" y="1880828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807804" y="2708920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достижима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35476" y="2708920"/>
            <a:ext cx="1855440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ориентирована на результат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95552" y="2708920"/>
            <a:ext cx="151216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измерима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92688" y="3684848"/>
            <a:ext cx="2298228" cy="64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соотносится с конкретным сроком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82417">
                        <a14:foregroundMark x1="62583" y1="18265" x2="62583" y2="18265"/>
                        <a14:foregroundMark x1="64000" y1="15677" x2="64000" y2="15677"/>
                        <a14:foregroundMark x1="64000" y1="15677" x2="64000" y2="15677"/>
                        <a14:foregroundMark x1="65000" y1="15677" x2="65000" y2="15677"/>
                        <a14:foregroundMark x1="65250" y1="15221" x2="65250" y2="15221"/>
                        <a14:foregroundMark x1="65917" y1="15221" x2="65917" y2="15221"/>
                        <a14:foregroundMark x1="39667" y1="59817" x2="39667" y2="59817"/>
                        <a14:backgroundMark x1="62333" y1="39269" x2="62333" y2="39269"/>
                        <a14:backgroundMark x1="57333" y1="30137" x2="57333" y2="30137"/>
                        <a14:backgroundMark x1="58333" y1="29224" x2="58333" y2="292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6385513" cy="349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70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119</TotalTime>
  <Words>728</Words>
  <Application>Microsoft Office PowerPoint</Application>
  <PresentationFormat>Экран (4:3)</PresentationFormat>
  <Paragraphs>104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Углы</vt:lpstr>
      <vt:lpstr>Анализ конкурсного испытания «Урок»</vt:lpstr>
      <vt:lpstr>Презентация PowerPoint</vt:lpstr>
      <vt:lpstr>Регламент конкурсного испытания «Урок» 55 минут</vt:lpstr>
      <vt:lpstr>Цель: демонстрация профессиональных компетенций в области проектирования, организации, проведения и самоанализа урока и творческого потенциала учителя.</vt:lpstr>
      <vt:lpstr>Критерии оценивания</vt:lpstr>
      <vt:lpstr>Этапы конструирования урока</vt:lpstr>
      <vt:lpstr>Методические требования к уроку</vt:lpstr>
      <vt:lpstr>Структура педагогического процесса на уроке</vt:lpstr>
      <vt:lpstr>Цель урока – это результат ученика, т.е. понимание обучающимися дидактической единицы содержания образования, умение ее применять в учебной, предметной задаче и в реальной жизненной ситуации.</vt:lpstr>
      <vt:lpstr>Начните урок с удивления </vt:lpstr>
      <vt:lpstr>Свяжите урок с другими сферами и науками</vt:lpstr>
      <vt:lpstr>Создайте проблему и позитивную атмосферу</vt:lpstr>
      <vt:lpstr>Меняйте направление</vt:lpstr>
      <vt:lpstr>Не будьте человеком - оркестром</vt:lpstr>
      <vt:lpstr>адаптируйтесь</vt:lpstr>
      <vt:lpstr>Красиво завершите урок</vt:lpstr>
      <vt:lpstr>Получите удовольствие от урока</vt:lpstr>
      <vt:lpstr>Удачи!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конкурсного испытания «Урок»</dc:title>
  <dc:creator>Пользователь</dc:creator>
  <cp:lastModifiedBy>Пользователь</cp:lastModifiedBy>
  <cp:revision>22</cp:revision>
  <dcterms:created xsi:type="dcterms:W3CDTF">2020-12-28T02:24:44Z</dcterms:created>
  <dcterms:modified xsi:type="dcterms:W3CDTF">2020-12-28T04:30:05Z</dcterms:modified>
</cp:coreProperties>
</file>