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1" r:id="rId2"/>
    <p:sldId id="274" r:id="rId3"/>
    <p:sldId id="275" r:id="rId4"/>
    <p:sldId id="276" r:id="rId5"/>
    <p:sldId id="256" r:id="rId6"/>
    <p:sldId id="278" r:id="rId7"/>
    <p:sldId id="257" r:id="rId8"/>
    <p:sldId id="266" r:id="rId9"/>
    <p:sldId id="280" r:id="rId10"/>
    <p:sldId id="281" r:id="rId11"/>
    <p:sldId id="263" r:id="rId12"/>
    <p:sldId id="279" r:id="rId13"/>
    <p:sldId id="270" r:id="rId14"/>
    <p:sldId id="267" r:id="rId15"/>
    <p:sldId id="261" r:id="rId16"/>
    <p:sldId id="268" r:id="rId17"/>
    <p:sldId id="260" r:id="rId18"/>
    <p:sldId id="259" r:id="rId19"/>
    <p:sldId id="258" r:id="rId20"/>
    <p:sldId id="264" r:id="rId21"/>
    <p:sldId id="265" r:id="rId22"/>
    <p:sldId id="272" r:id="rId23"/>
    <p:sldId id="273" r:id="rId24"/>
  </p:sldIdLst>
  <p:sldSz cx="9906000" cy="6858000" type="A4"/>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416" y="108"/>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A9F03F1D-F28A-4878-809F-D2D97AA69D6A}" type="datetimeFigureOut">
              <a:rPr lang="ru-RU" smtClean="0"/>
              <a:pPr/>
              <a:t>07.11.2019</a:t>
            </a:fld>
            <a:endParaRPr lang="ru-RU"/>
          </a:p>
        </p:txBody>
      </p:sp>
      <p:sp>
        <p:nvSpPr>
          <p:cNvPr id="4" name="Образ слайда 3"/>
          <p:cNvSpPr>
            <a:spLocks noGrp="1" noRot="1" noChangeAspect="1"/>
          </p:cNvSpPr>
          <p:nvPr>
            <p:ph type="sldImg" idx="2"/>
          </p:nvPr>
        </p:nvSpPr>
        <p:spPr>
          <a:xfrm>
            <a:off x="2714625" y="514350"/>
            <a:ext cx="3714750" cy="257175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4929BC4C-CB96-448F-964B-0FCA9D085AB9}"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929BC4C-CB96-448F-964B-0FCA9D085AB9}"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EDD5E42-1A7E-4657-892E-8FB9E9E18AF5}" type="datetime1">
              <a:rPr lang="ru-RU" smtClean="0"/>
              <a:pPr/>
              <a:t>07.11.2019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1844334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8AB1BA-3A7F-4577-8ED4-A56C9C900503}" type="datetime1">
              <a:rPr lang="ru-RU" smtClean="0"/>
              <a:pPr/>
              <a:t>07.11.2019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555909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39"/>
            <a:ext cx="22288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95300" y="274639"/>
            <a:ext cx="65214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6C21E9-19AF-4244-87F9-47F7E0B4A90B}" type="datetime1">
              <a:rPr lang="ru-RU" smtClean="0"/>
              <a:pPr/>
              <a:t>07.11.2019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4218243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DAF598B-52C4-4726-B7C5-6CF8880BA9E7}" type="datetime1">
              <a:rPr lang="ru-RU" smtClean="0"/>
              <a:pPr/>
              <a:t>07.11.2019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2380585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EF12144-E209-4DD7-9A02-C08E632D78BF}" type="datetime1">
              <a:rPr lang="ru-RU" smtClean="0"/>
              <a:pPr/>
              <a:t>07.11.2019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112891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F6E44E7-EC84-4516-8308-3499F50D329A}" type="datetime1">
              <a:rPr lang="ru-RU" smtClean="0"/>
              <a:pPr/>
              <a:t>07.11.2019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485321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B8533AB-8312-4587-AE95-14DA77DF05FD}" type="datetime1">
              <a:rPr lang="ru-RU" smtClean="0"/>
              <a:pPr/>
              <a:t>07.11.2019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2088864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6F048EB-4B7C-487A-8DD3-95F3F8A14A55}" type="datetime1">
              <a:rPr lang="ru-RU" smtClean="0"/>
              <a:pPr/>
              <a:t>07.11.2019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1443284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A578CD6-A6DB-455D-BBE2-37D0A8C05110}" type="datetime1">
              <a:rPr lang="ru-RU" smtClean="0"/>
              <a:pPr/>
              <a:t>07.11.2019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1222981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A047BE0-E6C7-4B79-8E34-92601574384F}" type="datetime1">
              <a:rPr lang="ru-RU" smtClean="0"/>
              <a:pPr/>
              <a:t>07.11.2019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939745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86C0088-875C-430F-A005-1B47CF3E5926}" type="datetime1">
              <a:rPr lang="ru-RU" smtClean="0"/>
              <a:pPr/>
              <a:t>07.11.2019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65DDE73-4AFC-4BA6-9E10-98417885A2E1}" type="slidenum">
              <a:rPr lang="ru-RU" smtClean="0"/>
              <a:pPr/>
              <a:t>‹#›</a:t>
            </a:fld>
            <a:endParaRPr lang="ru-RU"/>
          </a:p>
        </p:txBody>
      </p:sp>
    </p:spTree>
    <p:extLst>
      <p:ext uri="{BB962C8B-B14F-4D97-AF65-F5344CB8AC3E}">
        <p14:creationId xmlns:p14="http://schemas.microsoft.com/office/powerpoint/2010/main" val="485859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0A6981-ED57-4E1A-8943-31EC684E6A05}" type="datetime1">
              <a:rPr lang="ru-RU" smtClean="0"/>
              <a:pPr/>
              <a:t>07.11.2019</a:t>
            </a:fld>
            <a:endParaRPr lang="ru-RU"/>
          </a:p>
        </p:txBody>
      </p:sp>
      <p:sp>
        <p:nvSpPr>
          <p:cNvPr id="5" name="Нижний колонтитул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DDE73-4AFC-4BA6-9E10-98417885A2E1}" type="slidenum">
              <a:rPr lang="ru-RU" smtClean="0"/>
              <a:pPr/>
              <a:t>‹#›</a:t>
            </a:fld>
            <a:endParaRPr lang="ru-RU"/>
          </a:p>
        </p:txBody>
      </p:sp>
    </p:spTree>
    <p:extLst>
      <p:ext uri="{BB962C8B-B14F-4D97-AF65-F5344CB8AC3E}">
        <p14:creationId xmlns:p14="http://schemas.microsoft.com/office/powerpoint/2010/main" val="2367310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16496" y="260648"/>
            <a:ext cx="9145016" cy="6192688"/>
          </a:xfrm>
        </p:spPr>
        <p:txBody>
          <a:bodyPr>
            <a:normAutofit fontScale="40000" lnSpcReduction="20000"/>
          </a:bodyPr>
          <a:lstStyle/>
          <a:p>
            <a:pPr algn="just">
              <a:lnSpc>
                <a:spcPct val="170000"/>
              </a:lnSpc>
            </a:pPr>
            <a:r>
              <a:rPr lang="ru-RU" sz="3800" b="1" dirty="0">
                <a:solidFill>
                  <a:schemeClr val="tx1"/>
                </a:solidFill>
                <a:latin typeface="Times New Roman" panose="02020603050405020304" pitchFamily="18" charset="0"/>
                <a:cs typeface="Times New Roman" panose="02020603050405020304" pitchFamily="18" charset="0"/>
              </a:rPr>
              <a:t>6.4.3. Конкурсное испытание «Образовательный проект» (для обеих номинаций). </a:t>
            </a:r>
            <a:endParaRPr lang="en-US" sz="3800" b="1" dirty="0" smtClean="0">
              <a:solidFill>
                <a:schemeClr val="tx1"/>
              </a:solidFill>
              <a:latin typeface="Times New Roman" panose="02020603050405020304" pitchFamily="18" charset="0"/>
              <a:cs typeface="Times New Roman" panose="02020603050405020304" pitchFamily="18" charset="0"/>
            </a:endParaRPr>
          </a:p>
          <a:p>
            <a:pPr algn="just">
              <a:lnSpc>
                <a:spcPct val="170000"/>
              </a:lnSpc>
            </a:pPr>
            <a:r>
              <a:rPr lang="ru-RU" sz="3800" b="1" dirty="0" smtClean="0">
                <a:solidFill>
                  <a:srgbClr val="FF0000"/>
                </a:solidFill>
                <a:latin typeface="Times New Roman" panose="02020603050405020304" pitchFamily="18" charset="0"/>
                <a:cs typeface="Times New Roman" panose="02020603050405020304" pitchFamily="18" charset="0"/>
              </a:rPr>
              <a:t>Цель</a:t>
            </a:r>
            <a:r>
              <a:rPr lang="ru-RU" sz="3800" b="1" dirty="0">
                <a:solidFill>
                  <a:srgbClr val="FF0000"/>
                </a:solidFill>
                <a:latin typeface="Times New Roman" panose="02020603050405020304" pitchFamily="18" charset="0"/>
                <a:cs typeface="Times New Roman" panose="02020603050405020304" pitchFamily="18" charset="0"/>
              </a:rPr>
              <a:t>: </a:t>
            </a:r>
            <a:r>
              <a:rPr lang="ru-RU" sz="3800" dirty="0">
                <a:solidFill>
                  <a:schemeClr val="tx1"/>
                </a:solidFill>
                <a:latin typeface="Times New Roman" panose="02020603050405020304" pitchFamily="18" charset="0"/>
                <a:cs typeface="Times New Roman" panose="02020603050405020304" pitchFamily="18" charset="0"/>
              </a:rPr>
              <a:t>демонстрация культуры проектирования, понимания источников и факторов социокультурной проблематики образования, видения актуальных вопросов участников образовательных отношений, умения продуктивно работать в команде и выстраивать конструктивное взаимодействие, создавать работоспособные модели проектов. </a:t>
            </a:r>
            <a:endParaRPr lang="en-US" sz="3800" dirty="0" smtClean="0">
              <a:solidFill>
                <a:schemeClr val="tx1"/>
              </a:solidFill>
              <a:latin typeface="Times New Roman" panose="02020603050405020304" pitchFamily="18" charset="0"/>
              <a:cs typeface="Times New Roman" panose="02020603050405020304" pitchFamily="18" charset="0"/>
            </a:endParaRPr>
          </a:p>
          <a:p>
            <a:pPr algn="just">
              <a:lnSpc>
                <a:spcPct val="170000"/>
              </a:lnSpc>
            </a:pPr>
            <a:r>
              <a:rPr lang="ru-RU" sz="3800" b="1" dirty="0" smtClean="0">
                <a:solidFill>
                  <a:srgbClr val="FF0000"/>
                </a:solidFill>
                <a:latin typeface="Times New Roman" panose="02020603050405020304" pitchFamily="18" charset="0"/>
                <a:cs typeface="Times New Roman" panose="02020603050405020304" pitchFamily="18" charset="0"/>
              </a:rPr>
              <a:t>Формат</a:t>
            </a:r>
            <a:r>
              <a:rPr lang="ru-RU" sz="3800" b="1" dirty="0">
                <a:solidFill>
                  <a:srgbClr val="FF0000"/>
                </a:solidFill>
                <a:latin typeface="Times New Roman" panose="02020603050405020304" pitchFamily="18" charset="0"/>
                <a:cs typeface="Times New Roman" panose="02020603050405020304" pitchFamily="18" charset="0"/>
              </a:rPr>
              <a:t>: </a:t>
            </a:r>
            <a:r>
              <a:rPr lang="ru-RU" sz="3800" dirty="0">
                <a:solidFill>
                  <a:schemeClr val="tx1"/>
                </a:solidFill>
                <a:latin typeface="Times New Roman" panose="02020603050405020304" pitchFamily="18" charset="0"/>
                <a:cs typeface="Times New Roman" panose="02020603050405020304" pitchFamily="18" charset="0"/>
              </a:rPr>
              <a:t>две группы из пяти конкурсантов (проектные группы), сформированные по результатам жеребьевки, в режиме реального времени создают проект, направленный на решение проблемной ситуации, актуальной для общеобразовательных организаций. </a:t>
            </a:r>
            <a:endParaRPr lang="en-US" sz="3800" dirty="0" smtClean="0">
              <a:solidFill>
                <a:schemeClr val="tx1"/>
              </a:solidFill>
              <a:latin typeface="Times New Roman" panose="02020603050405020304" pitchFamily="18" charset="0"/>
              <a:cs typeface="Times New Roman" panose="02020603050405020304" pitchFamily="18" charset="0"/>
            </a:endParaRPr>
          </a:p>
          <a:p>
            <a:pPr algn="just">
              <a:lnSpc>
                <a:spcPct val="170000"/>
              </a:lnSpc>
            </a:pPr>
            <a:r>
              <a:rPr lang="ru-RU" sz="3800" b="1" dirty="0" smtClean="0">
                <a:solidFill>
                  <a:srgbClr val="FF0000"/>
                </a:solidFill>
                <a:latin typeface="Times New Roman" panose="02020603050405020304" pitchFamily="18" charset="0"/>
                <a:cs typeface="Times New Roman" panose="02020603050405020304" pitchFamily="18" charset="0"/>
              </a:rPr>
              <a:t>Регламент:</a:t>
            </a:r>
            <a:endParaRPr lang="en-US" sz="3800" b="1" dirty="0" smtClean="0">
              <a:solidFill>
                <a:srgbClr val="FF0000"/>
              </a:solidFill>
              <a:latin typeface="Times New Roman" panose="02020603050405020304" pitchFamily="18" charset="0"/>
              <a:cs typeface="Times New Roman" panose="02020603050405020304" pitchFamily="18" charset="0"/>
            </a:endParaRPr>
          </a:p>
          <a:p>
            <a:pPr marL="514350" indent="-514350" algn="just">
              <a:lnSpc>
                <a:spcPct val="170000"/>
              </a:lnSpc>
              <a:buFont typeface="+mj-lt"/>
              <a:buAutoNum type="arabicPeriod"/>
            </a:pPr>
            <a:r>
              <a:rPr lang="ru-RU" sz="3800" dirty="0" smtClean="0">
                <a:solidFill>
                  <a:schemeClr val="tx1"/>
                </a:solidFill>
                <a:latin typeface="Times New Roman" panose="02020603050405020304" pitchFamily="18" charset="0"/>
                <a:cs typeface="Times New Roman" panose="02020603050405020304" pitchFamily="18" charset="0"/>
              </a:rPr>
              <a:t>представление </a:t>
            </a:r>
            <a:r>
              <a:rPr lang="ru-RU" sz="3800" dirty="0">
                <a:solidFill>
                  <a:schemeClr val="tx1"/>
                </a:solidFill>
                <a:latin typeface="Times New Roman" panose="02020603050405020304" pitchFamily="18" charset="0"/>
                <a:cs typeface="Times New Roman" panose="02020603050405020304" pitchFamily="18" charset="0"/>
              </a:rPr>
              <a:t>лауреатам </a:t>
            </a:r>
            <a:r>
              <a:rPr lang="ru-RU" sz="3800" dirty="0" smtClean="0">
                <a:solidFill>
                  <a:schemeClr val="tx1"/>
                </a:solidFill>
                <a:latin typeface="Times New Roman" panose="02020603050405020304" pitchFamily="18" charset="0"/>
                <a:cs typeface="Times New Roman" panose="02020603050405020304" pitchFamily="18" charset="0"/>
              </a:rPr>
              <a:t>конкурса </a:t>
            </a:r>
            <a:r>
              <a:rPr lang="ru-RU" sz="3800" dirty="0">
                <a:solidFill>
                  <a:schemeClr val="tx1"/>
                </a:solidFill>
                <a:latin typeface="Times New Roman" panose="02020603050405020304" pitchFamily="18" charset="0"/>
                <a:cs typeface="Times New Roman" panose="02020603050405020304" pitchFamily="18" charset="0"/>
              </a:rPr>
              <a:t>проблемной ситуации, актуальной для общеобразовательных организаций – 20 минут; </a:t>
            </a:r>
            <a:endParaRPr lang="en-US" sz="3800" dirty="0" smtClean="0">
              <a:solidFill>
                <a:schemeClr val="tx1"/>
              </a:solidFill>
              <a:latin typeface="Times New Roman" panose="02020603050405020304" pitchFamily="18" charset="0"/>
              <a:cs typeface="Times New Roman" panose="02020603050405020304" pitchFamily="18" charset="0"/>
            </a:endParaRPr>
          </a:p>
          <a:p>
            <a:pPr marL="514350" indent="-514350" algn="just">
              <a:lnSpc>
                <a:spcPct val="170000"/>
              </a:lnSpc>
              <a:buFont typeface="+mj-lt"/>
              <a:buAutoNum type="arabicPeriod"/>
            </a:pPr>
            <a:r>
              <a:rPr lang="ru-RU" sz="3800" dirty="0" smtClean="0">
                <a:solidFill>
                  <a:schemeClr val="tx1"/>
                </a:solidFill>
                <a:latin typeface="Times New Roman" panose="02020603050405020304" pitchFamily="18" charset="0"/>
                <a:cs typeface="Times New Roman" panose="02020603050405020304" pitchFamily="18" charset="0"/>
              </a:rPr>
              <a:t>формирование </a:t>
            </a:r>
            <a:r>
              <a:rPr lang="ru-RU" sz="3800" dirty="0">
                <a:solidFill>
                  <a:schemeClr val="tx1"/>
                </a:solidFill>
                <a:latin typeface="Times New Roman" panose="02020603050405020304" pitchFamily="18" charset="0"/>
                <a:cs typeface="Times New Roman" panose="02020603050405020304" pitchFamily="18" charset="0"/>
              </a:rPr>
              <a:t>проектных групп по результатам жеребьевки – 10 минут; </a:t>
            </a:r>
            <a:endParaRPr lang="en-US" sz="3800" dirty="0" smtClean="0">
              <a:solidFill>
                <a:schemeClr val="tx1"/>
              </a:solidFill>
              <a:latin typeface="Times New Roman" panose="02020603050405020304" pitchFamily="18" charset="0"/>
              <a:cs typeface="Times New Roman" panose="02020603050405020304" pitchFamily="18" charset="0"/>
            </a:endParaRPr>
          </a:p>
          <a:p>
            <a:pPr marL="514350" indent="-514350" algn="just">
              <a:lnSpc>
                <a:spcPct val="170000"/>
              </a:lnSpc>
              <a:buFont typeface="+mj-lt"/>
              <a:buAutoNum type="arabicPeriod"/>
            </a:pPr>
            <a:r>
              <a:rPr lang="ru-RU" sz="3800" dirty="0" smtClean="0">
                <a:solidFill>
                  <a:schemeClr val="tx1"/>
                </a:solidFill>
                <a:latin typeface="Times New Roman" panose="02020603050405020304" pitchFamily="18" charset="0"/>
                <a:cs typeface="Times New Roman" panose="02020603050405020304" pitchFamily="18" charset="0"/>
              </a:rPr>
              <a:t>разработка </a:t>
            </a:r>
            <a:r>
              <a:rPr lang="ru-RU" sz="3800" dirty="0">
                <a:solidFill>
                  <a:schemeClr val="tx1"/>
                </a:solidFill>
                <a:latin typeface="Times New Roman" panose="02020603050405020304" pitchFamily="18" charset="0"/>
                <a:cs typeface="Times New Roman" panose="02020603050405020304" pitchFamily="18" charset="0"/>
              </a:rPr>
              <a:t>проекта и его оформление в электронном и/или другом формате для предоставления – 2,5 часа; </a:t>
            </a:r>
            <a:endParaRPr lang="en-US" sz="3800" dirty="0" smtClean="0">
              <a:solidFill>
                <a:schemeClr val="tx1"/>
              </a:solidFill>
              <a:latin typeface="Times New Roman" panose="02020603050405020304" pitchFamily="18" charset="0"/>
              <a:cs typeface="Times New Roman" panose="02020603050405020304" pitchFamily="18" charset="0"/>
            </a:endParaRPr>
          </a:p>
          <a:p>
            <a:pPr marL="514350" indent="-514350" algn="just">
              <a:lnSpc>
                <a:spcPct val="170000"/>
              </a:lnSpc>
              <a:buFont typeface="+mj-lt"/>
              <a:buAutoNum type="arabicPeriod"/>
            </a:pPr>
            <a:r>
              <a:rPr lang="ru-RU" sz="3800" dirty="0" smtClean="0">
                <a:solidFill>
                  <a:schemeClr val="tx1"/>
                </a:solidFill>
                <a:latin typeface="Times New Roman" panose="02020603050405020304" pitchFamily="18" charset="0"/>
                <a:cs typeface="Times New Roman" panose="02020603050405020304" pitchFamily="18" charset="0"/>
              </a:rPr>
              <a:t>представление </a:t>
            </a:r>
            <a:r>
              <a:rPr lang="ru-RU" sz="3800" dirty="0">
                <a:solidFill>
                  <a:schemeClr val="tx1"/>
                </a:solidFill>
                <a:latin typeface="Times New Roman" panose="02020603050405020304" pitchFamily="18" charset="0"/>
                <a:cs typeface="Times New Roman" panose="02020603050405020304" pitchFamily="18" charset="0"/>
              </a:rPr>
              <a:t>(защита) проекта – 15 минут; </a:t>
            </a:r>
            <a:endParaRPr lang="en-US" sz="3800" dirty="0" smtClean="0">
              <a:solidFill>
                <a:schemeClr val="tx1"/>
              </a:solidFill>
              <a:latin typeface="Times New Roman" panose="02020603050405020304" pitchFamily="18" charset="0"/>
              <a:cs typeface="Times New Roman" panose="02020603050405020304" pitchFamily="18" charset="0"/>
            </a:endParaRPr>
          </a:p>
          <a:p>
            <a:pPr marL="514350" indent="-514350" algn="just">
              <a:lnSpc>
                <a:spcPct val="170000"/>
              </a:lnSpc>
              <a:buFont typeface="+mj-lt"/>
              <a:buAutoNum type="arabicPeriod"/>
            </a:pPr>
            <a:r>
              <a:rPr lang="ru-RU" sz="3800" dirty="0" smtClean="0">
                <a:solidFill>
                  <a:schemeClr val="tx1"/>
                </a:solidFill>
                <a:latin typeface="Times New Roman" panose="02020603050405020304" pitchFamily="18" charset="0"/>
                <a:cs typeface="Times New Roman" panose="02020603050405020304" pitchFamily="18" charset="0"/>
              </a:rPr>
              <a:t>ответы </a:t>
            </a:r>
            <a:r>
              <a:rPr lang="ru-RU" sz="3800" dirty="0">
                <a:solidFill>
                  <a:schemeClr val="tx1"/>
                </a:solidFill>
                <a:latin typeface="Times New Roman" panose="02020603050405020304" pitchFamily="18" charset="0"/>
                <a:cs typeface="Times New Roman" panose="02020603050405020304" pitchFamily="18" charset="0"/>
              </a:rPr>
              <a:t>на вопросы членов жюри – до 10 минут. </a:t>
            </a:r>
            <a:endParaRPr lang="en-US" sz="3800" dirty="0">
              <a:solidFill>
                <a:schemeClr val="tx1"/>
              </a:solidFill>
              <a:latin typeface="Times New Roman" panose="02020603050405020304" pitchFamily="18" charset="0"/>
              <a:cs typeface="Times New Roman" panose="02020603050405020304" pitchFamily="18" charset="0"/>
            </a:endParaRPr>
          </a:p>
          <a:p>
            <a:pPr algn="just"/>
            <a:r>
              <a:rPr lang="en-US" dirty="0" smtClean="0">
                <a:solidFill>
                  <a:schemeClr val="tx1"/>
                </a:solidFill>
              </a:rPr>
              <a:t>	</a:t>
            </a:r>
            <a:endParaRPr lang="ru-RU" dirty="0">
              <a:solidFill>
                <a:schemeClr val="tx1"/>
              </a:solidFill>
            </a:endParaRPr>
          </a:p>
        </p:txBody>
      </p:sp>
      <p:sp>
        <p:nvSpPr>
          <p:cNvPr id="4" name="Номер слайда 3"/>
          <p:cNvSpPr>
            <a:spLocks noGrp="1"/>
          </p:cNvSpPr>
          <p:nvPr>
            <p:ph type="sldNum" sz="quarter" idx="12"/>
          </p:nvPr>
        </p:nvSpPr>
        <p:spPr/>
        <p:txBody>
          <a:bodyPr/>
          <a:lstStyle/>
          <a:p>
            <a:fld id="{565DDE73-4AFC-4BA6-9E10-98417885A2E1}" type="slidenum">
              <a:rPr lang="ru-RU" smtClean="0"/>
              <a:pPr/>
              <a:t>1</a:t>
            </a:fld>
            <a:endParaRPr lang="ru-RU"/>
          </a:p>
        </p:txBody>
      </p:sp>
    </p:spTree>
    <p:extLst>
      <p:ext uri="{BB962C8B-B14F-4D97-AF65-F5344CB8AC3E}">
        <p14:creationId xmlns:p14="http://schemas.microsoft.com/office/powerpoint/2010/main" val="2548525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488504" y="404664"/>
            <a:ext cx="9001000" cy="5832648"/>
          </a:xfrm>
        </p:spPr>
        <p:txBody>
          <a:bodyPr/>
          <a:lstStyle/>
          <a:p>
            <a:r>
              <a:rPr lang="ru-RU" sz="3600" b="1" dirty="0" smtClean="0">
                <a:solidFill>
                  <a:schemeClr val="tx1"/>
                </a:solidFill>
                <a:latin typeface="Times New Roman" panose="02020603050405020304" pitchFamily="18" charset="0"/>
                <a:cs typeface="Times New Roman" panose="02020603050405020304" pitchFamily="18" charset="0"/>
              </a:rPr>
              <a:t>Проверяем цель по критерию </a:t>
            </a:r>
            <a:r>
              <a:rPr lang="en-US" sz="3600" b="1" dirty="0" smtClean="0">
                <a:solidFill>
                  <a:schemeClr val="tx1"/>
                </a:solidFill>
                <a:latin typeface="Times New Roman" panose="02020603050405020304" pitchFamily="18" charset="0"/>
                <a:cs typeface="Times New Roman" panose="02020603050405020304" pitchFamily="18" charset="0"/>
              </a:rPr>
              <a:t>SMART</a:t>
            </a:r>
          </a:p>
          <a:p>
            <a:endParaRPr lang="en-US" dirty="0" smtClean="0"/>
          </a:p>
        </p:txBody>
      </p:sp>
      <p:sp>
        <p:nvSpPr>
          <p:cNvPr id="3" name="Номер слайда 2"/>
          <p:cNvSpPr>
            <a:spLocks noGrp="1"/>
          </p:cNvSpPr>
          <p:nvPr>
            <p:ph type="sldNum" sz="quarter" idx="12"/>
          </p:nvPr>
        </p:nvSpPr>
        <p:spPr/>
        <p:txBody>
          <a:bodyPr/>
          <a:lstStyle/>
          <a:p>
            <a:fld id="{565DDE73-4AFC-4BA6-9E10-98417885A2E1}" type="slidenum">
              <a:rPr lang="ru-RU" smtClean="0"/>
              <a:pPr/>
              <a:t>10</a:t>
            </a:fld>
            <a:endParaRPr lang="ru-RU"/>
          </a:p>
        </p:txBody>
      </p:sp>
      <p:graphicFrame>
        <p:nvGraphicFramePr>
          <p:cNvPr id="10" name="Таблица 9"/>
          <p:cNvGraphicFramePr>
            <a:graphicFrameLocks noGrp="1"/>
          </p:cNvGraphicFramePr>
          <p:nvPr>
            <p:extLst>
              <p:ext uri="{D42A27DB-BD31-4B8C-83A1-F6EECF244321}">
                <p14:modId xmlns:p14="http://schemas.microsoft.com/office/powerpoint/2010/main" val="3310948745"/>
              </p:ext>
            </p:extLst>
          </p:nvPr>
        </p:nvGraphicFramePr>
        <p:xfrm>
          <a:off x="555451" y="1052736"/>
          <a:ext cx="8915400" cy="3017520"/>
        </p:xfrm>
        <a:graphic>
          <a:graphicData uri="http://schemas.openxmlformats.org/drawingml/2006/table">
            <a:tbl>
              <a:tblPr/>
              <a:tblGrid>
                <a:gridCol w="4457700">
                  <a:extLst>
                    <a:ext uri="{9D8B030D-6E8A-4147-A177-3AD203B41FA5}">
                      <a16:colId xmlns:a16="http://schemas.microsoft.com/office/drawing/2014/main" val="714662164"/>
                    </a:ext>
                  </a:extLst>
                </a:gridCol>
                <a:gridCol w="4457700">
                  <a:extLst>
                    <a:ext uri="{9D8B030D-6E8A-4147-A177-3AD203B41FA5}">
                      <a16:colId xmlns:a16="http://schemas.microsoft.com/office/drawing/2014/main" val="1352896771"/>
                    </a:ext>
                  </a:extLst>
                </a:gridCol>
              </a:tblGrid>
              <a:tr h="374442">
                <a:tc>
                  <a:txBody>
                    <a:bodyPr/>
                    <a:lstStyle/>
                    <a:p>
                      <a:r>
                        <a:rPr lang="en-US" sz="2800" dirty="0">
                          <a:effectLst/>
                          <a:latin typeface="Times New Roman" panose="02020603050405020304" pitchFamily="18" charset="0"/>
                          <a:cs typeface="Times New Roman" panose="02020603050405020304" pitchFamily="18" charset="0"/>
                        </a:rPr>
                        <a:t>S</a:t>
                      </a:r>
                    </a:p>
                  </a:txBody>
                  <a:tcPr anchor="ctr">
                    <a:lnL>
                      <a:noFill/>
                    </a:lnL>
                    <a:lnR>
                      <a:noFill/>
                    </a:lnR>
                    <a:lnT>
                      <a:noFill/>
                    </a:lnT>
                    <a:lnB>
                      <a:noFill/>
                    </a:lnB>
                  </a:tcPr>
                </a:tc>
                <a:tc>
                  <a:txBody>
                    <a:bodyPr/>
                    <a:lstStyle/>
                    <a:p>
                      <a:r>
                        <a:rPr lang="ru-RU" sz="2800" dirty="0">
                          <a:effectLst/>
                          <a:latin typeface="Times New Roman" panose="02020603050405020304" pitchFamily="18" charset="0"/>
                          <a:cs typeface="Times New Roman" panose="02020603050405020304" pitchFamily="18" charset="0"/>
                        </a:rPr>
                        <a:t>Конкретность (</a:t>
                      </a:r>
                      <a:r>
                        <a:rPr lang="en-US" sz="2800" dirty="0">
                          <a:effectLst/>
                          <a:latin typeface="Times New Roman" panose="02020603050405020304" pitchFamily="18" charset="0"/>
                          <a:cs typeface="Times New Roman" panose="02020603050405020304" pitchFamily="18" charset="0"/>
                        </a:rPr>
                        <a:t>specific)</a:t>
                      </a:r>
                    </a:p>
                  </a:txBody>
                  <a:tcPr anchor="ctr">
                    <a:lnL>
                      <a:noFill/>
                    </a:lnL>
                    <a:lnR>
                      <a:noFill/>
                    </a:lnR>
                    <a:lnT>
                      <a:noFill/>
                    </a:lnT>
                    <a:lnB>
                      <a:noFill/>
                    </a:lnB>
                  </a:tcPr>
                </a:tc>
                <a:extLst>
                  <a:ext uri="{0D108BD9-81ED-4DB2-BD59-A6C34878D82A}">
                    <a16:rowId xmlns:a16="http://schemas.microsoft.com/office/drawing/2014/main" val="1275924904"/>
                  </a:ext>
                </a:extLst>
              </a:tr>
              <a:tr h="374442">
                <a:tc>
                  <a:txBody>
                    <a:bodyPr/>
                    <a:lstStyle/>
                    <a:p>
                      <a:r>
                        <a:rPr lang="en-US" sz="2800">
                          <a:effectLst/>
                          <a:latin typeface="Times New Roman" panose="02020603050405020304" pitchFamily="18" charset="0"/>
                          <a:cs typeface="Times New Roman" panose="02020603050405020304" pitchFamily="18" charset="0"/>
                        </a:rPr>
                        <a:t>M</a:t>
                      </a:r>
                    </a:p>
                  </a:txBody>
                  <a:tcPr anchor="ctr">
                    <a:lnL>
                      <a:noFill/>
                    </a:lnL>
                    <a:lnR>
                      <a:noFill/>
                    </a:lnR>
                    <a:lnT>
                      <a:noFill/>
                    </a:lnT>
                    <a:lnB>
                      <a:noFill/>
                    </a:lnB>
                  </a:tcPr>
                </a:tc>
                <a:tc>
                  <a:txBody>
                    <a:bodyPr/>
                    <a:lstStyle/>
                    <a:p>
                      <a:r>
                        <a:rPr lang="ru-RU" sz="2800">
                          <a:effectLst/>
                          <a:latin typeface="Times New Roman" panose="02020603050405020304" pitchFamily="18" charset="0"/>
                          <a:cs typeface="Times New Roman" panose="02020603050405020304" pitchFamily="18" charset="0"/>
                        </a:rPr>
                        <a:t>Измеримость  (</a:t>
                      </a:r>
                      <a:r>
                        <a:rPr lang="en-US" sz="2800">
                          <a:effectLst/>
                          <a:latin typeface="Times New Roman" panose="02020603050405020304" pitchFamily="18" charset="0"/>
                          <a:cs typeface="Times New Roman" panose="02020603050405020304" pitchFamily="18" charset="0"/>
                        </a:rPr>
                        <a:t>measurable)</a:t>
                      </a:r>
                    </a:p>
                  </a:txBody>
                  <a:tcPr anchor="ctr">
                    <a:lnL>
                      <a:noFill/>
                    </a:lnL>
                    <a:lnR>
                      <a:noFill/>
                    </a:lnR>
                    <a:lnT>
                      <a:noFill/>
                    </a:lnT>
                    <a:lnB>
                      <a:noFill/>
                    </a:lnB>
                  </a:tcPr>
                </a:tc>
                <a:extLst>
                  <a:ext uri="{0D108BD9-81ED-4DB2-BD59-A6C34878D82A}">
                    <a16:rowId xmlns:a16="http://schemas.microsoft.com/office/drawing/2014/main" val="838367254"/>
                  </a:ext>
                </a:extLst>
              </a:tr>
              <a:tr h="374442">
                <a:tc>
                  <a:txBody>
                    <a:bodyPr/>
                    <a:lstStyle/>
                    <a:p>
                      <a:r>
                        <a:rPr lang="en-US" sz="2800">
                          <a:effectLst/>
                          <a:latin typeface="Times New Roman" panose="02020603050405020304" pitchFamily="18" charset="0"/>
                          <a:cs typeface="Times New Roman" panose="02020603050405020304" pitchFamily="18" charset="0"/>
                        </a:rPr>
                        <a:t>A</a:t>
                      </a:r>
                    </a:p>
                  </a:txBody>
                  <a:tcPr anchor="ctr">
                    <a:lnL>
                      <a:noFill/>
                    </a:lnL>
                    <a:lnR>
                      <a:noFill/>
                    </a:lnR>
                    <a:lnT>
                      <a:noFill/>
                    </a:lnT>
                    <a:lnB>
                      <a:noFill/>
                    </a:lnB>
                  </a:tcPr>
                </a:tc>
                <a:tc>
                  <a:txBody>
                    <a:bodyPr/>
                    <a:lstStyle/>
                    <a:p>
                      <a:r>
                        <a:rPr lang="ru-RU" sz="2800">
                          <a:effectLst/>
                          <a:latin typeface="Times New Roman" panose="02020603050405020304" pitchFamily="18" charset="0"/>
                          <a:cs typeface="Times New Roman" panose="02020603050405020304" pitchFamily="18" charset="0"/>
                        </a:rPr>
                        <a:t>Достижимость  (</a:t>
                      </a:r>
                      <a:r>
                        <a:rPr lang="en-US" sz="2800">
                          <a:effectLst/>
                          <a:latin typeface="Times New Roman" panose="02020603050405020304" pitchFamily="18" charset="0"/>
                          <a:cs typeface="Times New Roman" panose="02020603050405020304" pitchFamily="18" charset="0"/>
                        </a:rPr>
                        <a:t>achievable)</a:t>
                      </a:r>
                    </a:p>
                  </a:txBody>
                  <a:tcPr anchor="ctr">
                    <a:lnL>
                      <a:noFill/>
                    </a:lnL>
                    <a:lnR>
                      <a:noFill/>
                    </a:lnR>
                    <a:lnT>
                      <a:noFill/>
                    </a:lnT>
                    <a:lnB>
                      <a:noFill/>
                    </a:lnB>
                  </a:tcPr>
                </a:tc>
                <a:extLst>
                  <a:ext uri="{0D108BD9-81ED-4DB2-BD59-A6C34878D82A}">
                    <a16:rowId xmlns:a16="http://schemas.microsoft.com/office/drawing/2014/main" val="2055999775"/>
                  </a:ext>
                </a:extLst>
              </a:tr>
              <a:tr h="374442">
                <a:tc>
                  <a:txBody>
                    <a:bodyPr/>
                    <a:lstStyle/>
                    <a:p>
                      <a:r>
                        <a:rPr lang="en-US" sz="2800" dirty="0">
                          <a:effectLst/>
                          <a:latin typeface="Times New Roman" panose="02020603050405020304" pitchFamily="18" charset="0"/>
                          <a:cs typeface="Times New Roman" panose="02020603050405020304" pitchFamily="18" charset="0"/>
                        </a:rPr>
                        <a:t>R</a:t>
                      </a:r>
                    </a:p>
                  </a:txBody>
                  <a:tcPr anchor="ctr">
                    <a:lnL>
                      <a:noFill/>
                    </a:lnL>
                    <a:lnR>
                      <a:noFill/>
                    </a:lnR>
                    <a:lnT>
                      <a:noFill/>
                    </a:lnT>
                    <a:lnB>
                      <a:noFill/>
                    </a:lnB>
                  </a:tcPr>
                </a:tc>
                <a:tc>
                  <a:txBody>
                    <a:bodyPr/>
                    <a:lstStyle/>
                    <a:p>
                      <a:r>
                        <a:rPr lang="ru-RU" sz="2800">
                          <a:effectLst/>
                          <a:latin typeface="Times New Roman" panose="02020603050405020304" pitchFamily="18" charset="0"/>
                          <a:cs typeface="Times New Roman" panose="02020603050405020304" pitchFamily="18" charset="0"/>
                        </a:rPr>
                        <a:t>Выгодность (</a:t>
                      </a:r>
                      <a:r>
                        <a:rPr lang="en-US" sz="2800">
                          <a:effectLst/>
                          <a:latin typeface="Times New Roman" panose="02020603050405020304" pitchFamily="18" charset="0"/>
                          <a:cs typeface="Times New Roman" panose="02020603050405020304" pitchFamily="18" charset="0"/>
                        </a:rPr>
                        <a:t>rewarding)</a:t>
                      </a:r>
                    </a:p>
                  </a:txBody>
                  <a:tcPr anchor="ctr">
                    <a:lnL>
                      <a:noFill/>
                    </a:lnL>
                    <a:lnR>
                      <a:noFill/>
                    </a:lnR>
                    <a:lnT>
                      <a:noFill/>
                    </a:lnT>
                    <a:lnB>
                      <a:noFill/>
                    </a:lnB>
                  </a:tcPr>
                </a:tc>
                <a:extLst>
                  <a:ext uri="{0D108BD9-81ED-4DB2-BD59-A6C34878D82A}">
                    <a16:rowId xmlns:a16="http://schemas.microsoft.com/office/drawing/2014/main" val="2066757234"/>
                  </a:ext>
                </a:extLst>
              </a:tr>
              <a:tr h="374442">
                <a:tc>
                  <a:txBody>
                    <a:bodyPr/>
                    <a:lstStyle/>
                    <a:p>
                      <a:r>
                        <a:rPr lang="en-US" sz="2800" dirty="0">
                          <a:effectLst/>
                          <a:latin typeface="Times New Roman" panose="02020603050405020304" pitchFamily="18" charset="0"/>
                          <a:cs typeface="Times New Roman" panose="02020603050405020304" pitchFamily="18" charset="0"/>
                        </a:rPr>
                        <a:t>T</a:t>
                      </a:r>
                    </a:p>
                  </a:txBody>
                  <a:tcPr anchor="ctr">
                    <a:lnL>
                      <a:noFill/>
                    </a:lnL>
                    <a:lnR>
                      <a:noFill/>
                    </a:lnR>
                    <a:lnT>
                      <a:noFill/>
                    </a:lnT>
                    <a:lnB>
                      <a:noFill/>
                    </a:lnB>
                  </a:tcPr>
                </a:tc>
                <a:tc>
                  <a:txBody>
                    <a:bodyPr/>
                    <a:lstStyle/>
                    <a:p>
                      <a:r>
                        <a:rPr lang="ru-RU" sz="2800" dirty="0">
                          <a:effectLst/>
                          <a:latin typeface="Times New Roman" panose="02020603050405020304" pitchFamily="18" charset="0"/>
                          <a:cs typeface="Times New Roman" panose="02020603050405020304" pitchFamily="18" charset="0"/>
                        </a:rPr>
                        <a:t>Временные рамки  (</a:t>
                      </a:r>
                      <a:r>
                        <a:rPr lang="en-US" sz="2800" dirty="0">
                          <a:effectLst/>
                          <a:latin typeface="Times New Roman" panose="02020603050405020304" pitchFamily="18" charset="0"/>
                          <a:cs typeface="Times New Roman" panose="02020603050405020304" pitchFamily="18" charset="0"/>
                        </a:rPr>
                        <a:t>time bound</a:t>
                      </a:r>
                      <a:r>
                        <a:rPr lang="en-US" sz="2800" dirty="0" smtClean="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cs typeface="Times New Roman" panose="02020603050405020304" pitchFamily="18" charset="0"/>
                      </a:endParaRPr>
                    </a:p>
                  </a:txBody>
                  <a:tcPr anchor="ctr">
                    <a:lnL>
                      <a:noFill/>
                    </a:lnL>
                    <a:lnR>
                      <a:noFill/>
                    </a:lnR>
                    <a:lnT>
                      <a:noFill/>
                    </a:lnT>
                    <a:lnB>
                      <a:noFill/>
                    </a:lnB>
                  </a:tcPr>
                </a:tc>
                <a:extLst>
                  <a:ext uri="{0D108BD9-81ED-4DB2-BD59-A6C34878D82A}">
                    <a16:rowId xmlns:a16="http://schemas.microsoft.com/office/drawing/2014/main" val="3745637302"/>
                  </a:ext>
                </a:extLst>
              </a:tr>
            </a:tbl>
          </a:graphicData>
        </a:graphic>
      </p:graphicFrame>
      <p:sp>
        <p:nvSpPr>
          <p:cNvPr id="11" name="Прямоугольник 10"/>
          <p:cNvSpPr/>
          <p:nvPr/>
        </p:nvSpPr>
        <p:spPr>
          <a:xfrm>
            <a:off x="272480" y="4189295"/>
            <a:ext cx="9316838" cy="2862322"/>
          </a:xfrm>
          <a:prstGeom prst="rect">
            <a:avLst/>
          </a:prstGeom>
        </p:spPr>
        <p:txBody>
          <a:bodyPr wrap="square">
            <a:spAutoFit/>
          </a:bodyPr>
          <a:lstStyle/>
          <a:p>
            <a:r>
              <a:rPr lang="en-US" dirty="0" smtClean="0">
                <a:solidFill>
                  <a:srgbClr val="000000"/>
                </a:solidFill>
                <a:latin typeface="PT Sans"/>
              </a:rPr>
              <a:t>	</a:t>
            </a:r>
            <a:r>
              <a:rPr lang="ru-RU" sz="2400" dirty="0" smtClean="0">
                <a:solidFill>
                  <a:srgbClr val="000000"/>
                </a:solidFill>
                <a:latin typeface="Times New Roman" panose="02020603050405020304" pitchFamily="18" charset="0"/>
                <a:cs typeface="Times New Roman" panose="02020603050405020304" pitchFamily="18" charset="0"/>
              </a:rPr>
              <a:t>Например</a:t>
            </a:r>
            <a:r>
              <a:rPr lang="ru-RU" sz="2400" dirty="0">
                <a:solidFill>
                  <a:srgbClr val="000000"/>
                </a:solidFill>
                <a:latin typeface="Times New Roman" panose="02020603050405020304" pitchFamily="18" charset="0"/>
                <a:cs typeface="Times New Roman" panose="02020603050405020304" pitchFamily="18" charset="0"/>
              </a:rPr>
              <a:t>: Цель: «Строительство дома» — может быть конкретизирована по критерию SMART следующим образом: «Строительство и сдача в эксплуатацию 2-этажного, 6-квартирного дома для семей молодых специалистов поселка </a:t>
            </a:r>
            <a:r>
              <a:rPr lang="ru-RU" sz="2400" dirty="0" err="1">
                <a:solidFill>
                  <a:srgbClr val="000000"/>
                </a:solidFill>
                <a:latin typeface="Times New Roman" panose="02020603050405020304" pitchFamily="18" charset="0"/>
                <a:cs typeface="Times New Roman" panose="02020603050405020304" pitchFamily="18" charset="0"/>
              </a:rPr>
              <a:t>Вычегда</a:t>
            </a:r>
            <a:r>
              <a:rPr lang="ru-RU" sz="2400" dirty="0">
                <a:solidFill>
                  <a:srgbClr val="000000"/>
                </a:solidFill>
                <a:latin typeface="Times New Roman" panose="02020603050405020304" pitchFamily="18" charset="0"/>
                <a:cs typeface="Times New Roman" panose="02020603050405020304" pitchFamily="18" charset="0"/>
              </a:rPr>
              <a:t> ко второму кварталу 2014 года». </a:t>
            </a:r>
            <a:br>
              <a:rPr lang="ru-RU" sz="2400" dirty="0">
                <a:solidFill>
                  <a:srgbClr val="000000"/>
                </a:solidFill>
                <a:latin typeface="Times New Roman" panose="02020603050405020304" pitchFamily="18" charset="0"/>
                <a:cs typeface="Times New Roman" panose="02020603050405020304" pitchFamily="18" charset="0"/>
              </a:rPr>
            </a:br>
            <a:endParaRPr lang="ru-RU" sz="2400" dirty="0">
              <a:solidFill>
                <a:srgbClr val="000000"/>
              </a:solidFill>
              <a:latin typeface="Times New Roman" panose="02020603050405020304" pitchFamily="18" charset="0"/>
              <a:cs typeface="Times New Roman" panose="02020603050405020304" pitchFamily="18" charset="0"/>
            </a:endParaRPr>
          </a:p>
          <a:p>
            <a:r>
              <a:rPr lang="ru-RU" dirty="0"/>
              <a:t/>
            </a:r>
            <a:br>
              <a:rPr lang="ru-RU" dirty="0"/>
            </a:br>
            <a:endParaRPr lang="ru-RU" dirty="0"/>
          </a:p>
        </p:txBody>
      </p:sp>
    </p:spTree>
    <p:extLst>
      <p:ext uri="{BB962C8B-B14F-4D97-AF65-F5344CB8AC3E}">
        <p14:creationId xmlns:p14="http://schemas.microsoft.com/office/powerpoint/2010/main" val="2453915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60712" y="370712"/>
            <a:ext cx="7049988" cy="1143000"/>
          </a:xfrm>
        </p:spPr>
        <p:txBody>
          <a:bodyPr>
            <a:normAutofit/>
          </a:bodyPr>
          <a:lstStyle/>
          <a:p>
            <a:pPr algn="l"/>
            <a:r>
              <a:rPr lang="ru-RU" sz="3200" dirty="0" smtClean="0">
                <a:latin typeface="Amazing Grotesk" pitchFamily="2" charset="0"/>
              </a:rPr>
              <a:t>ЦЕЛЬ И РЕЗУЛЬТАТ ПРОЕКТА</a:t>
            </a:r>
            <a:endParaRPr lang="ru-RU" sz="3200" dirty="0">
              <a:latin typeface="Amazing Grotesk" pitchFamily="2" charset="0"/>
            </a:endParaRPr>
          </a:p>
        </p:txBody>
      </p:sp>
      <p:graphicFrame>
        <p:nvGraphicFramePr>
          <p:cNvPr id="4" name="Объект 3"/>
          <p:cNvGraphicFramePr>
            <a:graphicFrameLocks noGrp="1"/>
          </p:cNvGraphicFramePr>
          <p:nvPr>
            <p:ph idx="4294967295"/>
            <p:extLst>
              <p:ext uri="{D42A27DB-BD31-4B8C-83A1-F6EECF244321}">
                <p14:modId xmlns:p14="http://schemas.microsoft.com/office/powerpoint/2010/main" val="2807271074"/>
              </p:ext>
            </p:extLst>
          </p:nvPr>
        </p:nvGraphicFramePr>
        <p:xfrm>
          <a:off x="272480" y="1508812"/>
          <a:ext cx="9505056" cy="4910626"/>
        </p:xfrm>
        <a:graphic>
          <a:graphicData uri="http://schemas.openxmlformats.org/drawingml/2006/table">
            <a:tbl>
              <a:tblPr firstRow="1" bandRow="1">
                <a:tableStyleId>{5940675A-B579-460E-94D1-54222C63F5DA}</a:tableStyleId>
              </a:tblPr>
              <a:tblGrid>
                <a:gridCol w="2155994">
                  <a:extLst>
                    <a:ext uri="{9D8B030D-6E8A-4147-A177-3AD203B41FA5}">
                      <a16:colId xmlns:a16="http://schemas.microsoft.com/office/drawing/2014/main" val="20000"/>
                    </a:ext>
                  </a:extLst>
                </a:gridCol>
                <a:gridCol w="7349062">
                  <a:extLst>
                    <a:ext uri="{9D8B030D-6E8A-4147-A177-3AD203B41FA5}">
                      <a16:colId xmlns:a16="http://schemas.microsoft.com/office/drawing/2014/main" val="20001"/>
                    </a:ext>
                  </a:extLst>
                </a:gridCol>
              </a:tblGrid>
              <a:tr h="955317">
                <a:tc>
                  <a:txBody>
                    <a:bodyPr/>
                    <a:lstStyle/>
                    <a:p>
                      <a:r>
                        <a:rPr lang="ru-RU" sz="1400" b="1" dirty="0" smtClean="0">
                          <a:latin typeface="Amazing Grotesk" pitchFamily="2" charset="0"/>
                        </a:rPr>
                        <a:t>Цель проекта: </a:t>
                      </a:r>
                      <a:endParaRPr lang="ru-RU" sz="1400" b="1" dirty="0">
                        <a:latin typeface="Amazing Grotesk" pitchFamily="2" charset="0"/>
                      </a:endParaRPr>
                    </a:p>
                  </a:txBody>
                  <a:tcPr marL="91438" marR="91438" marT="45724" marB="45724" anchor="ctr"/>
                </a:tc>
                <a:tc>
                  <a:txBody>
                    <a:bodyPr/>
                    <a:lstStyle/>
                    <a:p>
                      <a:pPr lvl="0"/>
                      <a:r>
                        <a:rPr kumimoji="0" lang="ru-RU" sz="1400" b="0" i="0" kern="1200" dirty="0" smtClean="0">
                          <a:solidFill>
                            <a:schemeClr val="tx1"/>
                          </a:solidFill>
                          <a:latin typeface="Amazing Grotesk" pitchFamily="2" charset="0"/>
                          <a:ea typeface="+mn-ea"/>
                          <a:cs typeface="+mn-cs"/>
                        </a:rPr>
                        <a:t>Вовлечение</a:t>
                      </a:r>
                      <a:r>
                        <a:rPr kumimoji="0" lang="ru-RU" sz="1400" b="0" i="0" kern="1200" baseline="0" dirty="0" smtClean="0">
                          <a:solidFill>
                            <a:schemeClr val="tx1"/>
                          </a:solidFill>
                          <a:latin typeface="Amazing Grotesk" pitchFamily="2" charset="0"/>
                          <a:ea typeface="+mn-ea"/>
                          <a:cs typeface="+mn-cs"/>
                        </a:rPr>
                        <a:t> в театральную деятельность (постановка спектаклей, проектирование и создание школьного мобильного сценического комплекса) не менее 200 учащихся в возрасте от 7 до 18 лет к концу 2019 года через создание школьного мобильного сценического комплекса «Театральный </a:t>
                      </a:r>
                      <a:r>
                        <a:rPr kumimoji="0" lang="en-US" sz="1400" b="0" i="0" kern="1200" baseline="0" dirty="0" err="1" smtClean="0">
                          <a:solidFill>
                            <a:schemeClr val="tx1"/>
                          </a:solidFill>
                          <a:latin typeface="Amazing Grotesk" pitchFamily="2" charset="0"/>
                          <a:ea typeface="+mn-ea"/>
                          <a:cs typeface="+mn-cs"/>
                        </a:rPr>
                        <a:t>OpenAir</a:t>
                      </a:r>
                      <a:r>
                        <a:rPr kumimoji="0" lang="ru-RU" sz="1400" b="0" i="0" kern="1200" baseline="0" dirty="0" smtClean="0">
                          <a:solidFill>
                            <a:schemeClr val="tx1"/>
                          </a:solidFill>
                          <a:latin typeface="Amazing Grotesk" pitchFamily="2" charset="0"/>
                          <a:ea typeface="+mn-ea"/>
                          <a:cs typeface="+mn-cs"/>
                        </a:rPr>
                        <a:t>»</a:t>
                      </a:r>
                      <a:endParaRPr kumimoji="0" lang="ru-RU" sz="1400" b="0" i="0" kern="1200" dirty="0" smtClean="0">
                        <a:solidFill>
                          <a:schemeClr val="tx1"/>
                        </a:solidFill>
                        <a:latin typeface="Amazing Grotesk" pitchFamily="2" charset="0"/>
                        <a:ea typeface="+mn-ea"/>
                        <a:cs typeface="+mn-cs"/>
                      </a:endParaRPr>
                    </a:p>
                  </a:txBody>
                  <a:tcPr marL="91438" marR="91438" marT="45724" marB="45724" anchor="ctr"/>
                </a:tc>
                <a:extLst>
                  <a:ext uri="{0D108BD9-81ED-4DB2-BD59-A6C34878D82A}">
                    <a16:rowId xmlns:a16="http://schemas.microsoft.com/office/drawing/2014/main" val="10000"/>
                  </a:ext>
                </a:extLst>
              </a:tr>
              <a:tr h="1112052">
                <a:tc>
                  <a:txBody>
                    <a:bodyPr/>
                    <a:lstStyle/>
                    <a:p>
                      <a:r>
                        <a:rPr lang="ru-RU" sz="1400" b="1" dirty="0" smtClean="0">
                          <a:latin typeface="Amazing Grotesk" pitchFamily="2" charset="0"/>
                        </a:rPr>
                        <a:t>Способ достижения цели:</a:t>
                      </a:r>
                      <a:endParaRPr lang="ru-RU" sz="1400" b="1" dirty="0">
                        <a:latin typeface="Amazing Grotesk" pitchFamily="2" charset="0"/>
                      </a:endParaRPr>
                    </a:p>
                  </a:txBody>
                  <a:tcPr marL="91438" marR="91438" marT="45724" marB="45724" anchor="ctr"/>
                </a:tc>
                <a:tc>
                  <a:txBody>
                    <a:bodyPr/>
                    <a:lstStyle/>
                    <a:p>
                      <a:pPr marL="0" lvl="1" algn="just" rtl="0" eaLnBrk="1" latinLnBrk="0" hangingPunct="1">
                        <a:spcAft>
                          <a:spcPts val="0"/>
                        </a:spcAft>
                      </a:pPr>
                      <a:r>
                        <a:rPr kumimoji="0" lang="ru-RU" sz="1400" kern="1200" dirty="0" smtClean="0">
                          <a:solidFill>
                            <a:schemeClr val="tx1"/>
                          </a:solidFill>
                          <a:effectLst/>
                          <a:latin typeface="Amazing Grotesk" pitchFamily="2" charset="0"/>
                          <a:ea typeface="+mn-ea"/>
                          <a:cs typeface="+mn-cs"/>
                        </a:rPr>
                        <a:t>Создание</a:t>
                      </a:r>
                      <a:r>
                        <a:rPr kumimoji="0" lang="ru-RU" sz="1400" kern="1200" baseline="0" dirty="0" smtClean="0">
                          <a:solidFill>
                            <a:schemeClr val="tx1"/>
                          </a:solidFill>
                          <a:effectLst/>
                          <a:latin typeface="Amazing Grotesk" pitchFamily="2" charset="0"/>
                          <a:ea typeface="+mn-ea"/>
                          <a:cs typeface="+mn-cs"/>
                        </a:rPr>
                        <a:t> школьного мобильного сценического комплекса (ШМСК) через вовлечение учащихся в театральную деятельность</a:t>
                      </a:r>
                      <a:endParaRPr kumimoji="0" lang="ru-RU" sz="1400" b="0" i="0" kern="1200" dirty="0" smtClean="0">
                        <a:solidFill>
                          <a:schemeClr val="tx1"/>
                        </a:solidFill>
                        <a:latin typeface="Amazing Grotesk" pitchFamily="2" charset="0"/>
                        <a:ea typeface="+mn-ea"/>
                        <a:cs typeface="+mn-cs"/>
                      </a:endParaRPr>
                    </a:p>
                  </a:txBody>
                  <a:tcPr marL="91438" marR="91438" marT="45724" marB="45724" anchor="ctr"/>
                </a:tc>
                <a:extLst>
                  <a:ext uri="{0D108BD9-81ED-4DB2-BD59-A6C34878D82A}">
                    <a16:rowId xmlns:a16="http://schemas.microsoft.com/office/drawing/2014/main" val="10001"/>
                  </a:ext>
                </a:extLst>
              </a:tr>
              <a:tr h="702351">
                <a:tc>
                  <a:txBody>
                    <a:bodyPr/>
                    <a:lstStyle/>
                    <a:p>
                      <a:r>
                        <a:rPr lang="ru-RU" sz="1400" b="1" dirty="0" smtClean="0">
                          <a:latin typeface="Amazing Grotesk" pitchFamily="2" charset="0"/>
                        </a:rPr>
                        <a:t>Результат проекта:</a:t>
                      </a:r>
                      <a:endParaRPr lang="ru-RU" sz="1400" b="1" dirty="0">
                        <a:latin typeface="Amazing Grotesk" pitchFamily="2" charset="0"/>
                      </a:endParaRPr>
                    </a:p>
                  </a:txBody>
                  <a:tcPr marL="91438" marR="91438" marT="45724" marB="45724" anchor="ctr"/>
                </a:tc>
                <a:tc>
                  <a:txBody>
                    <a:bodyPr/>
                    <a:lstStyle/>
                    <a:p>
                      <a:pPr marL="0" marR="0" lvl="1" indent="0" algn="just" defTabSz="914400" rtl="0" eaLnBrk="1" fontAlgn="auto" latinLnBrk="0" hangingPunct="1">
                        <a:lnSpc>
                          <a:spcPct val="100000"/>
                        </a:lnSpc>
                        <a:spcBef>
                          <a:spcPts val="0"/>
                        </a:spcBef>
                        <a:spcAft>
                          <a:spcPts val="0"/>
                        </a:spcAft>
                        <a:buClrTx/>
                        <a:buSzTx/>
                        <a:buFontTx/>
                        <a:buNone/>
                        <a:tabLst/>
                        <a:defRPr/>
                      </a:pPr>
                      <a:r>
                        <a:rPr kumimoji="0" lang="ru-RU" sz="1400" b="0" i="0" kern="1200" dirty="0" smtClean="0">
                          <a:solidFill>
                            <a:schemeClr val="tx1"/>
                          </a:solidFill>
                          <a:latin typeface="Amazing Grotesk" pitchFamily="2" charset="0"/>
                          <a:ea typeface="+mn-ea"/>
                          <a:cs typeface="+mn-cs"/>
                        </a:rPr>
                        <a:t>Организована</a:t>
                      </a:r>
                      <a:r>
                        <a:rPr kumimoji="0" lang="ru-RU" sz="1400" b="0" i="0" kern="1200" baseline="0" dirty="0" smtClean="0">
                          <a:solidFill>
                            <a:schemeClr val="tx1"/>
                          </a:solidFill>
                          <a:latin typeface="Amazing Grotesk" pitchFamily="2" charset="0"/>
                          <a:ea typeface="+mn-ea"/>
                          <a:cs typeface="+mn-cs"/>
                        </a:rPr>
                        <a:t> работа школьного мобильного сценического комплекса с вовлечением в театральную деятельность не менее 200 учащихся </a:t>
                      </a:r>
                      <a:r>
                        <a:rPr lang="ru-RU"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(разработан и создан школьный мобильный сценический комплекс </a:t>
                      </a:r>
                      <a:r>
                        <a:rPr kumimoji="0" lang="ru-RU" sz="1400" b="0" i="0" kern="1200" baseline="0" dirty="0" smtClean="0">
                          <a:solidFill>
                            <a:schemeClr val="tx1"/>
                          </a:solidFill>
                          <a:latin typeface="Amazing Grotesk" pitchFamily="2" charset="0"/>
                          <a:ea typeface="+mn-ea"/>
                          <a:cs typeface="+mn-cs"/>
                        </a:rPr>
                        <a:t>«Театральный </a:t>
                      </a:r>
                      <a:r>
                        <a:rPr kumimoji="0" lang="en-US" sz="1400" b="0" i="0" kern="1200" baseline="0" dirty="0" err="1" smtClean="0">
                          <a:solidFill>
                            <a:schemeClr val="tx1"/>
                          </a:solidFill>
                          <a:latin typeface="Amazing Grotesk" pitchFamily="2" charset="0"/>
                          <a:ea typeface="+mn-ea"/>
                          <a:cs typeface="+mn-cs"/>
                        </a:rPr>
                        <a:t>OpenAir</a:t>
                      </a:r>
                      <a:r>
                        <a:rPr kumimoji="0" lang="ru-RU" sz="1400" b="0" i="0" kern="1200" baseline="0" dirty="0" smtClean="0">
                          <a:solidFill>
                            <a:schemeClr val="tx1"/>
                          </a:solidFill>
                          <a:latin typeface="Amazing Grotesk" pitchFamily="2" charset="0"/>
                          <a:ea typeface="+mn-ea"/>
                          <a:cs typeface="+mn-cs"/>
                        </a:rPr>
                        <a:t>»</a:t>
                      </a:r>
                      <a:r>
                        <a:rPr lang="ru-RU"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 организована постановка </a:t>
                      </a:r>
                      <a:r>
                        <a:rPr lang="en-US"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Algorithm </a:t>
                      </a:r>
                      <a:r>
                        <a:rPr lang="en-US" sz="1400" b="0" kern="1200" baseline="0" dirty="0" err="1" smtClean="0">
                          <a:solidFill>
                            <a:schemeClr val="tx1"/>
                          </a:solidFill>
                          <a:effectLst/>
                          <a:latin typeface="Times New Roman" panose="02020603050405020304" pitchFamily="18" charset="0"/>
                          <a:ea typeface="+mn-ea"/>
                          <a:cs typeface="Times New Roman" panose="02020603050405020304" pitchFamily="18" charset="0"/>
                        </a:rPr>
                        <a:t>OpenAir</a:t>
                      </a:r>
                      <a:r>
                        <a:rPr lang="en-US"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спектаклей)</a:t>
                      </a:r>
                      <a:endParaRPr kumimoji="0" lang="ru-RU" sz="1400" b="0" i="0" kern="1200" dirty="0" smtClean="0">
                        <a:solidFill>
                          <a:schemeClr val="tx1"/>
                        </a:solidFill>
                        <a:latin typeface="Times New Roman" panose="02020603050405020304" pitchFamily="18" charset="0"/>
                        <a:ea typeface="+mn-ea"/>
                        <a:cs typeface="Times New Roman" panose="02020603050405020304" pitchFamily="18" charset="0"/>
                      </a:endParaRPr>
                    </a:p>
                  </a:txBody>
                  <a:tcPr marL="91438" marR="91438" marT="45724" marB="45724" anchor="ctr"/>
                </a:tc>
                <a:extLst>
                  <a:ext uri="{0D108BD9-81ED-4DB2-BD59-A6C34878D82A}">
                    <a16:rowId xmlns:a16="http://schemas.microsoft.com/office/drawing/2014/main" val="10002"/>
                  </a:ext>
                </a:extLst>
              </a:tr>
              <a:tr h="1316902">
                <a:tc>
                  <a:txBody>
                    <a:bodyPr/>
                    <a:lstStyle/>
                    <a:p>
                      <a:r>
                        <a:rPr lang="ru-RU" sz="1400" b="1" dirty="0" smtClean="0">
                          <a:latin typeface="Amazing Grotesk" pitchFamily="2" charset="0"/>
                        </a:rPr>
                        <a:t>Требования к результату: </a:t>
                      </a:r>
                      <a:endParaRPr lang="ru-RU" sz="1400" b="1" dirty="0">
                        <a:latin typeface="Amazing Grotesk" pitchFamily="2" charset="0"/>
                      </a:endParaRPr>
                    </a:p>
                  </a:txBody>
                  <a:tcPr marL="91438" marR="91438" marT="45724" marB="45724" anchor="ctr"/>
                </a:tc>
                <a:tc>
                  <a:txBody>
                    <a:bodyPr/>
                    <a:lstStyle/>
                    <a:p>
                      <a:pPr marL="2857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kern="1200" baseline="0" dirty="0" smtClean="0">
                          <a:solidFill>
                            <a:schemeClr val="tx1"/>
                          </a:solidFill>
                          <a:latin typeface="Times New Roman" panose="02020603050405020304" pitchFamily="18" charset="0"/>
                          <a:ea typeface="+mn-ea"/>
                          <a:cs typeface="Times New Roman" panose="02020603050405020304" pitchFamily="18" charset="0"/>
                        </a:rPr>
                        <a:t>Разработан и создан </a:t>
                      </a:r>
                      <a:r>
                        <a:rPr lang="ru-RU"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школьный мобильный сценический комплекс;</a:t>
                      </a:r>
                    </a:p>
                    <a:p>
                      <a:pPr marL="2857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проведено не менее 6 спектаклей;</a:t>
                      </a:r>
                    </a:p>
                    <a:p>
                      <a:pPr marL="2857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kern="1200" baseline="0" dirty="0" smtClean="0">
                          <a:solidFill>
                            <a:schemeClr val="tx1"/>
                          </a:solidFill>
                          <a:effectLst/>
                          <a:latin typeface="Times New Roman" panose="02020603050405020304" pitchFamily="18" charset="0"/>
                          <a:ea typeface="+mn-ea"/>
                          <a:cs typeface="Times New Roman" panose="02020603050405020304" pitchFamily="18" charset="0"/>
                        </a:rPr>
                        <a:t>проведено не менее 3 обучающих семинаров;</a:t>
                      </a:r>
                    </a:p>
                    <a:p>
                      <a:pPr marL="2857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kern="1200" baseline="0" dirty="0" smtClean="0">
                          <a:solidFill>
                            <a:schemeClr val="tx1"/>
                          </a:solidFill>
                          <a:effectLst/>
                          <a:latin typeface="Times New Roman" panose="02020603050405020304" pitchFamily="18" charset="0"/>
                          <a:ea typeface="+mn-ea"/>
                          <a:cs typeface="Times New Roman" panose="02020603050405020304" pitchFamily="18" charset="0"/>
                        </a:rPr>
                        <a:t>разработаны и созданы не менее 6 сценических комплектов костюмов и декораций;</a:t>
                      </a:r>
                    </a:p>
                    <a:p>
                      <a:pPr marL="2857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400" b="0" i="0" kern="1200" baseline="0" dirty="0" smtClean="0">
                          <a:solidFill>
                            <a:schemeClr val="tx1"/>
                          </a:solidFill>
                          <a:effectLst/>
                          <a:latin typeface="Times New Roman" panose="02020603050405020304" pitchFamily="18" charset="0"/>
                          <a:ea typeface="+mn-ea"/>
                          <a:cs typeface="Times New Roman" panose="02020603050405020304" pitchFamily="18" charset="0"/>
                        </a:rPr>
                        <a:t>вовлечены в работу не менее 200 учащихся по созданию </a:t>
                      </a:r>
                      <a:r>
                        <a:rPr lang="ru-RU"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школьного мобильного сценического комплекса </a:t>
                      </a:r>
                      <a:r>
                        <a:rPr kumimoji="0" lang="ru-RU" sz="1400" b="0" i="0" kern="1200" baseline="0" dirty="0" smtClean="0">
                          <a:solidFill>
                            <a:schemeClr val="tx1"/>
                          </a:solidFill>
                          <a:latin typeface="Amazing Grotesk" pitchFamily="2" charset="0"/>
                          <a:ea typeface="+mn-ea"/>
                          <a:cs typeface="+mn-cs"/>
                        </a:rPr>
                        <a:t>«Театральный </a:t>
                      </a:r>
                      <a:r>
                        <a:rPr kumimoji="0" lang="en-US" sz="1400" b="0" i="0" kern="1200" baseline="0" dirty="0" err="1" smtClean="0">
                          <a:solidFill>
                            <a:schemeClr val="tx1"/>
                          </a:solidFill>
                          <a:latin typeface="Amazing Grotesk" pitchFamily="2" charset="0"/>
                          <a:ea typeface="+mn-ea"/>
                          <a:cs typeface="+mn-cs"/>
                        </a:rPr>
                        <a:t>OpenAir</a:t>
                      </a:r>
                      <a:r>
                        <a:rPr kumimoji="0" lang="ru-RU" sz="1400" b="0" i="0" kern="1200" baseline="0" dirty="0" smtClean="0">
                          <a:solidFill>
                            <a:schemeClr val="tx1"/>
                          </a:solidFill>
                          <a:latin typeface="Amazing Grotesk" pitchFamily="2" charset="0"/>
                          <a:ea typeface="+mn-ea"/>
                          <a:cs typeface="+mn-cs"/>
                        </a:rPr>
                        <a:t>»</a:t>
                      </a:r>
                      <a:r>
                        <a:rPr lang="ru-RU"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a:t>
                      </a:r>
                      <a:endParaRPr kumimoji="0" lang="ru-RU" sz="1400" b="0" i="0" kern="1200" baseline="0" dirty="0" smtClean="0">
                        <a:solidFill>
                          <a:schemeClr val="tx1"/>
                        </a:solidFill>
                        <a:latin typeface="Times New Roman" panose="02020603050405020304" pitchFamily="18" charset="0"/>
                        <a:ea typeface="+mn-ea"/>
                        <a:cs typeface="Times New Roman" panose="02020603050405020304" pitchFamily="18" charset="0"/>
                      </a:endParaRPr>
                    </a:p>
                  </a:txBody>
                  <a:tcPr marL="91438" marR="91438" marT="45724" marB="45724" anchor="ctr"/>
                </a:tc>
                <a:extLst>
                  <a:ext uri="{0D108BD9-81ED-4DB2-BD59-A6C34878D82A}">
                    <a16:rowId xmlns:a16="http://schemas.microsoft.com/office/drawing/2014/main" val="10003"/>
                  </a:ext>
                </a:extLst>
              </a:tr>
              <a:tr h="526761">
                <a:tc>
                  <a:txBody>
                    <a:bodyPr/>
                    <a:lstStyle/>
                    <a:p>
                      <a:r>
                        <a:rPr lang="ru-RU" sz="1400" b="1" dirty="0" smtClean="0">
                          <a:latin typeface="Amazing Grotesk" pitchFamily="2" charset="0"/>
                        </a:rPr>
                        <a:t>Пользователи результата проекта: </a:t>
                      </a:r>
                      <a:endParaRPr lang="ru-RU" sz="1400" b="1" dirty="0">
                        <a:latin typeface="Amazing Grotesk" pitchFamily="2" charset="0"/>
                      </a:endParaRPr>
                    </a:p>
                  </a:txBody>
                  <a:tcPr marL="91438" marR="91438" marT="45724" marB="45724" anchor="ctr"/>
                </a:tc>
                <a:tc>
                  <a:txBody>
                    <a:bodyPr/>
                    <a:lstStyle/>
                    <a:p>
                      <a:pPr marL="0" lvl="1" algn="just" rtl="0" eaLnBrk="1" latinLnBrk="0" hangingPunct="1">
                        <a:spcAft>
                          <a:spcPts val="0"/>
                        </a:spcAft>
                      </a:pPr>
                      <a:r>
                        <a:rPr kumimoji="0" lang="ru-RU" sz="1400" b="0" i="0" kern="1200" dirty="0" smtClean="0">
                          <a:solidFill>
                            <a:schemeClr val="tx1"/>
                          </a:solidFill>
                          <a:latin typeface="Times New Roman" panose="02020603050405020304" pitchFamily="18" charset="0"/>
                          <a:ea typeface="+mn-ea"/>
                          <a:cs typeface="Times New Roman" panose="02020603050405020304" pitchFamily="18" charset="0"/>
                        </a:rPr>
                        <a:t>Обучающиеся</a:t>
                      </a:r>
                      <a:r>
                        <a:rPr kumimoji="0" lang="ru-RU" sz="1400" b="0" i="0" kern="1200" baseline="0" dirty="0" smtClean="0">
                          <a:solidFill>
                            <a:schemeClr val="tx1"/>
                          </a:solidFill>
                          <a:latin typeface="Times New Roman" panose="02020603050405020304" pitchFamily="18" charset="0"/>
                          <a:ea typeface="+mn-ea"/>
                          <a:cs typeface="Times New Roman" panose="02020603050405020304" pitchFamily="18" charset="0"/>
                        </a:rPr>
                        <a:t>, педагоги, родители, жители Белгородского района</a:t>
                      </a:r>
                      <a:endParaRPr kumimoji="0" lang="ru-RU" sz="1400" b="0" i="0" kern="1200" dirty="0">
                        <a:solidFill>
                          <a:schemeClr val="tx1"/>
                        </a:solidFill>
                        <a:latin typeface="Times New Roman" panose="02020603050405020304" pitchFamily="18" charset="0"/>
                        <a:ea typeface="+mn-ea"/>
                        <a:cs typeface="Times New Roman" panose="02020603050405020304" pitchFamily="18" charset="0"/>
                      </a:endParaRPr>
                    </a:p>
                  </a:txBody>
                  <a:tcPr marL="91438" marR="91438" marT="45724" marB="45724" anchor="ctr"/>
                </a:tc>
                <a:extLst>
                  <a:ext uri="{0D108BD9-81ED-4DB2-BD59-A6C34878D82A}">
                    <a16:rowId xmlns:a16="http://schemas.microsoft.com/office/drawing/2014/main" val="10004"/>
                  </a:ext>
                </a:extLst>
              </a:tr>
            </a:tbl>
          </a:graphicData>
        </a:graphic>
      </p:graphicFrame>
      <p:sp>
        <p:nvSpPr>
          <p:cNvPr id="5" name="Номер слайда 4"/>
          <p:cNvSpPr>
            <a:spLocks noGrp="1"/>
          </p:cNvSpPr>
          <p:nvPr>
            <p:ph type="sldNum" sz="quarter" idx="12"/>
          </p:nvPr>
        </p:nvSpPr>
        <p:spPr>
          <a:xfrm>
            <a:off x="7099300" y="6429396"/>
            <a:ext cx="2311400" cy="292080"/>
          </a:xfrm>
        </p:spPr>
        <p:txBody>
          <a:bodyPr/>
          <a:lstStyle/>
          <a:p>
            <a:fld id="{565DDE73-4AFC-4BA6-9E10-98417885A2E1}" type="slidenum">
              <a:rPr lang="ru-RU" smtClean="0">
                <a:solidFill>
                  <a:schemeClr val="tx1"/>
                </a:solidFill>
                <a:latin typeface="Amazing Grotesk" pitchFamily="2" charset="0"/>
              </a:rPr>
              <a:pPr/>
              <a:t>11</a:t>
            </a:fld>
            <a:endParaRPr lang="ru-RU" dirty="0">
              <a:solidFill>
                <a:schemeClr val="tx1"/>
              </a:solidFill>
              <a:latin typeface="Amazing Grotesk" pitchFamily="2" charset="0"/>
            </a:endParaRPr>
          </a:p>
        </p:txBody>
      </p:sp>
    </p:spTree>
    <p:extLst>
      <p:ext uri="{BB962C8B-B14F-4D97-AF65-F5344CB8AC3E}">
        <p14:creationId xmlns:p14="http://schemas.microsoft.com/office/powerpoint/2010/main" val="2342042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404813"/>
            <a:ext cx="8686800" cy="838200"/>
          </a:xfrm>
        </p:spPr>
        <p:txBody>
          <a:bodyPr>
            <a:noAutofit/>
          </a:bodyPr>
          <a:lstStyle/>
          <a:p>
            <a:pPr>
              <a:defRPr/>
            </a:pPr>
            <a:r>
              <a:rPr lang="ru-RU" sz="3000" dirty="0">
                <a:latin typeface="Times New Roman" panose="02020603050405020304" pitchFamily="18" charset="0"/>
                <a:cs typeface="Times New Roman" panose="02020603050405020304" pitchFamily="18" charset="0"/>
              </a:rPr>
              <a:t>Введение в предметную область</a:t>
            </a:r>
            <a:br>
              <a:rPr lang="ru-RU" sz="3000" dirty="0">
                <a:latin typeface="Times New Roman" panose="02020603050405020304" pitchFamily="18" charset="0"/>
                <a:cs typeface="Times New Roman" panose="02020603050405020304" pitchFamily="18" charset="0"/>
              </a:rPr>
            </a:br>
            <a:r>
              <a:rPr lang="ru-RU" sz="3000" dirty="0">
                <a:latin typeface="Times New Roman" panose="02020603050405020304" pitchFamily="18" charset="0"/>
                <a:cs typeface="Times New Roman" panose="02020603050405020304" pitchFamily="18" charset="0"/>
              </a:rPr>
              <a:t>(описание ситуации «как будет»)</a:t>
            </a:r>
            <a:br>
              <a:rPr lang="ru-RU" sz="3000" dirty="0">
                <a:latin typeface="Times New Roman" panose="02020603050405020304" pitchFamily="18" charset="0"/>
                <a:cs typeface="Times New Roman" panose="02020603050405020304" pitchFamily="18" charset="0"/>
              </a:rPr>
            </a:br>
            <a:endParaRPr lang="ru-RU" sz="30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208089" y="1412876"/>
            <a:ext cx="7705725" cy="4524375"/>
          </a:xfrm>
          <a:prstGeom prst="rect">
            <a:avLst/>
          </a:prstGeom>
          <a:noFill/>
        </p:spPr>
        <p:txBody>
          <a:bodyPr>
            <a:spAutoFit/>
          </a:bodyPr>
          <a:lstStyle/>
          <a:p>
            <a:pPr algn="ctr">
              <a:defRPr/>
            </a:pPr>
            <a:r>
              <a:rPr lang="ru-RU" sz="3200" dirty="0">
                <a:latin typeface="Times New Roman" panose="02020603050405020304" pitchFamily="18" charset="0"/>
                <a:cs typeface="Times New Roman" panose="02020603050405020304" pitchFamily="18" charset="0"/>
              </a:rPr>
              <a:t>Тезисное описание измененных параметров и ситуации </a:t>
            </a:r>
          </a:p>
          <a:p>
            <a:pPr algn="ctr">
              <a:defRPr/>
            </a:pPr>
            <a:r>
              <a:rPr lang="ru-RU" sz="3200" dirty="0">
                <a:latin typeface="Times New Roman" panose="02020603050405020304" pitchFamily="18" charset="0"/>
                <a:cs typeface="Times New Roman" panose="02020603050405020304" pitchFamily="18" charset="0"/>
              </a:rPr>
              <a:t>в соответствующей области после окончания проекта,</a:t>
            </a:r>
          </a:p>
          <a:p>
            <a:pPr algn="ctr">
              <a:defRPr/>
            </a:pPr>
            <a:r>
              <a:rPr lang="ru-RU" sz="3200" dirty="0">
                <a:latin typeface="Times New Roman" panose="02020603050405020304" pitchFamily="18" charset="0"/>
                <a:cs typeface="Times New Roman" panose="02020603050405020304" pitchFamily="18" charset="0"/>
              </a:rPr>
              <a:t>желательно дополнительное размещение изображений, графиков и таблиц.</a:t>
            </a:r>
          </a:p>
          <a:p>
            <a:pPr algn="ctr">
              <a:defRPr/>
            </a:pPr>
            <a:r>
              <a:rPr lang="ru-RU" sz="3200" dirty="0">
                <a:latin typeface="Times New Roman" panose="02020603050405020304" pitchFamily="18" charset="0"/>
                <a:cs typeface="Times New Roman" panose="02020603050405020304" pitchFamily="18" charset="0"/>
              </a:rPr>
              <a:t>Также для экономических проектов необходимо обозначать рынок сбыта продукции/услуг</a:t>
            </a:r>
          </a:p>
        </p:txBody>
      </p:sp>
      <p:sp>
        <p:nvSpPr>
          <p:cNvPr id="7" name="Номер слайда 3"/>
          <p:cNvSpPr>
            <a:spLocks noGrp="1"/>
          </p:cNvSpPr>
          <p:nvPr>
            <p:ph type="sldNum" sz="quarter" idx="12"/>
          </p:nvPr>
        </p:nvSpPr>
        <p:spPr>
          <a:xfrm>
            <a:off x="9024938" y="6429375"/>
            <a:ext cx="347662" cy="285750"/>
          </a:xfr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fld id="{28B62272-B032-41A7-8E6A-DD1F8B251122}" type="slidenum">
              <a:rPr lang="ru-RU" altLang="ru-RU" b="1">
                <a:solidFill>
                  <a:srgbClr val="23263C"/>
                </a:solidFill>
                <a:latin typeface="Times New Roman" panose="02020603050405020304" pitchFamily="18" charset="0"/>
                <a:cs typeface="Times New Roman" panose="02020603050405020304" pitchFamily="18" charset="0"/>
              </a:rPr>
              <a:pPr algn="ctr" eaLnBrk="1" hangingPunct="1"/>
              <a:t>12</a:t>
            </a:fld>
            <a:endParaRPr lang="ru-RU" altLang="ru-RU" b="1">
              <a:solidFill>
                <a:srgbClr val="23263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3462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3000" r="-3000"/>
          </a:stretch>
        </a:blipFill>
        <a:effectLst/>
      </p:bgPr>
    </p:bg>
    <p:spTree>
      <p:nvGrpSpPr>
        <p:cNvPr id="1" name=""/>
        <p:cNvGrpSpPr/>
        <p:nvPr/>
      </p:nvGrpSpPr>
      <p:grpSpPr>
        <a:xfrm>
          <a:off x="0" y="0"/>
          <a:ext cx="0" cy="0"/>
          <a:chOff x="0" y="0"/>
          <a:chExt cx="0" cy="0"/>
        </a:xfrm>
      </p:grpSpPr>
      <p:sp>
        <p:nvSpPr>
          <p:cNvPr id="16" name="Заголовок 1"/>
          <p:cNvSpPr>
            <a:spLocks noGrp="1"/>
          </p:cNvSpPr>
          <p:nvPr>
            <p:ph type="title"/>
          </p:nvPr>
        </p:nvSpPr>
        <p:spPr>
          <a:xfrm>
            <a:off x="597261" y="39787"/>
            <a:ext cx="8928992" cy="1042085"/>
          </a:xfrm>
        </p:spPr>
        <p:txBody>
          <a:bodyPr>
            <a:normAutofit/>
          </a:bodyPr>
          <a:lstStyle/>
          <a:p>
            <a:r>
              <a:rPr lang="ru-RU" sz="3000" dirty="0" smtClean="0">
                <a:latin typeface="Franklin Gothic Book" panose="020B0503020102020204" pitchFamily="34" charset="0"/>
              </a:rPr>
              <a:t>ВВЕДЕНИЕ В ПРЕДМЕТНУЮ ОБЛАСТЬ</a:t>
            </a:r>
            <a:br>
              <a:rPr lang="ru-RU" sz="3000" dirty="0" smtClean="0">
                <a:latin typeface="Franklin Gothic Book" panose="020B0503020102020204" pitchFamily="34" charset="0"/>
              </a:rPr>
            </a:br>
            <a:r>
              <a:rPr lang="ru-RU" sz="3000" dirty="0" smtClean="0">
                <a:latin typeface="Franklin Gothic Book" panose="020B0503020102020204" pitchFamily="34" charset="0"/>
              </a:rPr>
              <a:t>(ОПИСАНИЕ СИТУАЦИИ «КАК БУДЕТ»)</a:t>
            </a:r>
            <a:endParaRPr lang="ru-RU" sz="3000" dirty="0">
              <a:latin typeface="Franklin Gothic Book" panose="020B0503020102020204" pitchFamily="34" charset="0"/>
            </a:endParaRPr>
          </a:p>
        </p:txBody>
      </p:sp>
      <p:sp>
        <p:nvSpPr>
          <p:cNvPr id="4" name="Номер слайда 3"/>
          <p:cNvSpPr>
            <a:spLocks noGrp="1"/>
          </p:cNvSpPr>
          <p:nvPr>
            <p:ph type="sldNum" sz="quarter" idx="12"/>
          </p:nvPr>
        </p:nvSpPr>
        <p:spPr/>
        <p:txBody>
          <a:bodyPr/>
          <a:lstStyle/>
          <a:p>
            <a:fld id="{565DDE73-4AFC-4BA6-9E10-98417885A2E1}" type="slidenum">
              <a:rPr lang="ru-RU" smtClean="0"/>
              <a:pPr/>
              <a:t>13</a:t>
            </a:fld>
            <a:endParaRPr lang="ru-RU"/>
          </a:p>
        </p:txBody>
      </p:sp>
      <p:sp>
        <p:nvSpPr>
          <p:cNvPr id="3" name="Рамка 2"/>
          <p:cNvSpPr/>
          <p:nvPr/>
        </p:nvSpPr>
        <p:spPr>
          <a:xfrm>
            <a:off x="3861946" y="3203679"/>
            <a:ext cx="2206819" cy="936104"/>
          </a:xfrm>
          <a:prstGeom prst="fra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chemeClr val="tx1"/>
              </a:solidFill>
            </a:endParaRPr>
          </a:p>
        </p:txBody>
      </p:sp>
      <p:sp>
        <p:nvSpPr>
          <p:cNvPr id="5" name="TextBox 4"/>
          <p:cNvSpPr txBox="1"/>
          <p:nvPr/>
        </p:nvSpPr>
        <p:spPr>
          <a:xfrm>
            <a:off x="3922313" y="3313639"/>
            <a:ext cx="2126095" cy="923330"/>
          </a:xfrm>
          <a:prstGeom prst="rect">
            <a:avLst/>
          </a:prstGeom>
          <a:noFill/>
        </p:spPr>
        <p:txBody>
          <a:bodyPr wrap="none" rtlCol="0">
            <a:spAutoFit/>
          </a:bodyPr>
          <a:lstStyle/>
          <a:p>
            <a:pPr algn="ctr"/>
            <a:r>
              <a:rPr lang="ru-RU" b="1" i="1" dirty="0">
                <a:latin typeface="Times New Roman" panose="02020603050405020304" pitchFamily="18" charset="0"/>
                <a:cs typeface="Times New Roman" panose="02020603050405020304" pitchFamily="18" charset="0"/>
              </a:rPr>
              <a:t>Легкость </a:t>
            </a:r>
            <a:endParaRPr lang="ru-RU" b="1" i="1" dirty="0" smtClean="0">
              <a:latin typeface="Times New Roman" panose="02020603050405020304" pitchFamily="18" charset="0"/>
              <a:cs typeface="Times New Roman" panose="02020603050405020304" pitchFamily="18" charset="0"/>
            </a:endParaRPr>
          </a:p>
          <a:p>
            <a:pPr algn="ctr"/>
            <a:r>
              <a:rPr lang="ru-RU" b="1" i="1" dirty="0" smtClean="0">
                <a:latin typeface="Times New Roman" panose="02020603050405020304" pitchFamily="18" charset="0"/>
                <a:cs typeface="Times New Roman" panose="02020603050405020304" pitchFamily="18" charset="0"/>
              </a:rPr>
              <a:t>транспортировки </a:t>
            </a:r>
            <a:endParaRPr lang="ru-RU" b="1" i="1" dirty="0">
              <a:latin typeface="Times New Roman" panose="02020603050405020304" pitchFamily="18" charset="0"/>
              <a:cs typeface="Times New Roman" panose="02020603050405020304" pitchFamily="18" charset="0"/>
            </a:endParaRPr>
          </a:p>
          <a:p>
            <a:endParaRPr lang="ru-RU" dirty="0"/>
          </a:p>
        </p:txBody>
      </p:sp>
      <p:sp>
        <p:nvSpPr>
          <p:cNvPr id="20" name="Рамка 19"/>
          <p:cNvSpPr/>
          <p:nvPr/>
        </p:nvSpPr>
        <p:spPr>
          <a:xfrm>
            <a:off x="3835057" y="4409004"/>
            <a:ext cx="2206819" cy="936104"/>
          </a:xfrm>
          <a:prstGeom prst="fra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chemeClr val="tx1"/>
              </a:solidFill>
            </a:endParaRPr>
          </a:p>
        </p:txBody>
      </p:sp>
      <p:sp>
        <p:nvSpPr>
          <p:cNvPr id="21" name="Прямоугольник 20"/>
          <p:cNvSpPr/>
          <p:nvPr/>
        </p:nvSpPr>
        <p:spPr>
          <a:xfrm>
            <a:off x="4023077" y="4651788"/>
            <a:ext cx="1909503" cy="400110"/>
          </a:xfrm>
          <a:prstGeom prst="rect">
            <a:avLst/>
          </a:prstGeom>
        </p:spPr>
        <p:txBody>
          <a:bodyPr wrap="square">
            <a:spAutoFit/>
          </a:bodyPr>
          <a:lstStyle/>
          <a:p>
            <a:pPr algn="ctr"/>
            <a:r>
              <a:rPr lang="ru-RU" sz="2000" b="1" i="1" dirty="0">
                <a:latin typeface="Times New Roman" panose="02020603050405020304" pitchFamily="18" charset="0"/>
                <a:cs typeface="Times New Roman" panose="02020603050405020304" pitchFamily="18" charset="0"/>
              </a:rPr>
              <a:t>Мобильность</a:t>
            </a:r>
            <a:endParaRPr lang="ru-RU" sz="2000" dirty="0"/>
          </a:p>
        </p:txBody>
      </p:sp>
      <p:sp>
        <p:nvSpPr>
          <p:cNvPr id="22" name="Прямоугольник 21"/>
          <p:cNvSpPr/>
          <p:nvPr/>
        </p:nvSpPr>
        <p:spPr>
          <a:xfrm>
            <a:off x="4149708" y="5749943"/>
            <a:ext cx="1682064" cy="646331"/>
          </a:xfrm>
          <a:prstGeom prst="rect">
            <a:avLst/>
          </a:prstGeom>
        </p:spPr>
        <p:txBody>
          <a:bodyPr wrap="none">
            <a:spAutoFit/>
          </a:bodyPr>
          <a:lstStyle/>
          <a:p>
            <a:pPr algn="ctr"/>
            <a:r>
              <a:rPr lang="ru-RU" b="1" i="1" dirty="0">
                <a:latin typeface="Times New Roman" panose="02020603050405020304" pitchFamily="18" charset="0"/>
                <a:cs typeface="Times New Roman" panose="02020603050405020304" pitchFamily="18" charset="0"/>
              </a:rPr>
              <a:t>Сценическое </a:t>
            </a:r>
            <a:endParaRPr lang="ru-RU" b="1" i="1" dirty="0" smtClean="0">
              <a:latin typeface="Times New Roman" panose="02020603050405020304" pitchFamily="18" charset="0"/>
              <a:cs typeface="Times New Roman" panose="02020603050405020304" pitchFamily="18" charset="0"/>
            </a:endParaRPr>
          </a:p>
          <a:p>
            <a:pPr algn="ctr"/>
            <a:r>
              <a:rPr lang="ru-RU" b="1" i="1" dirty="0" smtClean="0">
                <a:latin typeface="Times New Roman" panose="02020603050405020304" pitchFamily="18" charset="0"/>
                <a:cs typeface="Times New Roman" panose="02020603050405020304" pitchFamily="18" charset="0"/>
              </a:rPr>
              <a:t>пространство</a:t>
            </a:r>
            <a:endParaRPr lang="ru-RU" b="1" i="1" dirty="0">
              <a:latin typeface="Times New Roman" panose="02020603050405020304" pitchFamily="18" charset="0"/>
              <a:cs typeface="Times New Roman" panose="02020603050405020304" pitchFamily="18" charset="0"/>
            </a:endParaRPr>
          </a:p>
        </p:txBody>
      </p:sp>
      <p:sp>
        <p:nvSpPr>
          <p:cNvPr id="23" name="Рамка 22"/>
          <p:cNvSpPr/>
          <p:nvPr/>
        </p:nvSpPr>
        <p:spPr>
          <a:xfrm>
            <a:off x="3841589" y="5632590"/>
            <a:ext cx="2206819" cy="936104"/>
          </a:xfrm>
          <a:prstGeom prst="fra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chemeClr val="tx1"/>
              </a:solidFill>
            </a:endParaRPr>
          </a:p>
        </p:txBody>
      </p:sp>
      <p:sp>
        <p:nvSpPr>
          <p:cNvPr id="25" name="Овал 24"/>
          <p:cNvSpPr/>
          <p:nvPr/>
        </p:nvSpPr>
        <p:spPr>
          <a:xfrm>
            <a:off x="347961" y="4752389"/>
            <a:ext cx="2215354" cy="1049263"/>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ru-RU" sz="1600" b="1" dirty="0" smtClean="0"/>
              <a:t>2. Создание модели ШМСК в </a:t>
            </a:r>
            <a:r>
              <a:rPr lang="en-US" sz="1600" b="1" dirty="0" smtClean="0"/>
              <a:t>AutoCAD</a:t>
            </a:r>
            <a:endParaRPr lang="ru-RU" sz="1600" b="1" dirty="0"/>
          </a:p>
        </p:txBody>
      </p:sp>
      <p:sp>
        <p:nvSpPr>
          <p:cNvPr id="26" name="Овал 25"/>
          <p:cNvSpPr/>
          <p:nvPr/>
        </p:nvSpPr>
        <p:spPr>
          <a:xfrm>
            <a:off x="56456" y="3566600"/>
            <a:ext cx="2215354" cy="1049263"/>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400" b="1" dirty="0" smtClean="0"/>
              <a:t>3. Печать макета 3-х мерной модели на 3Д принтере</a:t>
            </a:r>
            <a:endParaRPr lang="ru-RU" sz="1400" b="1" dirty="0"/>
          </a:p>
        </p:txBody>
      </p:sp>
      <p:sp>
        <p:nvSpPr>
          <p:cNvPr id="27" name="Овал 26"/>
          <p:cNvSpPr/>
          <p:nvPr/>
        </p:nvSpPr>
        <p:spPr>
          <a:xfrm>
            <a:off x="344488" y="2359430"/>
            <a:ext cx="2215354" cy="1049263"/>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ru-RU" sz="1400" b="1" dirty="0" smtClean="0"/>
              <a:t>4. Закупка необходимого материала для будущего ШМСК</a:t>
            </a:r>
            <a:endParaRPr lang="ru-RU" sz="1400" b="1" dirty="0"/>
          </a:p>
        </p:txBody>
      </p:sp>
      <p:sp>
        <p:nvSpPr>
          <p:cNvPr id="28" name="Овал 27"/>
          <p:cNvSpPr/>
          <p:nvPr/>
        </p:nvSpPr>
        <p:spPr>
          <a:xfrm>
            <a:off x="1564336" y="5709525"/>
            <a:ext cx="2215354" cy="1049263"/>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600" b="1" dirty="0" smtClean="0"/>
              <a:t>1. Решение инженерной задачи</a:t>
            </a:r>
            <a:endParaRPr lang="ru-RU" sz="1600" b="1" dirty="0"/>
          </a:p>
        </p:txBody>
      </p:sp>
      <p:sp>
        <p:nvSpPr>
          <p:cNvPr id="29" name="Овал 28"/>
          <p:cNvSpPr/>
          <p:nvPr/>
        </p:nvSpPr>
        <p:spPr>
          <a:xfrm>
            <a:off x="1352600" y="1310167"/>
            <a:ext cx="2215354" cy="1049263"/>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400" b="1" dirty="0" smtClean="0"/>
              <a:t>5. Создание ШМСК</a:t>
            </a:r>
            <a:endParaRPr lang="ru-RU" sz="1400" b="1" dirty="0"/>
          </a:p>
        </p:txBody>
      </p:sp>
      <p:sp>
        <p:nvSpPr>
          <p:cNvPr id="30" name="Стрелка вправо 29"/>
          <p:cNvSpPr/>
          <p:nvPr/>
        </p:nvSpPr>
        <p:spPr>
          <a:xfrm rot="19021577">
            <a:off x="1588516" y="2171390"/>
            <a:ext cx="272866" cy="25200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31" name="Стрелка вправо 30"/>
          <p:cNvSpPr/>
          <p:nvPr/>
        </p:nvSpPr>
        <p:spPr>
          <a:xfrm rot="17693727">
            <a:off x="1107715" y="3344729"/>
            <a:ext cx="272866" cy="25200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32" name="Стрелка вправо 31"/>
          <p:cNvSpPr/>
          <p:nvPr/>
        </p:nvSpPr>
        <p:spPr>
          <a:xfrm rot="15159348">
            <a:off x="1146959" y="4583261"/>
            <a:ext cx="272866" cy="25200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33" name="Стрелка вправо 32"/>
          <p:cNvSpPr/>
          <p:nvPr/>
        </p:nvSpPr>
        <p:spPr>
          <a:xfrm rot="13405829">
            <a:off x="1780503" y="5706678"/>
            <a:ext cx="272866" cy="25200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35" name="Выгнутая вверх стрелка 34"/>
          <p:cNvSpPr/>
          <p:nvPr/>
        </p:nvSpPr>
        <p:spPr>
          <a:xfrm>
            <a:off x="2970394" y="1063875"/>
            <a:ext cx="1154288" cy="378964"/>
          </a:xfrm>
          <a:prstGeom prst="curvedDown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solidFill>
                <a:schemeClr val="tx1"/>
              </a:solidFill>
            </a:endParaRPr>
          </a:p>
        </p:txBody>
      </p:sp>
      <p:sp>
        <p:nvSpPr>
          <p:cNvPr id="36" name="Стрелка вниз 35"/>
          <p:cNvSpPr/>
          <p:nvPr/>
        </p:nvSpPr>
        <p:spPr>
          <a:xfrm>
            <a:off x="4846613" y="2920496"/>
            <a:ext cx="215144" cy="2678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Стрелка вниз 36"/>
          <p:cNvSpPr/>
          <p:nvPr/>
        </p:nvSpPr>
        <p:spPr>
          <a:xfrm>
            <a:off x="4877179" y="4169378"/>
            <a:ext cx="156122" cy="22432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Стрелка вниз 37"/>
          <p:cNvSpPr/>
          <p:nvPr/>
        </p:nvSpPr>
        <p:spPr>
          <a:xfrm>
            <a:off x="4815087" y="5367906"/>
            <a:ext cx="246670" cy="2646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Овал 38"/>
          <p:cNvSpPr/>
          <p:nvPr/>
        </p:nvSpPr>
        <p:spPr>
          <a:xfrm>
            <a:off x="6106294" y="5715445"/>
            <a:ext cx="2302316" cy="1049263"/>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200" b="1" dirty="0" smtClean="0"/>
              <a:t>1. Мониторинг вовлеченности обучающихся в театральное искусство</a:t>
            </a:r>
            <a:endParaRPr lang="ru-RU" sz="1200" b="1" dirty="0"/>
          </a:p>
        </p:txBody>
      </p:sp>
      <p:sp>
        <p:nvSpPr>
          <p:cNvPr id="40" name="Овал 39"/>
          <p:cNvSpPr/>
          <p:nvPr/>
        </p:nvSpPr>
        <p:spPr>
          <a:xfrm>
            <a:off x="7418166" y="4783417"/>
            <a:ext cx="2215354" cy="1049263"/>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ru-RU" sz="1200" b="1" dirty="0" smtClean="0"/>
              <a:t>2. Определение тематик театрализованных постановок</a:t>
            </a:r>
            <a:endParaRPr lang="ru-RU" sz="1200" b="1" dirty="0"/>
          </a:p>
        </p:txBody>
      </p:sp>
      <p:sp>
        <p:nvSpPr>
          <p:cNvPr id="42" name="Овал 41"/>
          <p:cNvSpPr/>
          <p:nvPr/>
        </p:nvSpPr>
        <p:spPr>
          <a:xfrm>
            <a:off x="7638670" y="3596407"/>
            <a:ext cx="2215354" cy="1049263"/>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600" b="1" dirty="0" smtClean="0"/>
              <a:t>3. Написание сценариев по утвержденным тематикам</a:t>
            </a:r>
            <a:endParaRPr lang="ru-RU" sz="1600" b="1" dirty="0"/>
          </a:p>
        </p:txBody>
      </p:sp>
      <p:sp>
        <p:nvSpPr>
          <p:cNvPr id="43" name="Овал 42"/>
          <p:cNvSpPr/>
          <p:nvPr/>
        </p:nvSpPr>
        <p:spPr>
          <a:xfrm>
            <a:off x="7304067" y="2413069"/>
            <a:ext cx="2215354" cy="1049263"/>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ru-RU" sz="1100" b="1" dirty="0" smtClean="0"/>
              <a:t>4. Распределение ролей, организация репетиций, создание костюмов и декораций</a:t>
            </a:r>
            <a:endParaRPr lang="ru-RU" sz="1100" b="1" dirty="0"/>
          </a:p>
        </p:txBody>
      </p:sp>
      <p:sp>
        <p:nvSpPr>
          <p:cNvPr id="44" name="Овал 43"/>
          <p:cNvSpPr/>
          <p:nvPr/>
        </p:nvSpPr>
        <p:spPr>
          <a:xfrm>
            <a:off x="6263910" y="1361970"/>
            <a:ext cx="2215354" cy="1049263"/>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1200" b="1" dirty="0" smtClean="0"/>
              <a:t>5. Представление театрализованных постановок</a:t>
            </a:r>
            <a:endParaRPr lang="ru-RU" sz="1200" b="1" dirty="0"/>
          </a:p>
        </p:txBody>
      </p:sp>
      <p:sp>
        <p:nvSpPr>
          <p:cNvPr id="45" name="Стрелка вправо 44"/>
          <p:cNvSpPr/>
          <p:nvPr/>
        </p:nvSpPr>
        <p:spPr>
          <a:xfrm rot="18215572">
            <a:off x="7882114" y="5708291"/>
            <a:ext cx="247528" cy="26601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46" name="Стрелка вправо 45"/>
          <p:cNvSpPr/>
          <p:nvPr/>
        </p:nvSpPr>
        <p:spPr>
          <a:xfrm rot="17166834">
            <a:off x="8690477" y="4625311"/>
            <a:ext cx="247528" cy="26601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47" name="Стрелка вправо 46"/>
          <p:cNvSpPr/>
          <p:nvPr/>
        </p:nvSpPr>
        <p:spPr>
          <a:xfrm rot="15409745">
            <a:off x="8690477" y="3383538"/>
            <a:ext cx="247528" cy="26601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48" name="Стрелка вправо 47"/>
          <p:cNvSpPr/>
          <p:nvPr/>
        </p:nvSpPr>
        <p:spPr>
          <a:xfrm rot="14427227">
            <a:off x="8179895" y="2185004"/>
            <a:ext cx="258405" cy="244731"/>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51" name="Выгнутая вниз стрелка 50"/>
          <p:cNvSpPr/>
          <p:nvPr/>
        </p:nvSpPr>
        <p:spPr>
          <a:xfrm rot="10800000">
            <a:off x="5794913" y="1086422"/>
            <a:ext cx="1166121" cy="356417"/>
          </a:xfrm>
          <a:prstGeom prst="curvedUp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solidFill>
                <a:schemeClr val="tx1"/>
              </a:solidFill>
            </a:endParaRPr>
          </a:p>
        </p:txBody>
      </p:sp>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6112" y="1457167"/>
            <a:ext cx="2218495" cy="1468754"/>
          </a:xfrm>
          <a:prstGeom prst="rect">
            <a:avLst/>
          </a:prstGeom>
          <a:ln>
            <a:noFill/>
          </a:ln>
          <a:effectLst>
            <a:softEdge rad="112500"/>
          </a:effectLst>
        </p:spPr>
      </p:pic>
    </p:spTree>
    <p:extLst>
      <p:ext uri="{BB962C8B-B14F-4D97-AF65-F5344CB8AC3E}">
        <p14:creationId xmlns:p14="http://schemas.microsoft.com/office/powerpoint/2010/main" val="342775310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3000" r="-3000"/>
          </a:stretch>
        </a:blipFill>
        <a:effectLst/>
      </p:bgPr>
    </p:bg>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362003" y="79365"/>
            <a:ext cx="7560840" cy="855507"/>
          </a:xfrm>
        </p:spPr>
        <p:txBody>
          <a:bodyPr>
            <a:normAutofit fontScale="90000"/>
          </a:bodyPr>
          <a:lstStyle/>
          <a:p>
            <a:r>
              <a:rPr lang="ru-RU" sz="3000" dirty="0">
                <a:latin typeface="Amazing Grotesk" pitchFamily="2" charset="0"/>
              </a:rPr>
              <a:t>ВВЕДЕНИЕ В ПРЕДМЕТНУЮ ОБЛАСТЬ</a:t>
            </a:r>
            <a:br>
              <a:rPr lang="ru-RU" sz="3000" dirty="0">
                <a:latin typeface="Amazing Grotesk" pitchFamily="2" charset="0"/>
              </a:rPr>
            </a:br>
            <a:r>
              <a:rPr lang="ru-RU" sz="3000" dirty="0">
                <a:latin typeface="Amazing Grotesk" pitchFamily="2" charset="0"/>
              </a:rPr>
              <a:t>(ОПИСАНИЕ СИТУАЦИИ «КАК БУДЕТ»)</a:t>
            </a:r>
            <a:endParaRPr lang="ru-RU" sz="3000" dirty="0">
              <a:latin typeface="Franklin Gothic Book" panose="020B0503020102020204" pitchFamily="34" charset="0"/>
            </a:endParaRPr>
          </a:p>
        </p:txBody>
      </p:sp>
      <p:sp>
        <p:nvSpPr>
          <p:cNvPr id="4" name="Номер слайда 3"/>
          <p:cNvSpPr>
            <a:spLocks noGrp="1"/>
          </p:cNvSpPr>
          <p:nvPr>
            <p:ph type="sldNum" sz="quarter" idx="12"/>
          </p:nvPr>
        </p:nvSpPr>
        <p:spPr/>
        <p:txBody>
          <a:bodyPr/>
          <a:lstStyle/>
          <a:p>
            <a:fld id="{565DDE73-4AFC-4BA6-9E10-98417885A2E1}" type="slidenum">
              <a:rPr lang="ru-RU" smtClean="0"/>
              <a:pPr/>
              <a:t>14</a:t>
            </a:fld>
            <a:endParaRPr lang="ru-RU"/>
          </a:p>
        </p:txBody>
      </p:sp>
      <p:sp>
        <p:nvSpPr>
          <p:cNvPr id="7" name="Фигура, имеющая форму буквы L 6"/>
          <p:cNvSpPr/>
          <p:nvPr/>
        </p:nvSpPr>
        <p:spPr>
          <a:xfrm rot="10800000" flipH="1">
            <a:off x="691157" y="5111387"/>
            <a:ext cx="2952328" cy="1332500"/>
          </a:xfrm>
          <a:prstGeom prst="corner">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dirty="0"/>
          </a:p>
        </p:txBody>
      </p:sp>
      <p:sp>
        <p:nvSpPr>
          <p:cNvPr id="11" name="Фигура, имеющая форму буквы L 10"/>
          <p:cNvSpPr/>
          <p:nvPr/>
        </p:nvSpPr>
        <p:spPr>
          <a:xfrm rot="10800000" flipH="1">
            <a:off x="2134636" y="3781066"/>
            <a:ext cx="2952328" cy="1313940"/>
          </a:xfrm>
          <a:prstGeom prst="corner">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ru-RU"/>
          </a:p>
        </p:txBody>
      </p:sp>
      <p:sp>
        <p:nvSpPr>
          <p:cNvPr id="12" name="Фигура, имеющая форму буквы L 11"/>
          <p:cNvSpPr/>
          <p:nvPr/>
        </p:nvSpPr>
        <p:spPr>
          <a:xfrm rot="10800000" flipH="1">
            <a:off x="3388076" y="2352977"/>
            <a:ext cx="3024336" cy="1439468"/>
          </a:xfrm>
          <a:prstGeom prst="corner">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ru-RU"/>
          </a:p>
        </p:txBody>
      </p:sp>
      <p:sp>
        <p:nvSpPr>
          <p:cNvPr id="13" name="Фигура, имеющая форму буквы L 12"/>
          <p:cNvSpPr/>
          <p:nvPr/>
        </p:nvSpPr>
        <p:spPr>
          <a:xfrm rot="10800000" flipH="1">
            <a:off x="4766303" y="1013552"/>
            <a:ext cx="3658005" cy="1326220"/>
          </a:xfrm>
          <a:prstGeom prst="corner">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cxnSp>
        <p:nvCxnSpPr>
          <p:cNvPr id="16" name="Прямая соединительная линия 15"/>
          <p:cNvCxnSpPr/>
          <p:nvPr/>
        </p:nvCxnSpPr>
        <p:spPr>
          <a:xfrm>
            <a:off x="1362002" y="6452236"/>
            <a:ext cx="7816955" cy="11498"/>
          </a:xfrm>
          <a:prstGeom prst="line">
            <a:avLst/>
          </a:prstGeom>
        </p:spPr>
        <p:style>
          <a:lnRef idx="3">
            <a:schemeClr val="accent3"/>
          </a:lnRef>
          <a:fillRef idx="0">
            <a:schemeClr val="accent3"/>
          </a:fillRef>
          <a:effectRef idx="2">
            <a:schemeClr val="accent3"/>
          </a:effectRef>
          <a:fontRef idx="minor">
            <a:schemeClr val="tx1"/>
          </a:fontRef>
        </p:style>
      </p:cxnSp>
      <p:cxnSp>
        <p:nvCxnSpPr>
          <p:cNvPr id="18" name="Прямая соединительная линия 17"/>
          <p:cNvCxnSpPr/>
          <p:nvPr/>
        </p:nvCxnSpPr>
        <p:spPr>
          <a:xfrm>
            <a:off x="2792760" y="5102199"/>
            <a:ext cx="6451048" cy="24354"/>
          </a:xfrm>
          <a:prstGeom prst="line">
            <a:avLst/>
          </a:prstGeom>
        </p:spPr>
        <p:style>
          <a:lnRef idx="3">
            <a:schemeClr val="accent4"/>
          </a:lnRef>
          <a:fillRef idx="0">
            <a:schemeClr val="accent4"/>
          </a:fillRef>
          <a:effectRef idx="2">
            <a:schemeClr val="accent4"/>
          </a:effectRef>
          <a:fontRef idx="minor">
            <a:schemeClr val="tx1"/>
          </a:fontRef>
        </p:style>
      </p:cxnSp>
      <p:cxnSp>
        <p:nvCxnSpPr>
          <p:cNvPr id="21" name="Прямая соединительная линия 20"/>
          <p:cNvCxnSpPr/>
          <p:nvPr/>
        </p:nvCxnSpPr>
        <p:spPr>
          <a:xfrm flipV="1">
            <a:off x="4128210" y="3784117"/>
            <a:ext cx="5104342" cy="19788"/>
          </a:xfrm>
          <a:prstGeom prst="line">
            <a:avLst/>
          </a:prstGeom>
        </p:spPr>
        <p:style>
          <a:lnRef idx="3">
            <a:schemeClr val="accent6"/>
          </a:lnRef>
          <a:fillRef idx="0">
            <a:schemeClr val="accent6"/>
          </a:fillRef>
          <a:effectRef idx="2">
            <a:schemeClr val="accent6"/>
          </a:effectRef>
          <a:fontRef idx="minor">
            <a:schemeClr val="tx1"/>
          </a:fontRef>
        </p:style>
      </p:cxnSp>
      <p:cxnSp>
        <p:nvCxnSpPr>
          <p:cNvPr id="25" name="Прямая соединительная линия 24"/>
          <p:cNvCxnSpPr/>
          <p:nvPr/>
        </p:nvCxnSpPr>
        <p:spPr>
          <a:xfrm flipV="1">
            <a:off x="5457056" y="2308070"/>
            <a:ext cx="3786752" cy="13732"/>
          </a:xfrm>
          <a:prstGeom prst="line">
            <a:avLst/>
          </a:prstGeom>
        </p:spPr>
        <p:style>
          <a:lnRef idx="3">
            <a:schemeClr val="accent5"/>
          </a:lnRef>
          <a:fillRef idx="0">
            <a:schemeClr val="accent5"/>
          </a:fillRef>
          <a:effectRef idx="2">
            <a:schemeClr val="accent5"/>
          </a:effectRef>
          <a:fontRef idx="minor">
            <a:schemeClr val="tx1"/>
          </a:fontRef>
        </p:style>
      </p:cxnSp>
      <p:sp>
        <p:nvSpPr>
          <p:cNvPr id="3" name="TextBox 2"/>
          <p:cNvSpPr txBox="1"/>
          <p:nvPr/>
        </p:nvSpPr>
        <p:spPr>
          <a:xfrm>
            <a:off x="1209092" y="5126553"/>
            <a:ext cx="1891415" cy="523220"/>
          </a:xfrm>
          <a:prstGeom prst="rect">
            <a:avLst/>
          </a:prstGeom>
          <a:noFill/>
        </p:spPr>
        <p:txBody>
          <a:bodyPr wrap="none" rtlCol="0">
            <a:spAutoFit/>
          </a:bodyPr>
          <a:lstStyle/>
          <a:p>
            <a:r>
              <a:rPr lang="ru-RU" sz="2800" i="1" dirty="0">
                <a:solidFill>
                  <a:schemeClr val="bg1"/>
                </a:solidFill>
                <a:latin typeface="Times New Roman" panose="02020603050405020304" pitchFamily="18" charset="0"/>
                <a:cs typeface="Times New Roman" panose="02020603050405020304" pitchFamily="18" charset="0"/>
              </a:rPr>
              <a:t>Школьный</a:t>
            </a:r>
            <a:r>
              <a:rPr lang="ru-RU" i="1" dirty="0" smtClean="0">
                <a:latin typeface="Times New Roman" panose="02020603050405020304" pitchFamily="18" charset="0"/>
                <a:cs typeface="Times New Roman" panose="02020603050405020304" pitchFamily="18" charset="0"/>
              </a:rPr>
              <a:t> </a:t>
            </a:r>
            <a:endParaRPr lang="ru-RU" i="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2354444" y="3839780"/>
            <a:ext cx="2787943" cy="523220"/>
          </a:xfrm>
          <a:prstGeom prst="rect">
            <a:avLst/>
          </a:prstGeom>
          <a:noFill/>
        </p:spPr>
        <p:txBody>
          <a:bodyPr wrap="none" rtlCol="0">
            <a:spAutoFit/>
          </a:bodyPr>
          <a:lstStyle/>
          <a:p>
            <a:r>
              <a:rPr lang="ru-RU" sz="2800" i="1" dirty="0" smtClean="0">
                <a:solidFill>
                  <a:schemeClr val="bg1"/>
                </a:solidFill>
                <a:latin typeface="Times New Roman" panose="02020603050405020304" pitchFamily="18" charset="0"/>
                <a:cs typeface="Times New Roman" panose="02020603050405020304" pitchFamily="18" charset="0"/>
              </a:rPr>
              <a:t>Муниципальный </a:t>
            </a:r>
            <a:r>
              <a:rPr lang="ru-RU" i="1" dirty="0" smtClean="0">
                <a:latin typeface="Times New Roman" panose="02020603050405020304" pitchFamily="18" charset="0"/>
                <a:cs typeface="Times New Roman" panose="02020603050405020304" pitchFamily="18" charset="0"/>
              </a:rPr>
              <a:t> </a:t>
            </a:r>
            <a:endParaRPr lang="ru-RU" i="1"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3771174" y="2384626"/>
            <a:ext cx="2475229" cy="523220"/>
          </a:xfrm>
          <a:prstGeom prst="rect">
            <a:avLst/>
          </a:prstGeom>
          <a:noFill/>
        </p:spPr>
        <p:txBody>
          <a:bodyPr wrap="none" rtlCol="0">
            <a:spAutoFit/>
          </a:bodyPr>
          <a:lstStyle/>
          <a:p>
            <a:r>
              <a:rPr lang="ru-RU" sz="2800" i="1" dirty="0" smtClean="0">
                <a:latin typeface="Times New Roman" panose="02020603050405020304" pitchFamily="18" charset="0"/>
                <a:cs typeface="Times New Roman" panose="02020603050405020304" pitchFamily="18" charset="0"/>
              </a:rPr>
              <a:t>Региональный </a:t>
            </a:r>
            <a:r>
              <a:rPr lang="ru-RU" i="1" dirty="0" smtClean="0">
                <a:latin typeface="Times New Roman" panose="02020603050405020304" pitchFamily="18" charset="0"/>
                <a:cs typeface="Times New Roman" panose="02020603050405020304" pitchFamily="18" charset="0"/>
              </a:rPr>
              <a:t> </a:t>
            </a:r>
            <a:endParaRPr lang="ru-RU" i="1"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5542184" y="1043078"/>
            <a:ext cx="2675797" cy="523220"/>
          </a:xfrm>
          <a:prstGeom prst="rect">
            <a:avLst/>
          </a:prstGeom>
          <a:noFill/>
        </p:spPr>
        <p:txBody>
          <a:bodyPr wrap="none" rtlCol="0">
            <a:spAutoFit/>
          </a:bodyPr>
          <a:lstStyle/>
          <a:p>
            <a:r>
              <a:rPr lang="ru-RU" sz="2800" i="1" dirty="0" smtClean="0">
                <a:solidFill>
                  <a:schemeClr val="bg1"/>
                </a:solidFill>
                <a:latin typeface="Times New Roman" panose="02020603050405020304" pitchFamily="18" charset="0"/>
                <a:cs typeface="Times New Roman" panose="02020603050405020304" pitchFamily="18" charset="0"/>
              </a:rPr>
              <a:t>Всероссийский</a:t>
            </a:r>
            <a:r>
              <a:rPr lang="ru-RU" sz="2800" i="1" dirty="0" smtClean="0">
                <a:solidFill>
                  <a:schemeClr val="tx2">
                    <a:lumMod val="50000"/>
                  </a:schemeClr>
                </a:solidFill>
                <a:latin typeface="Times New Roman" panose="02020603050405020304" pitchFamily="18" charset="0"/>
                <a:cs typeface="Times New Roman" panose="02020603050405020304" pitchFamily="18" charset="0"/>
              </a:rPr>
              <a:t>  </a:t>
            </a:r>
            <a:r>
              <a:rPr lang="ru-RU" i="1" dirty="0" smtClean="0">
                <a:solidFill>
                  <a:schemeClr val="tx2">
                    <a:lumMod val="50000"/>
                  </a:schemeClr>
                </a:solidFill>
                <a:latin typeface="Times New Roman" panose="02020603050405020304" pitchFamily="18" charset="0"/>
                <a:cs typeface="Times New Roman" panose="02020603050405020304" pitchFamily="18" charset="0"/>
              </a:rPr>
              <a:t> </a:t>
            </a:r>
            <a:endParaRPr lang="ru-RU" i="1" dirty="0">
              <a:solidFill>
                <a:schemeClr val="tx2">
                  <a:lumMod val="50000"/>
                </a:schemeClr>
              </a:solidFill>
              <a:latin typeface="Times New Roman" panose="02020603050405020304" pitchFamily="18" charset="0"/>
              <a:cs typeface="Times New Roman" panose="02020603050405020304" pitchFamily="18" charset="0"/>
            </a:endParaRPr>
          </a:p>
        </p:txBody>
      </p:sp>
      <p:sp>
        <p:nvSpPr>
          <p:cNvPr id="24" name="Горизонтальный свиток 23"/>
          <p:cNvSpPr/>
          <p:nvPr/>
        </p:nvSpPr>
        <p:spPr>
          <a:xfrm>
            <a:off x="1941220" y="5573668"/>
            <a:ext cx="2861554" cy="907539"/>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200" b="1" dirty="0" smtClean="0">
                <a:latin typeface="Times New Roman" panose="02020603050405020304" pitchFamily="18" charset="0"/>
                <a:cs typeface="Times New Roman" panose="02020603050405020304" pitchFamily="18" charset="0"/>
              </a:rPr>
              <a:t>Создание декораций и костюмов через взаимодействие с БГИКИ</a:t>
            </a:r>
            <a:endParaRPr lang="ru-RU" sz="1200" b="1" dirty="0">
              <a:latin typeface="Times New Roman" panose="02020603050405020304" pitchFamily="18" charset="0"/>
              <a:cs typeface="Times New Roman" panose="02020603050405020304" pitchFamily="18" charset="0"/>
            </a:endParaRPr>
          </a:p>
        </p:txBody>
      </p:sp>
      <p:sp>
        <p:nvSpPr>
          <p:cNvPr id="26" name="Горизонтальный свиток 25"/>
          <p:cNvSpPr/>
          <p:nvPr/>
        </p:nvSpPr>
        <p:spPr>
          <a:xfrm>
            <a:off x="4818316" y="5036066"/>
            <a:ext cx="2854323" cy="866907"/>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sz="1050"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Создание школьного </a:t>
            </a:r>
            <a:r>
              <a:rPr lang="ru-RU" sz="1200" b="1" dirty="0">
                <a:latin typeface="Times New Roman" panose="02020603050405020304" pitchFamily="18" charset="0"/>
                <a:cs typeface="Times New Roman" panose="02020603050405020304" pitchFamily="18" charset="0"/>
              </a:rPr>
              <a:t>мобильного сценического комплекса для временной установки</a:t>
            </a:r>
            <a:r>
              <a:rPr lang="ru-RU" sz="1200" b="1" dirty="0" smtClean="0">
                <a:latin typeface="Times New Roman" panose="02020603050405020304" pitchFamily="18" charset="0"/>
                <a:cs typeface="Times New Roman" panose="02020603050405020304" pitchFamily="18" charset="0"/>
              </a:rPr>
              <a:t> </a:t>
            </a:r>
          </a:p>
          <a:p>
            <a:pPr algn="ctr"/>
            <a:endParaRPr lang="ru-RU" sz="1200" dirty="0"/>
          </a:p>
        </p:txBody>
      </p:sp>
      <p:sp>
        <p:nvSpPr>
          <p:cNvPr id="28" name="Горизонтальный свиток 27"/>
          <p:cNvSpPr/>
          <p:nvPr/>
        </p:nvSpPr>
        <p:spPr>
          <a:xfrm>
            <a:off x="6865592" y="5620201"/>
            <a:ext cx="2778815" cy="796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sz="1100" dirty="0" smtClean="0">
              <a:latin typeface="Times New Roman" panose="02020603050405020304" pitchFamily="18" charset="0"/>
              <a:cs typeface="Times New Roman" panose="02020603050405020304" pitchFamily="18" charset="0"/>
            </a:endParaRPr>
          </a:p>
          <a:p>
            <a:pPr algn="ctr"/>
            <a:r>
              <a:rPr lang="ru-RU" sz="1100" dirty="0" smtClean="0">
                <a:latin typeface="Times New Roman" panose="02020603050405020304" pitchFamily="18" charset="0"/>
                <a:cs typeface="Times New Roman" panose="02020603050405020304" pitchFamily="18" charset="0"/>
              </a:rPr>
              <a:t>Вовлечение не менее 200 учащихся МАОУ «ОК «Алгоритм Успеха» в театральную деятельность</a:t>
            </a:r>
          </a:p>
          <a:p>
            <a:pPr algn="ctr"/>
            <a:endParaRPr lang="ru-RU" dirty="0"/>
          </a:p>
        </p:txBody>
      </p:sp>
      <p:sp>
        <p:nvSpPr>
          <p:cNvPr id="29" name="Горизонтальный свиток 28"/>
          <p:cNvSpPr/>
          <p:nvPr/>
        </p:nvSpPr>
        <p:spPr>
          <a:xfrm>
            <a:off x="4952121" y="3895103"/>
            <a:ext cx="2750327" cy="981128"/>
          </a:xfrm>
          <a:prstGeom prst="horizontalScroll">
            <a:avLst>
              <a:gd name="adj" fmla="val 1117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sz="1100" dirty="0" smtClean="0">
              <a:latin typeface="Times New Roman" panose="02020603050405020304" pitchFamily="18" charset="0"/>
              <a:cs typeface="Times New Roman" panose="02020603050405020304" pitchFamily="18" charset="0"/>
            </a:endParaRPr>
          </a:p>
          <a:p>
            <a:pPr algn="ctr"/>
            <a:r>
              <a:rPr lang="ru-RU" sz="1100" dirty="0" smtClean="0">
                <a:latin typeface="Times New Roman" panose="02020603050405020304" pitchFamily="18" charset="0"/>
                <a:cs typeface="Times New Roman" panose="02020603050405020304" pitchFamily="18" charset="0"/>
              </a:rPr>
              <a:t>Эффективное и систематическое  взаимодействие школьных театров ОУ Белгородского района</a:t>
            </a:r>
          </a:p>
          <a:p>
            <a:pPr algn="ctr"/>
            <a:endParaRPr lang="ru-RU" sz="1400" dirty="0"/>
          </a:p>
        </p:txBody>
      </p:sp>
      <p:sp>
        <p:nvSpPr>
          <p:cNvPr id="30" name="Горизонтальный свиток 29"/>
          <p:cNvSpPr/>
          <p:nvPr/>
        </p:nvSpPr>
        <p:spPr>
          <a:xfrm>
            <a:off x="4490751" y="2898899"/>
            <a:ext cx="2596305" cy="893882"/>
          </a:xfrm>
          <a:prstGeom prst="horizontalScroll">
            <a:avLst>
              <a:gd name="adj" fmla="val 1117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sz="1100" dirty="0" smtClean="0">
              <a:latin typeface="Times New Roman" panose="02020603050405020304" pitchFamily="18" charset="0"/>
              <a:cs typeface="Times New Roman" panose="02020603050405020304" pitchFamily="18" charset="0"/>
            </a:endParaRPr>
          </a:p>
          <a:p>
            <a:pPr algn="ctr"/>
            <a:endParaRPr lang="ru-RU" sz="1100" dirty="0" smtClean="0">
              <a:latin typeface="Times New Roman" panose="02020603050405020304" pitchFamily="18" charset="0"/>
              <a:cs typeface="Times New Roman" panose="02020603050405020304" pitchFamily="18" charset="0"/>
            </a:endParaRPr>
          </a:p>
          <a:p>
            <a:pPr algn="ctr"/>
            <a:r>
              <a:rPr lang="ru-RU" sz="1100" dirty="0" smtClean="0">
                <a:latin typeface="Times New Roman" panose="02020603050405020304" pitchFamily="18" charset="0"/>
                <a:cs typeface="Times New Roman" panose="02020603050405020304" pitchFamily="18" charset="0"/>
              </a:rPr>
              <a:t>Привлечение профессиональных </a:t>
            </a:r>
            <a:r>
              <a:rPr lang="ru-RU" sz="1100" dirty="0">
                <a:latin typeface="Times New Roman" panose="02020603050405020304" pitchFamily="18" charset="0"/>
                <a:cs typeface="Times New Roman" panose="02020603050405020304" pitchFamily="18" charset="0"/>
              </a:rPr>
              <a:t>актеров на ведущие роли в школьных </a:t>
            </a:r>
            <a:r>
              <a:rPr lang="en-US" sz="1100" dirty="0" err="1">
                <a:latin typeface="Times New Roman" panose="02020603050405020304" pitchFamily="18" charset="0"/>
                <a:cs typeface="Times New Roman" panose="02020603050405020304" pitchFamily="18" charset="0"/>
              </a:rPr>
              <a:t>OpenAir</a:t>
            </a:r>
            <a:r>
              <a:rPr lang="en-US"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спектаклях</a:t>
            </a:r>
            <a:endParaRPr lang="ru-RU" sz="1100" dirty="0">
              <a:latin typeface="Times New Roman" panose="02020603050405020304" pitchFamily="18" charset="0"/>
              <a:cs typeface="Times New Roman" panose="02020603050405020304" pitchFamily="18" charset="0"/>
            </a:endParaRPr>
          </a:p>
          <a:p>
            <a:pPr algn="ctr"/>
            <a:endParaRPr lang="ru-RU" sz="1100" dirty="0" smtClean="0">
              <a:latin typeface="Times New Roman" panose="02020603050405020304" pitchFamily="18" charset="0"/>
              <a:cs typeface="Times New Roman" panose="02020603050405020304" pitchFamily="18" charset="0"/>
            </a:endParaRPr>
          </a:p>
          <a:p>
            <a:pPr algn="ctr"/>
            <a:endParaRPr lang="ru-RU" sz="1400" dirty="0"/>
          </a:p>
        </p:txBody>
      </p:sp>
      <p:sp>
        <p:nvSpPr>
          <p:cNvPr id="31" name="Горизонтальный свиток 30"/>
          <p:cNvSpPr/>
          <p:nvPr/>
        </p:nvSpPr>
        <p:spPr>
          <a:xfrm>
            <a:off x="6308968" y="1657308"/>
            <a:ext cx="2664296" cy="637127"/>
          </a:xfrm>
          <a:prstGeom prst="horizontalScroll">
            <a:avLst>
              <a:gd name="adj" fmla="val 1117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sz="1100" dirty="0" smtClean="0">
              <a:latin typeface="Times New Roman" panose="02020603050405020304" pitchFamily="18" charset="0"/>
              <a:cs typeface="Times New Roman" panose="02020603050405020304" pitchFamily="18" charset="0"/>
            </a:endParaRPr>
          </a:p>
          <a:p>
            <a:pPr algn="ctr"/>
            <a:r>
              <a:rPr lang="ru-RU" sz="1100" dirty="0" smtClean="0">
                <a:latin typeface="Times New Roman" panose="02020603050405020304" pitchFamily="18" charset="0"/>
                <a:cs typeface="Times New Roman" panose="02020603050405020304" pitchFamily="18" charset="0"/>
              </a:rPr>
              <a:t>Участие в сетевых спектаклях школьных театров РФ</a:t>
            </a:r>
          </a:p>
          <a:p>
            <a:pPr algn="ctr"/>
            <a:endParaRPr lang="ru-RU" sz="1400" dirty="0"/>
          </a:p>
        </p:txBody>
      </p:sp>
      <p:sp>
        <p:nvSpPr>
          <p:cNvPr id="20" name="Половина рамки 19"/>
          <p:cNvSpPr/>
          <p:nvPr/>
        </p:nvSpPr>
        <p:spPr>
          <a:xfrm>
            <a:off x="121841" y="96711"/>
            <a:ext cx="1872208" cy="3222092"/>
          </a:xfrm>
          <a:prstGeom prst="halfFram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22" name="Прямоугольник 21"/>
          <p:cNvSpPr/>
          <p:nvPr/>
        </p:nvSpPr>
        <p:spPr>
          <a:xfrm>
            <a:off x="151580" y="545389"/>
            <a:ext cx="513410" cy="2063776"/>
          </a:xfrm>
          <a:prstGeom prst="rect">
            <a:avLst/>
          </a:prstGeom>
          <a:noFill/>
          <a:ln>
            <a:noFill/>
          </a:ln>
        </p:spPr>
        <p:txBody>
          <a:bodyPr vert="wordArtVert" wrap="square" lIns="91440" tIns="45720" rIns="91440" bIns="45720">
            <a:spAutoFit/>
          </a:bodyPr>
          <a:lstStyle/>
          <a:p>
            <a:pPr algn="ctr"/>
            <a:r>
              <a:rPr lang="ru-RU" b="1" dirty="0" smtClean="0">
                <a:ln w="6600">
                  <a:solidFill>
                    <a:schemeClr val="accent2"/>
                  </a:solidFill>
                  <a:prstDash val="solid"/>
                </a:ln>
                <a:solidFill>
                  <a:srgbClr val="FFFFFF"/>
                </a:solidFill>
                <a:effectLst>
                  <a:outerShdw dist="38100" dir="2700000" algn="tl" rotWithShape="0">
                    <a:schemeClr val="accent2"/>
                  </a:outerShdw>
                </a:effectLst>
              </a:rPr>
              <a:t>УРОВНИ</a:t>
            </a:r>
            <a:endParaRPr lang="ru-RU" b="1"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27" name="Прямоугольник 26"/>
          <p:cNvSpPr/>
          <p:nvPr/>
        </p:nvSpPr>
        <p:spPr>
          <a:xfrm>
            <a:off x="104066" y="192076"/>
            <a:ext cx="1654038" cy="400110"/>
          </a:xfrm>
          <a:prstGeom prst="rect">
            <a:avLst/>
          </a:prstGeom>
          <a:noFill/>
        </p:spPr>
        <p:txBody>
          <a:bodyPr wrap="square" lIns="91440" tIns="45720" rIns="91440" bIns="45720">
            <a:spAutoFit/>
          </a:bodyPr>
          <a:lstStyle/>
          <a:p>
            <a:pPr algn="ctr"/>
            <a:r>
              <a:rPr lang="ru-RU" sz="2000" b="1" dirty="0" smtClean="0">
                <a:ln w="6600">
                  <a:solidFill>
                    <a:schemeClr val="accent2"/>
                  </a:solidFill>
                  <a:prstDash val="solid"/>
                </a:ln>
                <a:solidFill>
                  <a:srgbClr val="FFFFFF"/>
                </a:solidFill>
                <a:effectLst>
                  <a:outerShdw dist="38100" dir="2700000" algn="tl" rotWithShape="0">
                    <a:schemeClr val="accent2"/>
                  </a:outerShdw>
                </a:effectLst>
              </a:rPr>
              <a:t>ПРОЕКТА</a:t>
            </a:r>
            <a:endParaRPr lang="ru-RU" sz="2000" b="1" cap="none" spc="0" dirty="0">
              <a:ln w="22225">
                <a:solidFill>
                  <a:schemeClr val="accent2"/>
                </a:solidFill>
                <a:prstDash val="solid"/>
              </a:ln>
              <a:solidFill>
                <a:schemeClr val="accent2">
                  <a:lumMod val="40000"/>
                  <a:lumOff val="60000"/>
                </a:schemeClr>
              </a:solidFill>
              <a:effectLst/>
            </a:endParaRPr>
          </a:p>
        </p:txBody>
      </p:sp>
      <p:pic>
        <p:nvPicPr>
          <p:cNvPr id="43" name="Рисунок 42" descr="&lt;strong&gt;Plus&lt;/strong&gt; 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7144" y="4802775"/>
            <a:ext cx="360565" cy="360565"/>
          </a:xfrm>
          <a:prstGeom prst="rect">
            <a:avLst/>
          </a:prstGeom>
        </p:spPr>
      </p:pic>
      <p:pic>
        <p:nvPicPr>
          <p:cNvPr id="44" name="Рисунок 43" descr="&lt;strong&gt;Plus&lt;/strong&gt; 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99900" y="3615097"/>
            <a:ext cx="377616" cy="377616"/>
          </a:xfrm>
          <a:prstGeom prst="rect">
            <a:avLst/>
          </a:prstGeom>
        </p:spPr>
      </p:pic>
      <p:pic>
        <p:nvPicPr>
          <p:cNvPr id="45" name="Рисунок 44" descr="&lt;strong&gt;Plus&lt;/strong&gt; 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9739" y="2343946"/>
            <a:ext cx="378242" cy="378242"/>
          </a:xfrm>
          <a:prstGeom prst="rect">
            <a:avLst/>
          </a:prstGeom>
        </p:spPr>
      </p:pic>
      <p:sp>
        <p:nvSpPr>
          <p:cNvPr id="33" name="Горизонтальный свиток 32"/>
          <p:cNvSpPr/>
          <p:nvPr/>
        </p:nvSpPr>
        <p:spPr>
          <a:xfrm>
            <a:off x="7177516" y="2838301"/>
            <a:ext cx="2596305" cy="893882"/>
          </a:xfrm>
          <a:prstGeom prst="horizontalScroll">
            <a:avLst>
              <a:gd name="adj" fmla="val 1117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sz="1100" dirty="0" smtClean="0">
              <a:latin typeface="Times New Roman" panose="02020603050405020304" pitchFamily="18" charset="0"/>
              <a:cs typeface="Times New Roman" panose="02020603050405020304" pitchFamily="18" charset="0"/>
            </a:endParaRPr>
          </a:p>
          <a:p>
            <a:pPr algn="ctr"/>
            <a:r>
              <a:rPr lang="ru-RU" sz="1100" dirty="0" smtClean="0">
                <a:latin typeface="Times New Roman" panose="02020603050405020304" pitchFamily="18" charset="0"/>
                <a:cs typeface="Times New Roman" panose="02020603050405020304" pitchFamily="18" charset="0"/>
              </a:rPr>
              <a:t>Участие в фестивалях школьных театров ОУ Белгородской области</a:t>
            </a:r>
            <a:endParaRPr lang="ru-RU" sz="1100" dirty="0">
              <a:latin typeface="Times New Roman" panose="02020603050405020304" pitchFamily="18" charset="0"/>
              <a:cs typeface="Times New Roman" panose="02020603050405020304" pitchFamily="18" charset="0"/>
            </a:endParaRPr>
          </a:p>
          <a:p>
            <a:pPr algn="ctr"/>
            <a:endParaRPr lang="ru-RU" sz="1100" dirty="0" smtClean="0">
              <a:latin typeface="Times New Roman" panose="02020603050405020304" pitchFamily="18" charset="0"/>
              <a:cs typeface="Times New Roman" panose="02020603050405020304" pitchFamily="18" charset="0"/>
            </a:endParaRPr>
          </a:p>
          <a:p>
            <a:pPr algn="ctr"/>
            <a:endParaRPr lang="ru-RU" sz="1400" dirty="0"/>
          </a:p>
        </p:txBody>
      </p:sp>
      <p:pic>
        <p:nvPicPr>
          <p:cNvPr id="19" name="Рисунок 18"/>
          <p:cNvPicPr>
            <a:picLocks noChangeAspect="1"/>
          </p:cNvPicPr>
          <p:nvPr/>
        </p:nvPicPr>
        <p:blipFill rotWithShape="1">
          <a:blip r:embed="rId6"/>
          <a:srcRect l="37794" t="32500" r="21650" b="33900"/>
          <a:stretch/>
        </p:blipFill>
        <p:spPr>
          <a:xfrm>
            <a:off x="676242" y="713706"/>
            <a:ext cx="4079148" cy="1900962"/>
          </a:xfrm>
          <a:prstGeom prst="rect">
            <a:avLst/>
          </a:prstGeom>
          <a:ln>
            <a:noFill/>
          </a:ln>
          <a:effectLst>
            <a:softEdge rad="112500"/>
          </a:effectLst>
        </p:spPr>
      </p:pic>
    </p:spTree>
    <p:extLst>
      <p:ext uri="{BB962C8B-B14F-4D97-AF65-F5344CB8AC3E}">
        <p14:creationId xmlns:p14="http://schemas.microsoft.com/office/powerpoint/2010/main" val="26346967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2640" y="17585"/>
            <a:ext cx="7200800" cy="759033"/>
          </a:xfrm>
        </p:spPr>
        <p:txBody>
          <a:bodyPr>
            <a:normAutofit/>
          </a:bodyPr>
          <a:lstStyle/>
          <a:p>
            <a:pPr algn="l"/>
            <a:r>
              <a:rPr lang="ru-RU" sz="3200" dirty="0" smtClean="0">
                <a:latin typeface="Amazing Grotesk" pitchFamily="2" charset="0"/>
              </a:rPr>
              <a:t>ОСНОВНЫЕ БЛОКИ РАБОТ ПРОЕКТА</a:t>
            </a:r>
            <a:endParaRPr lang="ru-RU" sz="3200" dirty="0">
              <a:latin typeface="Amazing Grotesk" pitchFamily="2" charset="0"/>
            </a:endParaRPr>
          </a:p>
        </p:txBody>
      </p:sp>
      <p:sp>
        <p:nvSpPr>
          <p:cNvPr id="4" name="Номер слайда 3"/>
          <p:cNvSpPr>
            <a:spLocks noGrp="1"/>
          </p:cNvSpPr>
          <p:nvPr>
            <p:ph type="sldNum" sz="quarter" idx="12"/>
          </p:nvPr>
        </p:nvSpPr>
        <p:spPr>
          <a:xfrm>
            <a:off x="7099300" y="6429396"/>
            <a:ext cx="2311400" cy="292080"/>
          </a:xfrm>
        </p:spPr>
        <p:txBody>
          <a:bodyPr/>
          <a:lstStyle/>
          <a:p>
            <a:fld id="{565DDE73-4AFC-4BA6-9E10-98417885A2E1}" type="slidenum">
              <a:rPr lang="ru-RU" smtClean="0">
                <a:solidFill>
                  <a:schemeClr val="tx1"/>
                </a:solidFill>
                <a:latin typeface="Amazing Grotesk" pitchFamily="2" charset="0"/>
              </a:rPr>
              <a:pPr/>
              <a:t>15</a:t>
            </a:fld>
            <a:endParaRPr lang="ru-RU" dirty="0">
              <a:solidFill>
                <a:schemeClr val="tx1"/>
              </a:solidFill>
              <a:latin typeface="Amazing Grotesk" pitchFamily="2" charset="0"/>
            </a:endParaRPr>
          </a:p>
        </p:txBody>
      </p:sp>
      <p:graphicFrame>
        <p:nvGraphicFramePr>
          <p:cNvPr id="10" name="Таблица 9"/>
          <p:cNvGraphicFramePr>
            <a:graphicFrameLocks noGrp="1"/>
          </p:cNvGraphicFramePr>
          <p:nvPr>
            <p:extLst>
              <p:ext uri="{D42A27DB-BD31-4B8C-83A1-F6EECF244321}">
                <p14:modId xmlns:p14="http://schemas.microsoft.com/office/powerpoint/2010/main" val="3079705059"/>
              </p:ext>
            </p:extLst>
          </p:nvPr>
        </p:nvGraphicFramePr>
        <p:xfrm>
          <a:off x="272480" y="692696"/>
          <a:ext cx="9433047" cy="5711948"/>
        </p:xfrm>
        <a:graphic>
          <a:graphicData uri="http://schemas.openxmlformats.org/drawingml/2006/table">
            <a:tbl>
              <a:tblPr>
                <a:tableStyleId>{2D5ABB26-0587-4C30-8999-92F81FD0307C}</a:tableStyleId>
              </a:tblPr>
              <a:tblGrid>
                <a:gridCol w="432048">
                  <a:extLst>
                    <a:ext uri="{9D8B030D-6E8A-4147-A177-3AD203B41FA5}">
                      <a16:colId xmlns:a16="http://schemas.microsoft.com/office/drawing/2014/main" val="1029958592"/>
                    </a:ext>
                  </a:extLst>
                </a:gridCol>
                <a:gridCol w="2490316">
                  <a:extLst>
                    <a:ext uri="{9D8B030D-6E8A-4147-A177-3AD203B41FA5}">
                      <a16:colId xmlns:a16="http://schemas.microsoft.com/office/drawing/2014/main" val="3611701831"/>
                    </a:ext>
                  </a:extLst>
                </a:gridCol>
                <a:gridCol w="1104315">
                  <a:extLst>
                    <a:ext uri="{9D8B030D-6E8A-4147-A177-3AD203B41FA5}">
                      <a16:colId xmlns:a16="http://schemas.microsoft.com/office/drawing/2014/main" val="550266619"/>
                    </a:ext>
                  </a:extLst>
                </a:gridCol>
                <a:gridCol w="977868">
                  <a:extLst>
                    <a:ext uri="{9D8B030D-6E8A-4147-A177-3AD203B41FA5}">
                      <a16:colId xmlns:a16="http://schemas.microsoft.com/office/drawing/2014/main" val="840352066"/>
                    </a:ext>
                  </a:extLst>
                </a:gridCol>
                <a:gridCol w="1034067">
                  <a:extLst>
                    <a:ext uri="{9D8B030D-6E8A-4147-A177-3AD203B41FA5}">
                      <a16:colId xmlns:a16="http://schemas.microsoft.com/office/drawing/2014/main" val="2131788778"/>
                    </a:ext>
                  </a:extLst>
                </a:gridCol>
                <a:gridCol w="247276">
                  <a:extLst>
                    <a:ext uri="{9D8B030D-6E8A-4147-A177-3AD203B41FA5}">
                      <a16:colId xmlns:a16="http://schemas.microsoft.com/office/drawing/2014/main" val="2183815932"/>
                    </a:ext>
                  </a:extLst>
                </a:gridCol>
                <a:gridCol w="247276">
                  <a:extLst>
                    <a:ext uri="{9D8B030D-6E8A-4147-A177-3AD203B41FA5}">
                      <a16:colId xmlns:a16="http://schemas.microsoft.com/office/drawing/2014/main" val="4101732031"/>
                    </a:ext>
                  </a:extLst>
                </a:gridCol>
                <a:gridCol w="236037">
                  <a:extLst>
                    <a:ext uri="{9D8B030D-6E8A-4147-A177-3AD203B41FA5}">
                      <a16:colId xmlns:a16="http://schemas.microsoft.com/office/drawing/2014/main" val="1390236437"/>
                    </a:ext>
                  </a:extLst>
                </a:gridCol>
                <a:gridCol w="224798">
                  <a:extLst>
                    <a:ext uri="{9D8B030D-6E8A-4147-A177-3AD203B41FA5}">
                      <a16:colId xmlns:a16="http://schemas.microsoft.com/office/drawing/2014/main" val="2133713610"/>
                    </a:ext>
                  </a:extLst>
                </a:gridCol>
                <a:gridCol w="213557">
                  <a:extLst>
                    <a:ext uri="{9D8B030D-6E8A-4147-A177-3AD203B41FA5}">
                      <a16:colId xmlns:a16="http://schemas.microsoft.com/office/drawing/2014/main" val="516273613"/>
                    </a:ext>
                  </a:extLst>
                </a:gridCol>
                <a:gridCol w="213557">
                  <a:extLst>
                    <a:ext uri="{9D8B030D-6E8A-4147-A177-3AD203B41FA5}">
                      <a16:colId xmlns:a16="http://schemas.microsoft.com/office/drawing/2014/main" val="1807293832"/>
                    </a:ext>
                  </a:extLst>
                </a:gridCol>
                <a:gridCol w="202316">
                  <a:extLst>
                    <a:ext uri="{9D8B030D-6E8A-4147-A177-3AD203B41FA5}">
                      <a16:colId xmlns:a16="http://schemas.microsoft.com/office/drawing/2014/main" val="1900057572"/>
                    </a:ext>
                  </a:extLst>
                </a:gridCol>
                <a:gridCol w="202316">
                  <a:extLst>
                    <a:ext uri="{9D8B030D-6E8A-4147-A177-3AD203B41FA5}">
                      <a16:colId xmlns:a16="http://schemas.microsoft.com/office/drawing/2014/main" val="1034125544"/>
                    </a:ext>
                  </a:extLst>
                </a:gridCol>
                <a:gridCol w="193888">
                  <a:extLst>
                    <a:ext uri="{9D8B030D-6E8A-4147-A177-3AD203B41FA5}">
                      <a16:colId xmlns:a16="http://schemas.microsoft.com/office/drawing/2014/main" val="3815504912"/>
                    </a:ext>
                  </a:extLst>
                </a:gridCol>
                <a:gridCol w="193888">
                  <a:extLst>
                    <a:ext uri="{9D8B030D-6E8A-4147-A177-3AD203B41FA5}">
                      <a16:colId xmlns:a16="http://schemas.microsoft.com/office/drawing/2014/main" val="2319913868"/>
                    </a:ext>
                  </a:extLst>
                </a:gridCol>
                <a:gridCol w="193888">
                  <a:extLst>
                    <a:ext uri="{9D8B030D-6E8A-4147-A177-3AD203B41FA5}">
                      <a16:colId xmlns:a16="http://schemas.microsoft.com/office/drawing/2014/main" val="3235878614"/>
                    </a:ext>
                  </a:extLst>
                </a:gridCol>
                <a:gridCol w="191077">
                  <a:extLst>
                    <a:ext uri="{9D8B030D-6E8A-4147-A177-3AD203B41FA5}">
                      <a16:colId xmlns:a16="http://schemas.microsoft.com/office/drawing/2014/main" val="4068266186"/>
                    </a:ext>
                  </a:extLst>
                </a:gridCol>
                <a:gridCol w="193888">
                  <a:extLst>
                    <a:ext uri="{9D8B030D-6E8A-4147-A177-3AD203B41FA5}">
                      <a16:colId xmlns:a16="http://schemas.microsoft.com/office/drawing/2014/main" val="1636817858"/>
                    </a:ext>
                  </a:extLst>
                </a:gridCol>
                <a:gridCol w="213557">
                  <a:extLst>
                    <a:ext uri="{9D8B030D-6E8A-4147-A177-3AD203B41FA5}">
                      <a16:colId xmlns:a16="http://schemas.microsoft.com/office/drawing/2014/main" val="3484991822"/>
                    </a:ext>
                  </a:extLst>
                </a:gridCol>
                <a:gridCol w="213557">
                  <a:extLst>
                    <a:ext uri="{9D8B030D-6E8A-4147-A177-3AD203B41FA5}">
                      <a16:colId xmlns:a16="http://schemas.microsoft.com/office/drawing/2014/main" val="1532888592"/>
                    </a:ext>
                  </a:extLst>
                </a:gridCol>
                <a:gridCol w="213557">
                  <a:extLst>
                    <a:ext uri="{9D8B030D-6E8A-4147-A177-3AD203B41FA5}">
                      <a16:colId xmlns:a16="http://schemas.microsoft.com/office/drawing/2014/main" val="2795593747"/>
                    </a:ext>
                  </a:extLst>
                </a:gridCol>
              </a:tblGrid>
              <a:tr h="306733">
                <a:tc rowSpan="2">
                  <a:txBody>
                    <a:bodyPr/>
                    <a:lstStyle/>
                    <a:p>
                      <a:pPr algn="ctr" rtl="0" fontAlgn="ctr"/>
                      <a:r>
                        <a:rPr lang="ru-RU" sz="1050" b="1" u="none" strike="noStrike" dirty="0">
                          <a:effectLst/>
                        </a:rPr>
                        <a:t>№</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r>
                        <a:rPr lang="ru-RU" sz="1050" b="1" u="none" strike="noStrike" dirty="0">
                          <a:effectLst/>
                        </a:rPr>
                        <a:t>Наименование</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r>
                        <a:rPr lang="ru-RU" sz="1050" b="1" u="none" strike="noStrike" dirty="0">
                          <a:effectLst/>
                        </a:rPr>
                        <a:t>Длительность, дней</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r>
                        <a:rPr lang="ru-RU" sz="1050" b="1" u="none" strike="noStrike" dirty="0">
                          <a:effectLst/>
                        </a:rPr>
                        <a:t>Начало</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rtl="0" fontAlgn="ctr"/>
                      <a:r>
                        <a:rPr lang="ru-RU" sz="1050" b="1" u="none" strike="noStrike" dirty="0">
                          <a:effectLst/>
                        </a:rPr>
                        <a:t>Окончание</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rtl="0" fontAlgn="ctr"/>
                      <a:r>
                        <a:rPr lang="ru-RU" sz="1050" b="1" u="none" strike="noStrike" dirty="0">
                          <a:effectLst/>
                        </a:rPr>
                        <a:t>2018 год</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gridSpan="12">
                  <a:txBody>
                    <a:bodyPr/>
                    <a:lstStyle/>
                    <a:p>
                      <a:pPr algn="ctr" rtl="0" fontAlgn="ctr"/>
                      <a:r>
                        <a:rPr lang="ru-RU" sz="1050" b="1" u="none" strike="noStrike" dirty="0">
                          <a:effectLst/>
                        </a:rPr>
                        <a:t>2019 год</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69712224"/>
                  </a:ext>
                </a:extLst>
              </a:tr>
              <a:tr h="143142">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rtl="0" fontAlgn="ctr"/>
                      <a:r>
                        <a:rPr lang="ru-RU" sz="900" u="none" strike="noStrike">
                          <a:effectLst/>
                        </a:rPr>
                        <a:t>9</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10</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11</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12</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2</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3</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4</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5</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6</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7</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8</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9</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10</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11</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12</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442028"/>
                  </a:ext>
                </a:extLst>
              </a:tr>
              <a:tr h="156774">
                <a:tc>
                  <a:txBody>
                    <a:bodyPr/>
                    <a:lstStyle/>
                    <a:p>
                      <a:pPr algn="ctr" rtl="0" fontAlgn="ctr"/>
                      <a:r>
                        <a:rPr lang="ru-RU" sz="1050" b="1" u="none" strike="noStrike" dirty="0">
                          <a:effectLst/>
                        </a:rPr>
                        <a:t>1.</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b="1" u="none" strike="noStrike" dirty="0">
                          <a:effectLst/>
                        </a:rPr>
                        <a:t>Подготовительный этап</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b="1" u="none" strike="noStrike" dirty="0">
                          <a:effectLst/>
                        </a:rPr>
                        <a:t>15</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b="1" u="none" strike="noStrike" dirty="0">
                          <a:effectLst/>
                        </a:rPr>
                        <a:t>10.09.2018</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b="1" u="none" strike="noStrike" dirty="0">
                          <a:effectLst/>
                        </a:rPr>
                        <a:t>28.09.2018</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 </a:t>
                      </a:r>
                      <a:endParaRPr lang="ru-RU" sz="900" b="1" i="0" u="none" strike="noStrike" dirty="0">
                        <a:solidFill>
                          <a:srgbClr val="00B05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 </a:t>
                      </a:r>
                      <a:endParaRPr lang="ru-RU" sz="900" b="1"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94872343"/>
                  </a:ext>
                </a:extLst>
              </a:tr>
              <a:tr h="606650">
                <a:tc>
                  <a:txBody>
                    <a:bodyPr/>
                    <a:lstStyle/>
                    <a:p>
                      <a:pPr algn="ctr" rtl="0" fontAlgn="ctr"/>
                      <a:r>
                        <a:rPr lang="ru-RU" sz="1050" u="none" strike="noStrike">
                          <a:effectLst/>
                        </a:rPr>
                        <a:t>1.1.</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Мониторинг вовлеченности </a:t>
                      </a:r>
                      <a:r>
                        <a:rPr lang="ru-RU" sz="1050" u="none" strike="noStrike" dirty="0" smtClean="0">
                          <a:effectLst/>
                        </a:rPr>
                        <a:t>обучающихся в театральную деятельность</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5</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10.09.2018</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14.09.2018</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1227103"/>
                  </a:ext>
                </a:extLst>
              </a:tr>
              <a:tr h="756609">
                <a:tc>
                  <a:txBody>
                    <a:bodyPr/>
                    <a:lstStyle/>
                    <a:p>
                      <a:pPr algn="ctr" rtl="0" fontAlgn="ctr"/>
                      <a:r>
                        <a:rPr lang="ru-RU" sz="1050" u="none" strike="noStrike">
                          <a:effectLst/>
                        </a:rPr>
                        <a:t>1.2.</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Мониторинг опроса среди жителей микрорайона "Улитка" </a:t>
                      </a:r>
                      <a:r>
                        <a:rPr lang="ru-RU" sz="1050" u="none" strike="noStrike" dirty="0" smtClean="0">
                          <a:effectLst/>
                        </a:rPr>
                        <a:t>об</a:t>
                      </a:r>
                      <a:r>
                        <a:rPr lang="ru-RU" sz="1050" u="none" strike="noStrike" baseline="0" dirty="0" smtClean="0">
                          <a:effectLst/>
                        </a:rPr>
                        <a:t> актуальности</a:t>
                      </a:r>
                      <a:r>
                        <a:rPr lang="ru-RU" sz="1050" u="none" strike="noStrike" dirty="0" smtClean="0">
                          <a:effectLst/>
                        </a:rPr>
                        <a:t> создания </a:t>
                      </a:r>
                      <a:r>
                        <a:rPr lang="ru-RU" sz="1050" u="none" strike="noStrike" dirty="0">
                          <a:effectLst/>
                        </a:rPr>
                        <a:t>школьного мобильного сценического </a:t>
                      </a:r>
                      <a:r>
                        <a:rPr lang="ru-RU" sz="1050" u="none" strike="noStrike" dirty="0" smtClean="0">
                          <a:effectLst/>
                        </a:rPr>
                        <a:t>комплекса «Театральный</a:t>
                      </a:r>
                      <a:r>
                        <a:rPr lang="ru-RU" sz="1050" u="none" strike="noStrike" baseline="0" dirty="0" smtClean="0">
                          <a:effectLst/>
                        </a:rPr>
                        <a:t> </a:t>
                      </a:r>
                      <a:r>
                        <a:rPr lang="en-US" sz="1050" u="none" strike="noStrike" baseline="0" dirty="0" err="1" smtClean="0">
                          <a:effectLst/>
                        </a:rPr>
                        <a:t>OpenAir</a:t>
                      </a:r>
                      <a:r>
                        <a:rPr lang="ru-RU" sz="1050" u="none" strike="noStrike" baseline="0" dirty="0" smtClean="0">
                          <a:effectLst/>
                        </a:rPr>
                        <a:t>»</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5</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17.09.2018</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21.09.2018</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9922310"/>
                  </a:ext>
                </a:extLst>
              </a:tr>
              <a:tr h="456692">
                <a:tc>
                  <a:txBody>
                    <a:bodyPr/>
                    <a:lstStyle/>
                    <a:p>
                      <a:pPr algn="ctr" rtl="0" fontAlgn="ctr"/>
                      <a:r>
                        <a:rPr lang="ru-RU" sz="1050" u="none" strike="noStrike">
                          <a:effectLst/>
                        </a:rPr>
                        <a:t>1.3.</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Создание рабочей и творческой группы проекта, распределение ролей </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5</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24.09.2018</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28.09.2018</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7996584"/>
                  </a:ext>
                </a:extLst>
              </a:tr>
              <a:tr h="306733">
                <a:tc>
                  <a:txBody>
                    <a:bodyPr/>
                    <a:lstStyle/>
                    <a:p>
                      <a:pPr algn="ctr" rtl="0" fontAlgn="ctr"/>
                      <a:r>
                        <a:rPr lang="ru-RU" sz="1050" b="1" u="none" strike="noStrike" dirty="0">
                          <a:effectLst/>
                        </a:rPr>
                        <a:t>2.</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b="1" u="none" strike="noStrike" dirty="0">
                          <a:effectLst/>
                        </a:rPr>
                        <a:t>Основной (инженерно-конструкторский)</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b="1" u="none" strike="noStrike" dirty="0">
                          <a:effectLst/>
                        </a:rPr>
                        <a:t>68</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b="1" u="none" strike="noStrike" dirty="0">
                          <a:effectLst/>
                        </a:rPr>
                        <a:t>22.10.2018</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b="1" u="none" strike="noStrike" dirty="0">
                          <a:effectLst/>
                        </a:rPr>
                        <a:t>27.12.2018</a:t>
                      </a:r>
                      <a:endParaRPr lang="ru-RU" sz="1050" b="1"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B05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5280993"/>
                  </a:ext>
                </a:extLst>
              </a:tr>
              <a:tr h="756609">
                <a:tc>
                  <a:txBody>
                    <a:bodyPr/>
                    <a:lstStyle/>
                    <a:p>
                      <a:pPr algn="ctr" rtl="0" fontAlgn="ctr"/>
                      <a:r>
                        <a:rPr lang="ru-RU" sz="1050" u="none" strike="noStrike">
                          <a:effectLst/>
                        </a:rPr>
                        <a:t>2.1.</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Создание эскиза ШМСК с помощью двух- и трёхмерной системы автоматизированного проектирования и черчения "AutoCAD"  </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26</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22.10.2018</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smtClean="0">
                          <a:effectLst/>
                        </a:rPr>
                        <a:t>09.11.2018</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5730191"/>
                  </a:ext>
                </a:extLst>
              </a:tr>
              <a:tr h="306733">
                <a:tc>
                  <a:txBody>
                    <a:bodyPr/>
                    <a:lstStyle/>
                    <a:p>
                      <a:pPr algn="ctr" rtl="0" fontAlgn="ctr"/>
                      <a:r>
                        <a:rPr lang="ru-RU" sz="1050" u="none" strike="noStrike">
                          <a:effectLst/>
                        </a:rPr>
                        <a:t>2.2.</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Печать макета ШМСК на 3D принтере</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2</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12.11.2018</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13.11.2018</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577476"/>
                  </a:ext>
                </a:extLst>
              </a:tr>
              <a:tr h="1206484">
                <a:tc>
                  <a:txBody>
                    <a:bodyPr/>
                    <a:lstStyle/>
                    <a:p>
                      <a:pPr algn="ctr" rtl="0" fontAlgn="ctr"/>
                      <a:r>
                        <a:rPr lang="ru-RU" sz="1050" u="none" strike="noStrike">
                          <a:effectLst/>
                        </a:rPr>
                        <a:t>2.3.</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Расчет необходимых числовых характеристик совместно с главным архитектором проектного института ООО "Белгородстроймонтаж" для проектирования будущего ШМСК через создание и решение инжненерных задач</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10</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14.11.2018</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23.11.2018</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0483919"/>
                  </a:ext>
                </a:extLst>
              </a:tr>
              <a:tr h="306733">
                <a:tc>
                  <a:txBody>
                    <a:bodyPr/>
                    <a:lstStyle/>
                    <a:p>
                      <a:pPr algn="ctr" rtl="0" fontAlgn="ctr"/>
                      <a:r>
                        <a:rPr lang="ru-RU" sz="1050" u="none" strike="noStrike">
                          <a:effectLst/>
                        </a:rPr>
                        <a:t>2.4.</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Расчет и закупка необходимых материалов для ШМСК</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5</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26.11.2018</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30.11.2018</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78102262"/>
                  </a:ext>
                </a:extLst>
              </a:tr>
              <a:tr h="306733">
                <a:tc>
                  <a:txBody>
                    <a:bodyPr/>
                    <a:lstStyle/>
                    <a:p>
                      <a:pPr algn="ctr" rtl="0" fontAlgn="ctr"/>
                      <a:r>
                        <a:rPr lang="ru-RU" sz="1050" u="none" strike="noStrike">
                          <a:effectLst/>
                        </a:rPr>
                        <a:t>2.5.</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smtClean="0">
                          <a:effectLst/>
                        </a:rPr>
                        <a:t>Монтаж </a:t>
                      </a:r>
                      <a:r>
                        <a:rPr lang="ru-RU" sz="1050" u="none" strike="noStrike" dirty="0">
                          <a:effectLst/>
                        </a:rPr>
                        <a:t>будущего ШМСК </a:t>
                      </a:r>
                      <a:r>
                        <a:rPr lang="ru-RU" sz="1050" u="none" strike="noStrike" dirty="0" smtClean="0">
                          <a:effectLst/>
                        </a:rPr>
                        <a:t>на территории ОУ</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25</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a:effectLst/>
                        </a:rPr>
                        <a:t>03.12.2018</a:t>
                      </a:r>
                      <a:endParaRPr lang="ru-RU" sz="1050" b="0" i="0" u="none" strike="noStrike">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50" u="none" strike="noStrike" dirty="0">
                          <a:effectLst/>
                        </a:rPr>
                        <a:t>27.12.2018</a:t>
                      </a:r>
                      <a:endParaRPr lang="ru-RU" sz="1050" b="0" i="0" u="none" strike="noStrike" dirty="0">
                        <a:solidFill>
                          <a:srgbClr val="000000"/>
                        </a:solidFill>
                        <a:effectLst/>
                        <a:latin typeface="Franklin Gothic Medium" panose="020B0603020102020204" pitchFamily="34" charset="0"/>
                      </a:endParaRPr>
                    </a:p>
                  </a:txBody>
                  <a:tcPr marL="5493" marR="5493" marT="54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dirty="0">
                          <a:effectLst/>
                        </a:rPr>
                        <a:t> </a:t>
                      </a:r>
                      <a:endParaRPr lang="ru-RU" sz="1400" b="0" i="0" u="none" strike="noStrike" dirty="0">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1400" u="none" strike="noStrike">
                          <a:effectLst/>
                        </a:rPr>
                        <a:t> </a:t>
                      </a:r>
                      <a:endParaRPr lang="ru-RU" sz="1400" b="0" i="0" u="none" strike="noStrike">
                        <a:solidFill>
                          <a:srgbClr val="000000"/>
                        </a:solidFill>
                        <a:effectLst/>
                        <a:latin typeface="Arial" panose="020B0604020202020204" pitchFamily="34" charset="0"/>
                      </a:endParaRPr>
                    </a:p>
                  </a:txBody>
                  <a:tcPr marL="5493" marR="5493" marT="549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a:effectLst/>
                        </a:rPr>
                        <a:t> </a:t>
                      </a:r>
                      <a:endParaRPr lang="ru-RU" sz="1000" b="0" i="0" u="none" strike="noStrike">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000" u="none" strike="noStrike" dirty="0">
                          <a:effectLst/>
                        </a:rPr>
                        <a:t> </a:t>
                      </a:r>
                      <a:endParaRPr lang="ru-RU" sz="1000" b="0" i="0" u="none" strike="noStrike" dirty="0">
                        <a:solidFill>
                          <a:srgbClr val="000000"/>
                        </a:solidFill>
                        <a:effectLst/>
                        <a:latin typeface="Calibri" panose="020F0502020204030204" pitchFamily="34" charset="0"/>
                      </a:endParaRPr>
                    </a:p>
                  </a:txBody>
                  <a:tcPr marL="5493" marR="5493" marT="54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152017"/>
                  </a:ext>
                </a:extLst>
              </a:tr>
            </a:tbl>
          </a:graphicData>
        </a:graphic>
      </p:graphicFrame>
    </p:spTree>
    <p:extLst>
      <p:ext uri="{BB962C8B-B14F-4D97-AF65-F5344CB8AC3E}">
        <p14:creationId xmlns:p14="http://schemas.microsoft.com/office/powerpoint/2010/main" val="2342042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3000" r="-3000"/>
          </a:stretch>
        </a:blipFill>
        <a:effectLst/>
      </p:bgPr>
    </p:bg>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565DDE73-4AFC-4BA6-9E10-98417885A2E1}" type="slidenum">
              <a:rPr lang="ru-RU" smtClean="0"/>
              <a:pPr/>
              <a:t>16</a:t>
            </a:fld>
            <a:endParaRPr lang="ru-RU"/>
          </a:p>
        </p:txBody>
      </p:sp>
      <p:graphicFrame>
        <p:nvGraphicFramePr>
          <p:cNvPr id="6" name="Таблица 5"/>
          <p:cNvGraphicFramePr>
            <a:graphicFrameLocks noGrp="1"/>
          </p:cNvGraphicFramePr>
          <p:nvPr>
            <p:extLst>
              <p:ext uri="{D42A27DB-BD31-4B8C-83A1-F6EECF244321}">
                <p14:modId xmlns:p14="http://schemas.microsoft.com/office/powerpoint/2010/main" val="1678286508"/>
              </p:ext>
            </p:extLst>
          </p:nvPr>
        </p:nvGraphicFramePr>
        <p:xfrm>
          <a:off x="488504" y="188640"/>
          <a:ext cx="9145015" cy="6120679"/>
        </p:xfrm>
        <a:graphic>
          <a:graphicData uri="http://schemas.openxmlformats.org/drawingml/2006/table">
            <a:tbl>
              <a:tblPr>
                <a:tableStyleId>{2D5ABB26-0587-4C30-8999-92F81FD0307C}</a:tableStyleId>
              </a:tblPr>
              <a:tblGrid>
                <a:gridCol w="504431">
                  <a:extLst>
                    <a:ext uri="{9D8B030D-6E8A-4147-A177-3AD203B41FA5}">
                      <a16:colId xmlns:a16="http://schemas.microsoft.com/office/drawing/2014/main" val="3024728189"/>
                    </a:ext>
                  </a:extLst>
                </a:gridCol>
                <a:gridCol w="2338012">
                  <a:extLst>
                    <a:ext uri="{9D8B030D-6E8A-4147-A177-3AD203B41FA5}">
                      <a16:colId xmlns:a16="http://schemas.microsoft.com/office/drawing/2014/main" val="1318492762"/>
                    </a:ext>
                  </a:extLst>
                </a:gridCol>
                <a:gridCol w="1048879">
                  <a:extLst>
                    <a:ext uri="{9D8B030D-6E8A-4147-A177-3AD203B41FA5}">
                      <a16:colId xmlns:a16="http://schemas.microsoft.com/office/drawing/2014/main" val="3638630697"/>
                    </a:ext>
                  </a:extLst>
                </a:gridCol>
                <a:gridCol w="976362">
                  <a:extLst>
                    <a:ext uri="{9D8B030D-6E8A-4147-A177-3AD203B41FA5}">
                      <a16:colId xmlns:a16="http://schemas.microsoft.com/office/drawing/2014/main" val="1115376071"/>
                    </a:ext>
                  </a:extLst>
                </a:gridCol>
                <a:gridCol w="1005788">
                  <a:extLst>
                    <a:ext uri="{9D8B030D-6E8A-4147-A177-3AD203B41FA5}">
                      <a16:colId xmlns:a16="http://schemas.microsoft.com/office/drawing/2014/main" val="1725339568"/>
                    </a:ext>
                  </a:extLst>
                </a:gridCol>
                <a:gridCol w="240515">
                  <a:extLst>
                    <a:ext uri="{9D8B030D-6E8A-4147-A177-3AD203B41FA5}">
                      <a16:colId xmlns:a16="http://schemas.microsoft.com/office/drawing/2014/main" val="4151033442"/>
                    </a:ext>
                  </a:extLst>
                </a:gridCol>
                <a:gridCol w="240515">
                  <a:extLst>
                    <a:ext uri="{9D8B030D-6E8A-4147-A177-3AD203B41FA5}">
                      <a16:colId xmlns:a16="http://schemas.microsoft.com/office/drawing/2014/main" val="2445861687"/>
                    </a:ext>
                  </a:extLst>
                </a:gridCol>
                <a:gridCol w="229583">
                  <a:extLst>
                    <a:ext uri="{9D8B030D-6E8A-4147-A177-3AD203B41FA5}">
                      <a16:colId xmlns:a16="http://schemas.microsoft.com/office/drawing/2014/main" val="1574153581"/>
                    </a:ext>
                  </a:extLst>
                </a:gridCol>
                <a:gridCol w="218649">
                  <a:extLst>
                    <a:ext uri="{9D8B030D-6E8A-4147-A177-3AD203B41FA5}">
                      <a16:colId xmlns:a16="http://schemas.microsoft.com/office/drawing/2014/main" val="1848067189"/>
                    </a:ext>
                  </a:extLst>
                </a:gridCol>
                <a:gridCol w="196784">
                  <a:extLst>
                    <a:ext uri="{9D8B030D-6E8A-4147-A177-3AD203B41FA5}">
                      <a16:colId xmlns:a16="http://schemas.microsoft.com/office/drawing/2014/main" val="3255876273"/>
                    </a:ext>
                  </a:extLst>
                </a:gridCol>
                <a:gridCol w="207716">
                  <a:extLst>
                    <a:ext uri="{9D8B030D-6E8A-4147-A177-3AD203B41FA5}">
                      <a16:colId xmlns:a16="http://schemas.microsoft.com/office/drawing/2014/main" val="3479615838"/>
                    </a:ext>
                  </a:extLst>
                </a:gridCol>
                <a:gridCol w="196784">
                  <a:extLst>
                    <a:ext uri="{9D8B030D-6E8A-4147-A177-3AD203B41FA5}">
                      <a16:colId xmlns:a16="http://schemas.microsoft.com/office/drawing/2014/main" val="1940445638"/>
                    </a:ext>
                  </a:extLst>
                </a:gridCol>
                <a:gridCol w="196784">
                  <a:extLst>
                    <a:ext uri="{9D8B030D-6E8A-4147-A177-3AD203B41FA5}">
                      <a16:colId xmlns:a16="http://schemas.microsoft.com/office/drawing/2014/main" val="3223725745"/>
                    </a:ext>
                  </a:extLst>
                </a:gridCol>
                <a:gridCol w="188586">
                  <a:extLst>
                    <a:ext uri="{9D8B030D-6E8A-4147-A177-3AD203B41FA5}">
                      <a16:colId xmlns:a16="http://schemas.microsoft.com/office/drawing/2014/main" val="370411353"/>
                    </a:ext>
                  </a:extLst>
                </a:gridCol>
                <a:gridCol w="188586">
                  <a:extLst>
                    <a:ext uri="{9D8B030D-6E8A-4147-A177-3AD203B41FA5}">
                      <a16:colId xmlns:a16="http://schemas.microsoft.com/office/drawing/2014/main" val="2599018364"/>
                    </a:ext>
                  </a:extLst>
                </a:gridCol>
                <a:gridCol w="188586">
                  <a:extLst>
                    <a:ext uri="{9D8B030D-6E8A-4147-A177-3AD203B41FA5}">
                      <a16:colId xmlns:a16="http://schemas.microsoft.com/office/drawing/2014/main" val="861350405"/>
                    </a:ext>
                  </a:extLst>
                </a:gridCol>
                <a:gridCol w="185851">
                  <a:extLst>
                    <a:ext uri="{9D8B030D-6E8A-4147-A177-3AD203B41FA5}">
                      <a16:colId xmlns:a16="http://schemas.microsoft.com/office/drawing/2014/main" val="3348035353"/>
                    </a:ext>
                  </a:extLst>
                </a:gridCol>
                <a:gridCol w="188586">
                  <a:extLst>
                    <a:ext uri="{9D8B030D-6E8A-4147-A177-3AD203B41FA5}">
                      <a16:colId xmlns:a16="http://schemas.microsoft.com/office/drawing/2014/main" val="2810908472"/>
                    </a:ext>
                  </a:extLst>
                </a:gridCol>
                <a:gridCol w="188586">
                  <a:extLst>
                    <a:ext uri="{9D8B030D-6E8A-4147-A177-3AD203B41FA5}">
                      <a16:colId xmlns:a16="http://schemas.microsoft.com/office/drawing/2014/main" val="697991143"/>
                    </a:ext>
                  </a:extLst>
                </a:gridCol>
                <a:gridCol w="207716">
                  <a:extLst>
                    <a:ext uri="{9D8B030D-6E8A-4147-A177-3AD203B41FA5}">
                      <a16:colId xmlns:a16="http://schemas.microsoft.com/office/drawing/2014/main" val="4156421296"/>
                    </a:ext>
                  </a:extLst>
                </a:gridCol>
                <a:gridCol w="207716">
                  <a:extLst>
                    <a:ext uri="{9D8B030D-6E8A-4147-A177-3AD203B41FA5}">
                      <a16:colId xmlns:a16="http://schemas.microsoft.com/office/drawing/2014/main" val="3393837726"/>
                    </a:ext>
                  </a:extLst>
                </a:gridCol>
              </a:tblGrid>
              <a:tr h="317478">
                <a:tc>
                  <a:txBody>
                    <a:bodyPr/>
                    <a:lstStyle/>
                    <a:p>
                      <a:pPr algn="ctr" rtl="0" fontAlgn="ctr"/>
                      <a:r>
                        <a:rPr lang="ru-RU" sz="900" b="1" u="none" strike="noStrike" dirty="0">
                          <a:effectLst/>
                        </a:rPr>
                        <a:t>3.</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Основной (театрально-постановочный)</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117</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09.10.2018</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12.05.2019</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0190301"/>
                  </a:ext>
                </a:extLst>
              </a:tr>
              <a:tr h="466731">
                <a:tc>
                  <a:txBody>
                    <a:bodyPr/>
                    <a:lstStyle/>
                    <a:p>
                      <a:pPr algn="ctr" rtl="0" fontAlgn="ctr"/>
                      <a:r>
                        <a:rPr lang="ru-RU" sz="900" u="none" strike="noStrike">
                          <a:effectLst/>
                        </a:rPr>
                        <a:t>3.1.</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Определение тематик театрализованных представлений и возрастных групп зрителей</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09.10.2018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19.10.2018</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1889172"/>
                  </a:ext>
                </a:extLst>
              </a:tr>
              <a:tr h="466731">
                <a:tc>
                  <a:txBody>
                    <a:bodyPr/>
                    <a:lstStyle/>
                    <a:p>
                      <a:pPr algn="ctr" rtl="0" fontAlgn="ctr"/>
                      <a:r>
                        <a:rPr lang="ru-RU" sz="900" u="none" strike="noStrike">
                          <a:effectLst/>
                        </a:rPr>
                        <a:t>3.2.</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Организация репетиций с использованием ШМСК на базе МАОУ "ОК "Алгоритм Успеха"</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78</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10.01.2019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29.03.2019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2693184"/>
                  </a:ext>
                </a:extLst>
              </a:tr>
              <a:tr h="773241">
                <a:tc>
                  <a:txBody>
                    <a:bodyPr/>
                    <a:lstStyle/>
                    <a:p>
                      <a:pPr algn="ctr" rtl="0" fontAlgn="ctr"/>
                      <a:r>
                        <a:rPr lang="ru-RU" sz="900" u="none" strike="noStrike">
                          <a:effectLst/>
                        </a:rPr>
                        <a:t>3.3.</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Определение </a:t>
                      </a:r>
                      <a:r>
                        <a:rPr lang="ru-RU" sz="900" u="none" strike="noStrike" dirty="0" smtClean="0">
                          <a:effectLst/>
                        </a:rPr>
                        <a:t>графика </a:t>
                      </a:r>
                      <a:r>
                        <a:rPr lang="ru-RU" sz="900" u="none" strike="noStrike" dirty="0">
                          <a:effectLst/>
                        </a:rPr>
                        <a:t>и места проведения театрализованных представлений на базе МАОУ "ОК" Алгоритм Успеха" для </a:t>
                      </a:r>
                      <a:r>
                        <a:rPr lang="ru-RU" sz="900" u="none" strike="noStrike" dirty="0" smtClean="0">
                          <a:effectLst/>
                        </a:rPr>
                        <a:t>жителей</a:t>
                      </a:r>
                      <a:r>
                        <a:rPr lang="ru-RU" sz="900" u="none" strike="noStrike" baseline="0" dirty="0" smtClean="0">
                          <a:effectLst/>
                        </a:rPr>
                        <a:t> городских и сельских поселений Белгородского района</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3</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01.04.2019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03.04.2019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1796146"/>
                  </a:ext>
                </a:extLst>
              </a:tr>
              <a:tr h="696613">
                <a:tc>
                  <a:txBody>
                    <a:bodyPr/>
                    <a:lstStyle/>
                    <a:p>
                      <a:pPr algn="ctr" rtl="0" fontAlgn="ctr"/>
                      <a:r>
                        <a:rPr lang="ru-RU" sz="900" u="none" strike="noStrike">
                          <a:effectLst/>
                        </a:rPr>
                        <a:t>3.4.</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Организация театрализованных </a:t>
                      </a:r>
                      <a:r>
                        <a:rPr lang="ru-RU" sz="900" u="none" strike="noStrike" dirty="0" smtClean="0">
                          <a:effectLst/>
                        </a:rPr>
                        <a:t>представлений </a:t>
                      </a:r>
                      <a:r>
                        <a:rPr lang="ru-RU" sz="900" u="none" strike="noStrike" dirty="0">
                          <a:effectLst/>
                        </a:rPr>
                        <a:t>на свежем воздухе с помощью </a:t>
                      </a:r>
                      <a:r>
                        <a:rPr lang="ru-RU" sz="900" u="none" strike="noStrike" dirty="0" smtClean="0">
                          <a:effectLst/>
                        </a:rPr>
                        <a:t>ШМСК</a:t>
                      </a:r>
                      <a:r>
                        <a:rPr lang="ru-RU" sz="900" u="none" strike="noStrike" baseline="0" dirty="0" smtClean="0">
                          <a:effectLst/>
                        </a:rPr>
                        <a:t> </a:t>
                      </a:r>
                      <a:r>
                        <a:rPr lang="ru-RU" sz="900" u="none" strike="noStrike" dirty="0" smtClean="0">
                          <a:effectLst/>
                        </a:rPr>
                        <a:t>для жителей</a:t>
                      </a:r>
                      <a:r>
                        <a:rPr lang="ru-RU" sz="900" u="none" strike="noStrike" baseline="0" dirty="0" smtClean="0">
                          <a:effectLst/>
                        </a:rPr>
                        <a:t> близлежащих микрорайонов Белгородского района</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26</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15.04.2019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smtClean="0">
                          <a:effectLst/>
                        </a:rPr>
                        <a:t>20.06.2019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6635736"/>
                  </a:ext>
                </a:extLst>
              </a:tr>
              <a:tr h="222915">
                <a:tc>
                  <a:txBody>
                    <a:bodyPr/>
                    <a:lstStyle/>
                    <a:p>
                      <a:pPr algn="ctr" rtl="0" fontAlgn="ctr"/>
                      <a:r>
                        <a:rPr lang="ru-RU" sz="900" b="1" u="none" strike="noStrike" dirty="0">
                          <a:effectLst/>
                        </a:rPr>
                        <a:t>4.</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Обобщающий</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25</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13.05.2019</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20.12.2019</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extLst>
                  <a:ext uri="{0D108BD9-81ED-4DB2-BD59-A6C34878D82A}">
                    <a16:rowId xmlns:a16="http://schemas.microsoft.com/office/drawing/2014/main" val="1373447687"/>
                  </a:ext>
                </a:extLst>
              </a:tr>
              <a:tr h="619986">
                <a:tc>
                  <a:txBody>
                    <a:bodyPr/>
                    <a:lstStyle/>
                    <a:p>
                      <a:pPr algn="ctr" rtl="0" fontAlgn="ctr"/>
                      <a:r>
                        <a:rPr lang="ru-RU" sz="900" u="none" strike="noStrike">
                          <a:effectLst/>
                        </a:rPr>
                        <a:t>4.1.</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Мониторинг </a:t>
                      </a:r>
                      <a:r>
                        <a:rPr lang="ru-RU" sz="900" u="none" strike="noStrike" dirty="0" smtClean="0">
                          <a:effectLst/>
                        </a:rPr>
                        <a:t>степени </a:t>
                      </a:r>
                      <a:r>
                        <a:rPr lang="ru-RU" sz="900" u="none" strike="noStrike" dirty="0">
                          <a:effectLst/>
                        </a:rPr>
                        <a:t>удовлетворенности </a:t>
                      </a:r>
                      <a:r>
                        <a:rPr lang="ru-RU" sz="900" u="none" strike="noStrike" dirty="0" smtClean="0">
                          <a:effectLst/>
                        </a:rPr>
                        <a:t>уровнем театрализованных постановок </a:t>
                      </a:r>
                      <a:r>
                        <a:rPr lang="ru-RU" sz="900" u="none" strike="noStrike" dirty="0">
                          <a:effectLst/>
                        </a:rPr>
                        <a:t>среди жителей микрорайона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7</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13.05.2019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19.05.2019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5616189"/>
                  </a:ext>
                </a:extLst>
              </a:tr>
              <a:tr h="773241">
                <a:tc>
                  <a:txBody>
                    <a:bodyPr/>
                    <a:lstStyle/>
                    <a:p>
                      <a:pPr algn="ctr" rtl="0" fontAlgn="ctr"/>
                      <a:r>
                        <a:rPr lang="ru-RU" sz="900" u="none" strike="noStrike">
                          <a:effectLst/>
                        </a:rPr>
                        <a:t>4.2.</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Мониторинг </a:t>
                      </a:r>
                      <a:r>
                        <a:rPr lang="ru-RU" sz="900" u="none" strike="noStrike" dirty="0" smtClean="0">
                          <a:effectLst/>
                        </a:rPr>
                        <a:t>динамики</a:t>
                      </a:r>
                      <a:r>
                        <a:rPr lang="ru-RU" sz="900" u="none" strike="noStrike" baseline="0" dirty="0" smtClean="0">
                          <a:effectLst/>
                        </a:rPr>
                        <a:t>  роста количества обучающихся,</a:t>
                      </a:r>
                      <a:r>
                        <a:rPr lang="ru-RU" sz="900" u="none" strike="noStrike" dirty="0" smtClean="0">
                          <a:effectLst/>
                        </a:rPr>
                        <a:t> </a:t>
                      </a:r>
                      <a:r>
                        <a:rPr lang="ru-RU" sz="900" u="none" strike="noStrike" dirty="0">
                          <a:effectLst/>
                        </a:rPr>
                        <a:t>вовлеченных в театральную деятельность на начало учебного </a:t>
                      </a:r>
                      <a:r>
                        <a:rPr lang="ru-RU" sz="900" u="none" strike="noStrike" dirty="0" smtClean="0">
                          <a:effectLst/>
                        </a:rPr>
                        <a:t>года и  </a:t>
                      </a:r>
                      <a:r>
                        <a:rPr lang="ru-RU" sz="900" u="none" strike="noStrike" dirty="0">
                          <a:effectLst/>
                        </a:rPr>
                        <a:t>к концу учебного года</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11</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20.05.2019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31.05.2019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6660177"/>
                  </a:ext>
                </a:extLst>
              </a:tr>
              <a:tr h="619986">
                <a:tc>
                  <a:txBody>
                    <a:bodyPr/>
                    <a:lstStyle/>
                    <a:p>
                      <a:pPr algn="ctr" rtl="0" fontAlgn="ctr"/>
                      <a:r>
                        <a:rPr lang="ru-RU" sz="900" u="none" strike="noStrike">
                          <a:effectLst/>
                        </a:rPr>
                        <a:t>4.3.</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Анализ </a:t>
                      </a:r>
                      <a:r>
                        <a:rPr lang="ru-RU" sz="900" u="none" strike="noStrike" dirty="0" smtClean="0">
                          <a:effectLst/>
                        </a:rPr>
                        <a:t>проделанной </a:t>
                      </a:r>
                      <a:r>
                        <a:rPr lang="ru-RU" sz="900" u="none" strike="noStrike" dirty="0">
                          <a:effectLst/>
                        </a:rPr>
                        <a:t>работы и обсуждение планов дальнейшей реализации проекта на следующий учебный год</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5</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03.06.2019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smtClean="0">
                          <a:effectLst/>
                        </a:rPr>
                        <a:t>07.06.2019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30A0"/>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5073530"/>
                  </a:ext>
                </a:extLst>
              </a:tr>
              <a:tr h="167601">
                <a:tc>
                  <a:txBody>
                    <a:bodyPr/>
                    <a:lstStyle/>
                    <a:p>
                      <a:pPr algn="ctr" rtl="0" fontAlgn="ctr"/>
                      <a:r>
                        <a:rPr lang="ru-RU" sz="1000" b="1" u="none" strike="noStrike" dirty="0">
                          <a:effectLst/>
                        </a:rPr>
                        <a:t>5.</a:t>
                      </a:r>
                      <a:endParaRPr lang="ru-RU" sz="1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00" b="1" u="none" strike="noStrike" dirty="0">
                          <a:effectLst/>
                        </a:rPr>
                        <a:t>Информационно-</a:t>
                      </a:r>
                      <a:r>
                        <a:rPr lang="ru-RU" sz="1000" b="1" u="none" strike="noStrike" dirty="0" err="1">
                          <a:effectLst/>
                        </a:rPr>
                        <a:t>медийный</a:t>
                      </a:r>
                      <a:r>
                        <a:rPr lang="ru-RU" sz="1000" b="1" u="none" strike="noStrike" dirty="0">
                          <a:effectLst/>
                        </a:rPr>
                        <a:t> </a:t>
                      </a:r>
                      <a:endParaRPr lang="ru-RU" sz="1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00" b="1" u="none" strike="noStrike" dirty="0">
                          <a:effectLst/>
                        </a:rPr>
                        <a:t>10</a:t>
                      </a:r>
                      <a:endParaRPr lang="ru-RU" sz="1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00" b="1" u="none" strike="noStrike" dirty="0">
                          <a:effectLst/>
                        </a:rPr>
                        <a:t>04.04.2019</a:t>
                      </a:r>
                      <a:endParaRPr lang="ru-RU" sz="1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000" b="1" u="none" strike="noStrike" dirty="0">
                          <a:effectLst/>
                        </a:rPr>
                        <a:t>14.04.2019</a:t>
                      </a:r>
                      <a:endParaRPr lang="ru-RU" sz="1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2787817838"/>
                  </a:ext>
                </a:extLst>
              </a:tr>
              <a:tr h="773241">
                <a:tc>
                  <a:txBody>
                    <a:bodyPr/>
                    <a:lstStyle/>
                    <a:p>
                      <a:pPr algn="ctr" rtl="0" fontAlgn="ctr"/>
                      <a:r>
                        <a:rPr lang="ru-RU" sz="900" u="none" strike="noStrike">
                          <a:effectLst/>
                        </a:rPr>
                        <a:t>5.1.</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dirty="0">
                          <a:effectLst/>
                        </a:rPr>
                        <a:t>Размещение информации по микрорайону, на сайте ОУ, в социальных сетях о датах и </a:t>
                      </a:r>
                      <a:r>
                        <a:rPr lang="ru-RU" sz="900" u="none" strike="noStrike" dirty="0" smtClean="0">
                          <a:effectLst/>
                        </a:rPr>
                        <a:t>местах </a:t>
                      </a:r>
                      <a:r>
                        <a:rPr lang="ru-RU" sz="900" u="none" strike="noStrike" dirty="0">
                          <a:effectLst/>
                        </a:rPr>
                        <a:t>проведения театрализованных представлений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10</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04.04.2019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u="none" strike="noStrike">
                          <a:effectLst/>
                        </a:rPr>
                        <a:t>14.04.2019</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chemeClr val="accent5"/>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t"/>
                      <a:r>
                        <a:rPr lang="ru-RU" sz="1100" u="none" strike="noStrike">
                          <a:effectLst/>
                        </a:rPr>
                        <a:t> </a:t>
                      </a:r>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065725547"/>
                  </a:ext>
                </a:extLst>
              </a:tr>
              <a:tr h="222915">
                <a:tc gridSpan="2">
                  <a:txBody>
                    <a:bodyPr/>
                    <a:lstStyle/>
                    <a:p>
                      <a:pPr algn="ctr" rtl="0" fontAlgn="ctr"/>
                      <a:r>
                        <a:rPr lang="ru-RU" sz="1050" b="1" u="none" strike="noStrike" dirty="0">
                          <a:effectLst/>
                        </a:rPr>
                        <a:t>Итого</a:t>
                      </a:r>
                      <a:endParaRPr lang="ru-RU" sz="105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a:txBody>
                    <a:bodyPr/>
                    <a:lstStyle/>
                    <a:p>
                      <a:pPr algn="ctr" rtl="0" fontAlgn="ctr"/>
                      <a:r>
                        <a:rPr lang="ru-RU" sz="900" b="1" u="none" strike="noStrike" dirty="0">
                          <a:effectLst/>
                        </a:rPr>
                        <a:t>235</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10.09.2018</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900" b="1" u="none" strike="noStrike" dirty="0">
                          <a:effectLst/>
                        </a:rPr>
                        <a:t>20.12.2019</a:t>
                      </a:r>
                      <a:endParaRPr lang="ru-RU" sz="9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3150" marR="4794" marT="479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t"/>
                      <a:r>
                        <a:rPr lang="ru-RU" sz="1100" u="none" strike="noStrike" dirty="0">
                          <a:effectLst/>
                        </a:rPr>
                        <a:t> </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b"/>
                      <a:r>
                        <a:rPr lang="ru-RU" sz="900" u="none" strike="noStrike">
                          <a:effectLst/>
                        </a:rPr>
                        <a:t> </a:t>
                      </a:r>
                      <a:endParaRPr lang="ru-RU" sz="900" b="0" i="0" u="none" strike="noStrike">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gn="ctr" fontAlgn="b"/>
                      <a:r>
                        <a:rPr lang="ru-RU" sz="900" u="none" strike="noStrike" dirty="0">
                          <a:effectLst/>
                        </a:rPr>
                        <a:t> </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794" marR="4794" marT="479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1877749600"/>
                  </a:ext>
                </a:extLst>
              </a:tr>
            </a:tbl>
          </a:graphicData>
        </a:graphic>
      </p:graphicFrame>
    </p:spTree>
    <p:extLst>
      <p:ext uri="{BB962C8B-B14F-4D97-AF65-F5344CB8AC3E}">
        <p14:creationId xmlns:p14="http://schemas.microsoft.com/office/powerpoint/2010/main" val="39578934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000" dirty="0" smtClean="0">
                <a:latin typeface="Amazing Grotesk" pitchFamily="2" charset="0"/>
              </a:rPr>
              <a:t>БЮДЖЕТ ПРОЕКТА</a:t>
            </a:r>
            <a:endParaRPr lang="ru-RU" sz="3000" dirty="0">
              <a:latin typeface="Amazing Grotesk" pitchFamily="2" charset="0"/>
            </a:endParaRPr>
          </a:p>
        </p:txBody>
      </p:sp>
      <p:sp>
        <p:nvSpPr>
          <p:cNvPr id="4" name="Номер слайда 3"/>
          <p:cNvSpPr>
            <a:spLocks noGrp="1"/>
          </p:cNvSpPr>
          <p:nvPr>
            <p:ph type="sldNum" sz="quarter" idx="12"/>
          </p:nvPr>
        </p:nvSpPr>
        <p:spPr>
          <a:xfrm>
            <a:off x="7099300" y="6429396"/>
            <a:ext cx="2311400" cy="292080"/>
          </a:xfrm>
        </p:spPr>
        <p:txBody>
          <a:bodyPr/>
          <a:lstStyle/>
          <a:p>
            <a:fld id="{565DDE73-4AFC-4BA6-9E10-98417885A2E1}" type="slidenum">
              <a:rPr lang="ru-RU" smtClean="0">
                <a:solidFill>
                  <a:schemeClr val="tx1"/>
                </a:solidFill>
                <a:latin typeface="Amazing Grotesk" pitchFamily="2" charset="0"/>
              </a:rPr>
              <a:pPr/>
              <a:t>17</a:t>
            </a:fld>
            <a:endParaRPr lang="ru-RU" dirty="0">
              <a:solidFill>
                <a:schemeClr val="tx1"/>
              </a:solidFill>
              <a:latin typeface="Amazing Grotesk" pitchFamily="2"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731757121"/>
              </p:ext>
            </p:extLst>
          </p:nvPr>
        </p:nvGraphicFramePr>
        <p:xfrm>
          <a:off x="238092" y="1738311"/>
          <a:ext cx="9501253" cy="4612498"/>
        </p:xfrm>
        <a:graphic>
          <a:graphicData uri="http://schemas.openxmlformats.org/drawingml/2006/table">
            <a:tbl>
              <a:tblPr/>
              <a:tblGrid>
                <a:gridCol w="421889">
                  <a:extLst>
                    <a:ext uri="{9D8B030D-6E8A-4147-A177-3AD203B41FA5}">
                      <a16:colId xmlns:a16="http://schemas.microsoft.com/office/drawing/2014/main" val="20000"/>
                    </a:ext>
                  </a:extLst>
                </a:gridCol>
                <a:gridCol w="3140891">
                  <a:extLst>
                    <a:ext uri="{9D8B030D-6E8A-4147-A177-3AD203B41FA5}">
                      <a16:colId xmlns:a16="http://schemas.microsoft.com/office/drawing/2014/main" val="20001"/>
                    </a:ext>
                  </a:extLst>
                </a:gridCol>
                <a:gridCol w="936104">
                  <a:extLst>
                    <a:ext uri="{9D8B030D-6E8A-4147-A177-3AD203B41FA5}">
                      <a16:colId xmlns:a16="http://schemas.microsoft.com/office/drawing/2014/main" val="20002"/>
                    </a:ext>
                  </a:extLst>
                </a:gridCol>
                <a:gridCol w="1077771">
                  <a:extLst>
                    <a:ext uri="{9D8B030D-6E8A-4147-A177-3AD203B41FA5}">
                      <a16:colId xmlns:a16="http://schemas.microsoft.com/office/drawing/2014/main" val="20003"/>
                    </a:ext>
                  </a:extLst>
                </a:gridCol>
                <a:gridCol w="760871">
                  <a:extLst>
                    <a:ext uri="{9D8B030D-6E8A-4147-A177-3AD203B41FA5}">
                      <a16:colId xmlns:a16="http://schemas.microsoft.com/office/drawing/2014/main" val="20004"/>
                    </a:ext>
                  </a:extLst>
                </a:gridCol>
                <a:gridCol w="765045">
                  <a:extLst>
                    <a:ext uri="{9D8B030D-6E8A-4147-A177-3AD203B41FA5}">
                      <a16:colId xmlns:a16="http://schemas.microsoft.com/office/drawing/2014/main" val="20005"/>
                    </a:ext>
                  </a:extLst>
                </a:gridCol>
                <a:gridCol w="895015">
                  <a:extLst>
                    <a:ext uri="{9D8B030D-6E8A-4147-A177-3AD203B41FA5}">
                      <a16:colId xmlns:a16="http://schemas.microsoft.com/office/drawing/2014/main" val="20006"/>
                    </a:ext>
                  </a:extLst>
                </a:gridCol>
                <a:gridCol w="808418">
                  <a:extLst>
                    <a:ext uri="{9D8B030D-6E8A-4147-A177-3AD203B41FA5}">
                      <a16:colId xmlns:a16="http://schemas.microsoft.com/office/drawing/2014/main" val="20007"/>
                    </a:ext>
                  </a:extLst>
                </a:gridCol>
                <a:gridCol w="695249">
                  <a:extLst>
                    <a:ext uri="{9D8B030D-6E8A-4147-A177-3AD203B41FA5}">
                      <a16:colId xmlns:a16="http://schemas.microsoft.com/office/drawing/2014/main" val="20008"/>
                    </a:ext>
                  </a:extLst>
                </a:gridCol>
              </a:tblGrid>
              <a:tr h="36548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a:t>
                      </a:r>
                    </a:p>
                  </a:txBody>
                  <a:tcPr marL="36001" marR="3600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Наименование</a:t>
                      </a:r>
                    </a:p>
                  </a:txBody>
                  <a:tcPr marL="36001" marR="3600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Бюджет проекта, </a:t>
                      </a:r>
                      <a:br>
                        <a:rPr kumimoji="0" lang="ru-RU" sz="1400" b="1" i="0" u="none" strike="noStrike" cap="none" normalizeH="0" baseline="0" dirty="0" smtClean="0">
                          <a:ln>
                            <a:noFill/>
                          </a:ln>
                          <a:solidFill>
                            <a:schemeClr val="tx1"/>
                          </a:solidFill>
                          <a:effectLst/>
                          <a:latin typeface="Amazing Grotesk" pitchFamily="2" charset="0"/>
                          <a:cs typeface="Arial" charset="0"/>
                        </a:rPr>
                      </a:br>
                      <a:r>
                        <a:rPr kumimoji="0" lang="ru-RU" sz="1400" b="1" i="0" u="none" strike="noStrike" cap="none" normalizeH="0" baseline="0" dirty="0" smtClean="0">
                          <a:ln>
                            <a:noFill/>
                          </a:ln>
                          <a:solidFill>
                            <a:schemeClr val="tx1"/>
                          </a:solidFill>
                          <a:effectLst/>
                          <a:latin typeface="Amazing Grotesk" pitchFamily="2" charset="0"/>
                          <a:cs typeface="Arial" charset="0"/>
                        </a:rPr>
                        <a:t>тыс. руб.</a:t>
                      </a:r>
                    </a:p>
                  </a:txBody>
                  <a:tcPr marL="36001" marR="3600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mazing Grotesk" pitchFamily="2" charset="0"/>
                          <a:cs typeface="Arial" charset="0"/>
                        </a:rPr>
                        <a:t>Бюджетные источники</a:t>
                      </a:r>
                    </a:p>
                  </a:txBody>
                  <a:tcPr marL="36001" marR="3600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Arial" charset="0"/>
                        </a:rPr>
                        <a:t>Внебюджетные источники</a:t>
                      </a:r>
                    </a:p>
                  </a:txBody>
                  <a:tcPr marL="36001" marR="3600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718665">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err="1" smtClean="0">
                          <a:ln>
                            <a:noFill/>
                          </a:ln>
                          <a:solidFill>
                            <a:schemeClr val="tx1"/>
                          </a:solidFill>
                          <a:effectLst/>
                          <a:latin typeface="Amazing Grotesk" pitchFamily="2" charset="0"/>
                          <a:cs typeface="Arial" charset="0"/>
                        </a:rPr>
                        <a:t>федераль-ный</a:t>
                      </a:r>
                      <a:endParaRPr kumimoji="0" lang="ru-RU" sz="1200" b="1" i="0" u="none" strike="noStrike" cap="none" normalizeH="0" baseline="0" dirty="0" smtClean="0">
                        <a:ln>
                          <a:noFill/>
                        </a:ln>
                        <a:solidFill>
                          <a:schemeClr val="tx1"/>
                        </a:solidFill>
                        <a:effectLst/>
                        <a:latin typeface="Amazing Grotesk" pitchFamily="2" charset="0"/>
                        <a:cs typeface="Arial" charset="0"/>
                      </a:endParaRPr>
                    </a:p>
                  </a:txBody>
                  <a:tcPr marL="36001" marR="3600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err="1" smtClean="0">
                          <a:ln>
                            <a:noFill/>
                          </a:ln>
                          <a:solidFill>
                            <a:schemeClr val="tx1"/>
                          </a:solidFill>
                          <a:effectLst/>
                          <a:latin typeface="Amazing Grotesk" pitchFamily="2" charset="0"/>
                          <a:cs typeface="Arial" charset="0"/>
                        </a:rPr>
                        <a:t>област</a:t>
                      </a:r>
                      <a:r>
                        <a:rPr kumimoji="0" lang="ru-RU" sz="1200" b="1" i="0" u="none" strike="noStrike" cap="none" normalizeH="0" baseline="0" dirty="0" smtClean="0">
                          <a:ln>
                            <a:noFill/>
                          </a:ln>
                          <a:solidFill>
                            <a:schemeClr val="tx1"/>
                          </a:solidFill>
                          <a:effectLst/>
                          <a:latin typeface="Amazing Grotesk" pitchFamily="2" charset="0"/>
                          <a:cs typeface="Arial" charset="0"/>
                        </a:rPr>
                        <a:t>- ной</a:t>
                      </a:r>
                    </a:p>
                  </a:txBody>
                  <a:tcPr marL="36001" marR="3600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Arial" charset="0"/>
                        </a:rPr>
                        <a:t>местный</a:t>
                      </a:r>
                    </a:p>
                  </a:txBody>
                  <a:tcPr marL="36001" marR="3600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средства хоз. субъекта</a:t>
                      </a:r>
                      <a:endParaRPr kumimoji="0" lang="ru-RU" sz="1200" b="0" i="0" u="none" strike="noStrike" cap="none" normalizeH="0" baseline="0" dirty="0" smtClean="0">
                        <a:ln>
                          <a:noFill/>
                        </a:ln>
                        <a:solidFill>
                          <a:schemeClr val="tx1"/>
                        </a:solidFill>
                        <a:effectLst/>
                        <a:latin typeface="Amazing Grotesk" pitchFamily="2" charset="0"/>
                        <a:cs typeface="Times New Roman" pitchFamily="18" charset="0"/>
                      </a:endParaRPr>
                    </a:p>
                  </a:txBody>
                  <a:tcPr marL="68581" marR="68581"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заем- </a:t>
                      </a:r>
                      <a:r>
                        <a:rPr kumimoji="0" lang="ru-RU" sz="1200" b="1" i="0" u="none" strike="noStrike" cap="none" normalizeH="0" baseline="0" dirty="0" err="1" smtClean="0">
                          <a:ln>
                            <a:noFill/>
                          </a:ln>
                          <a:solidFill>
                            <a:schemeClr val="tx1"/>
                          </a:solidFill>
                          <a:effectLst/>
                          <a:latin typeface="Amazing Grotesk" pitchFamily="2" charset="0"/>
                          <a:cs typeface="Times New Roman" pitchFamily="18" charset="0"/>
                        </a:rPr>
                        <a:t>ные</a:t>
                      </a: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 средства</a:t>
                      </a:r>
                      <a:endParaRPr kumimoji="0" lang="ru-RU" sz="1200" b="0" i="0" u="none" strike="noStrike" cap="none" normalizeH="0" baseline="0" dirty="0" smtClean="0">
                        <a:ln>
                          <a:noFill/>
                        </a:ln>
                        <a:solidFill>
                          <a:schemeClr val="tx1"/>
                        </a:solidFill>
                        <a:effectLst/>
                        <a:latin typeface="Amazing Grotesk" pitchFamily="2" charset="0"/>
                        <a:cs typeface="Times New Roman" pitchFamily="18" charset="0"/>
                      </a:endParaRPr>
                    </a:p>
                  </a:txBody>
                  <a:tcPr marL="68581" marR="68581"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прочие</a:t>
                      </a:r>
                      <a:endParaRPr kumimoji="0" lang="ru-RU" sz="1200" b="0" i="0" u="none" strike="noStrike" cap="none" normalizeH="0" baseline="0" dirty="0" smtClean="0">
                        <a:ln>
                          <a:noFill/>
                        </a:ln>
                        <a:solidFill>
                          <a:schemeClr val="tx1"/>
                        </a:solidFill>
                        <a:effectLst/>
                        <a:latin typeface="Amazing Grotesk" pitchFamily="2" charset="0"/>
                        <a:cs typeface="Times New Roman" pitchFamily="18" charset="0"/>
                      </a:endParaRPr>
                    </a:p>
                  </a:txBody>
                  <a:tcPr marL="68581" marR="68581"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694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Amazing Grotesk" pitchFamily="2" charset="0"/>
                          <a:cs typeface="Arial" charset="0"/>
                        </a:rPr>
                        <a:t>1.</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kern="1200" cap="none" normalizeH="0" baseline="0" dirty="0" smtClean="0">
                          <a:ln>
                            <a:noFill/>
                          </a:ln>
                          <a:solidFill>
                            <a:schemeClr val="tx1"/>
                          </a:solidFill>
                          <a:effectLst/>
                          <a:latin typeface="Amazing Grotesk" pitchFamily="2" charset="0"/>
                          <a:ea typeface="+mn-ea"/>
                          <a:cs typeface="Arial" charset="0"/>
                        </a:rPr>
                        <a:t>Подготовительный этап</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Arial" charset="0"/>
                        </a:rPr>
                        <a:t>2.</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Основной (инженерно-конструкторский)</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Закупка необходимого материала для создания ШМСК «Театральный </a:t>
                      </a:r>
                      <a:r>
                        <a:rPr kumimoji="0" lang="en-US" sz="1400" b="0" i="0" u="none" strike="noStrike" cap="none" normalizeH="0" baseline="0" dirty="0" err="1" smtClean="0">
                          <a:ln>
                            <a:noFill/>
                          </a:ln>
                          <a:solidFill>
                            <a:schemeClr val="tx1"/>
                          </a:solidFill>
                          <a:effectLst/>
                          <a:latin typeface="Amazing Grotesk" pitchFamily="2" charset="0"/>
                          <a:cs typeface="Arial" charset="0"/>
                        </a:rPr>
                        <a:t>OpenAir</a:t>
                      </a:r>
                      <a:r>
                        <a:rPr kumimoji="0" lang="ru-RU" sz="1400" b="0" i="0" u="none" strike="noStrike" cap="none" normalizeH="0" baseline="0" dirty="0" smtClean="0">
                          <a:ln>
                            <a:noFill/>
                          </a:ln>
                          <a:solidFill>
                            <a:schemeClr val="tx1"/>
                          </a:solidFill>
                          <a:effectLst/>
                          <a:latin typeface="Amazing Grotesk" pitchFamily="2" charset="0"/>
                          <a:cs typeface="Arial" charset="0"/>
                        </a:rPr>
                        <a:t>»</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kern="1200" cap="none" normalizeH="0" baseline="0" dirty="0" smtClean="0">
                          <a:ln>
                            <a:noFill/>
                          </a:ln>
                          <a:solidFill>
                            <a:schemeClr val="tx1"/>
                          </a:solidFill>
                          <a:effectLst/>
                          <a:latin typeface="Amazing Grotesk" pitchFamily="2" charset="0"/>
                          <a:ea typeface="+mn-ea"/>
                          <a:cs typeface="Arial" charset="0"/>
                        </a:rPr>
                        <a:t>100,0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kern="1200" cap="none" normalizeH="0" baseline="0" dirty="0" smtClean="0">
                          <a:ln>
                            <a:noFill/>
                          </a:ln>
                          <a:solidFill>
                            <a:schemeClr val="tx1"/>
                          </a:solidFill>
                          <a:effectLst/>
                          <a:latin typeface="Amazing Grotesk" pitchFamily="2" charset="0"/>
                          <a:ea typeface="+mn-ea"/>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kern="1200" cap="none" normalizeH="0" baseline="0" dirty="0" smtClean="0">
                          <a:ln>
                            <a:noFill/>
                          </a:ln>
                          <a:solidFill>
                            <a:schemeClr val="tx1"/>
                          </a:solidFill>
                          <a:effectLst/>
                          <a:latin typeface="Amazing Grotesk" pitchFamily="2" charset="0"/>
                          <a:ea typeface="+mn-ea"/>
                          <a:cs typeface="Arial" charset="0"/>
                        </a:rPr>
                        <a:t>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kern="1200" cap="none" normalizeH="0" baseline="0" dirty="0" smtClean="0">
                          <a:ln>
                            <a:noFill/>
                          </a:ln>
                          <a:solidFill>
                            <a:schemeClr val="tx1"/>
                          </a:solidFill>
                          <a:effectLst/>
                          <a:latin typeface="Amazing Grotesk" pitchFamily="2" charset="0"/>
                          <a:ea typeface="+mn-ea"/>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kern="1200" cap="none" normalizeH="0" baseline="0" dirty="0" smtClean="0">
                          <a:ln>
                            <a:noFill/>
                          </a:ln>
                          <a:solidFill>
                            <a:schemeClr val="tx1"/>
                          </a:solidFill>
                          <a:effectLst/>
                          <a:latin typeface="Amazing Grotesk" pitchFamily="2" charset="0"/>
                          <a:ea typeface="+mn-ea"/>
                          <a:cs typeface="Arial" charset="0"/>
                        </a:rPr>
                        <a:t>30,0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kern="1200" cap="none" normalizeH="0" baseline="0" dirty="0" smtClean="0">
                          <a:ln>
                            <a:noFill/>
                          </a:ln>
                          <a:solidFill>
                            <a:schemeClr val="tx1"/>
                          </a:solidFill>
                          <a:effectLst/>
                          <a:latin typeface="Amazing Grotesk" pitchFamily="2" charset="0"/>
                          <a:ea typeface="+mn-ea"/>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kern="1200" cap="none" normalizeH="0" baseline="0" dirty="0" smtClean="0">
                          <a:ln>
                            <a:noFill/>
                          </a:ln>
                          <a:solidFill>
                            <a:schemeClr val="tx1"/>
                          </a:solidFill>
                          <a:effectLst/>
                          <a:latin typeface="Amazing Grotesk" pitchFamily="2" charset="0"/>
                          <a:ea typeface="+mn-ea"/>
                          <a:cs typeface="Arial" charset="0"/>
                        </a:rPr>
                        <a:t>70,0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Amazing Grotesk" pitchFamily="2" charset="0"/>
                          <a:cs typeface="Arial" charset="0"/>
                        </a:rPr>
                        <a:t>3.</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Основной (театрально-постановочный)</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30,0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30,0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2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Amazing Grotesk" pitchFamily="2" charset="0"/>
                          <a:cs typeface="Arial" charset="0"/>
                        </a:rPr>
                        <a:t>4.</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Обобщающий</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236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Amazing Grotesk" pitchFamily="2" charset="0"/>
                          <a:cs typeface="Arial" charset="0"/>
                        </a:rPr>
                        <a:t>5.</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Информационно-</a:t>
                      </a:r>
                      <a:r>
                        <a:rPr kumimoji="0" lang="ru-RU" sz="1400" b="1" i="0" u="none" strike="noStrike" cap="none" normalizeH="0" baseline="0" dirty="0" err="1" smtClean="0">
                          <a:ln>
                            <a:noFill/>
                          </a:ln>
                          <a:solidFill>
                            <a:schemeClr val="tx1"/>
                          </a:solidFill>
                          <a:effectLst/>
                          <a:latin typeface="Amazing Grotesk" pitchFamily="2" charset="0"/>
                          <a:cs typeface="Arial" charset="0"/>
                        </a:rPr>
                        <a:t>медийный</a:t>
                      </a:r>
                      <a:endParaRPr kumimoji="0" lang="ru-RU" sz="1400" b="1" i="0" u="none" strike="noStrike" cap="none" normalizeH="0" baseline="0" dirty="0" smtClean="0">
                        <a:ln>
                          <a:noFill/>
                        </a:ln>
                        <a:solidFill>
                          <a:schemeClr val="tx1"/>
                        </a:solidFill>
                        <a:effectLst/>
                        <a:latin typeface="Amazing Grotesk" pitchFamily="2" charset="0"/>
                        <a:cs typeface="Arial" charset="0"/>
                      </a:endParaRP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mazing Grotesk" pitchFamily="2" charset="0"/>
                          <a:cs typeface="Arial" charset="0"/>
                        </a:rPr>
                        <a:t>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mazing Grotesk" pitchFamily="2" charset="0"/>
                          <a:cs typeface="Arial" charset="0"/>
                        </a:rPr>
                        <a:t>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2939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Amazing Grotesk" pitchFamily="2" charset="0"/>
                          <a:cs typeface="Arial" charset="0"/>
                        </a:rPr>
                        <a:t>Всего:</a:t>
                      </a:r>
                    </a:p>
                  </a:txBody>
                  <a:tcPr marL="91442" marR="91442"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Amazing Grotesk" pitchFamily="2" charset="0"/>
                          <a:cs typeface="Arial" charset="0"/>
                        </a:rPr>
                        <a:t>130,0</a:t>
                      </a:r>
                    </a:p>
                  </a:txBody>
                  <a:tcPr marL="36001" marR="71994"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mazing Grotesk" pitchFamily="2" charset="0"/>
                        <a:cs typeface="Arial" charset="0"/>
                      </a:endParaRP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mazing Grotesk" pitchFamily="2" charset="0"/>
                        <a:cs typeface="Arial" charset="0"/>
                      </a:endParaRPr>
                    </a:p>
                  </a:txBody>
                  <a:tcPr marL="36001" marR="71994"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mazing Grotesk" pitchFamily="2" charset="0"/>
                        <a:cs typeface="Arial" charset="0"/>
                      </a:endParaRP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mazing Grotesk" pitchFamily="2" charset="0"/>
                          <a:cs typeface="Arial" charset="0"/>
                        </a:rPr>
                        <a:t>60,0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mazing Grotesk" pitchFamily="2" charset="0"/>
                        <a:cs typeface="Arial" charset="0"/>
                      </a:endParaRP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mazing Grotesk" pitchFamily="2" charset="0"/>
                          <a:cs typeface="Arial" charset="0"/>
                        </a:rPr>
                        <a:t>70,0</a:t>
                      </a:r>
                    </a:p>
                  </a:txBody>
                  <a:tcPr marL="36001" marR="71994"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342042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000" dirty="0" smtClean="0">
                <a:latin typeface="Amazing Grotesk" pitchFamily="2" charset="0"/>
              </a:rPr>
              <a:t>ФОРМЫ УЧАСТИЯ ОБЛАСТИ</a:t>
            </a:r>
            <a:br>
              <a:rPr lang="ru-RU" sz="3000" dirty="0" smtClean="0">
                <a:latin typeface="Amazing Grotesk" pitchFamily="2" charset="0"/>
              </a:rPr>
            </a:br>
            <a:r>
              <a:rPr lang="ru-RU" sz="3000" dirty="0" smtClean="0">
                <a:latin typeface="Amazing Grotesk" pitchFamily="2" charset="0"/>
              </a:rPr>
              <a:t>В РЕАЛИЗАЦИИ ПРОЕКТА</a:t>
            </a:r>
            <a:endParaRPr lang="ru-RU" sz="3000" dirty="0">
              <a:latin typeface="Amazing Grotesk" pitchFamily="2" charset="0"/>
            </a:endParaRPr>
          </a:p>
        </p:txBody>
      </p:sp>
      <p:sp>
        <p:nvSpPr>
          <p:cNvPr id="4" name="Номер слайда 3"/>
          <p:cNvSpPr>
            <a:spLocks noGrp="1"/>
          </p:cNvSpPr>
          <p:nvPr>
            <p:ph type="sldNum" sz="quarter" idx="12"/>
          </p:nvPr>
        </p:nvSpPr>
        <p:spPr>
          <a:xfrm>
            <a:off x="7099300" y="6500834"/>
            <a:ext cx="2311400" cy="220642"/>
          </a:xfrm>
        </p:spPr>
        <p:txBody>
          <a:bodyPr/>
          <a:lstStyle/>
          <a:p>
            <a:fld id="{565DDE73-4AFC-4BA6-9E10-98417885A2E1}" type="slidenum">
              <a:rPr lang="ru-RU" smtClean="0">
                <a:solidFill>
                  <a:schemeClr val="tx1"/>
                </a:solidFill>
                <a:latin typeface="Amazing Grotesk" pitchFamily="2" charset="0"/>
              </a:rPr>
              <a:pPr/>
              <a:t>18</a:t>
            </a:fld>
            <a:endParaRPr lang="ru-RU" dirty="0">
              <a:solidFill>
                <a:schemeClr val="tx1"/>
              </a:solidFill>
              <a:latin typeface="Amazing Grotesk" pitchFamily="2"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711982698"/>
              </p:ext>
            </p:extLst>
          </p:nvPr>
        </p:nvGraphicFramePr>
        <p:xfrm>
          <a:off x="179388" y="1602176"/>
          <a:ext cx="9631395" cy="4712961"/>
        </p:xfrm>
        <a:graphic>
          <a:graphicData uri="http://schemas.openxmlformats.org/drawingml/2006/table">
            <a:tbl>
              <a:tblPr/>
              <a:tblGrid>
                <a:gridCol w="2045283">
                  <a:extLst>
                    <a:ext uri="{9D8B030D-6E8A-4147-A177-3AD203B41FA5}">
                      <a16:colId xmlns:a16="http://schemas.microsoft.com/office/drawing/2014/main" val="20000"/>
                    </a:ext>
                  </a:extLst>
                </a:gridCol>
                <a:gridCol w="2597426">
                  <a:extLst>
                    <a:ext uri="{9D8B030D-6E8A-4147-A177-3AD203B41FA5}">
                      <a16:colId xmlns:a16="http://schemas.microsoft.com/office/drawing/2014/main" val="20001"/>
                    </a:ext>
                  </a:extLst>
                </a:gridCol>
                <a:gridCol w="1604166">
                  <a:extLst>
                    <a:ext uri="{9D8B030D-6E8A-4147-A177-3AD203B41FA5}">
                      <a16:colId xmlns:a16="http://schemas.microsoft.com/office/drawing/2014/main" val="20002"/>
                    </a:ext>
                  </a:extLst>
                </a:gridCol>
                <a:gridCol w="1693127">
                  <a:extLst>
                    <a:ext uri="{9D8B030D-6E8A-4147-A177-3AD203B41FA5}">
                      <a16:colId xmlns:a16="http://schemas.microsoft.com/office/drawing/2014/main" val="20003"/>
                    </a:ext>
                  </a:extLst>
                </a:gridCol>
                <a:gridCol w="1691393">
                  <a:extLst>
                    <a:ext uri="{9D8B030D-6E8A-4147-A177-3AD203B41FA5}">
                      <a16:colId xmlns:a16="http://schemas.microsoft.com/office/drawing/2014/main" val="20004"/>
                    </a:ext>
                  </a:extLst>
                </a:gridCol>
              </a:tblGrid>
              <a:tr h="215234">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1" u="none" strike="noStrike" cap="none" normalizeH="0" baseline="0" dirty="0" smtClean="0">
                          <a:ln>
                            <a:noFill/>
                          </a:ln>
                          <a:solidFill>
                            <a:schemeClr val="tx1"/>
                          </a:solidFill>
                          <a:effectLst/>
                          <a:latin typeface="Amazing Grotesk" pitchFamily="2" charset="0"/>
                          <a:cs typeface="Times New Roman" pitchFamily="18" charset="0"/>
                        </a:rPr>
                        <a:t>Бюджетное финансирование</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215234">
                <a:tc rowSpan="2"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Форма участия</a:t>
                      </a:r>
                      <a:endParaRPr kumimoji="0" lang="ru-RU" sz="1200" b="0" i="0" u="none" strike="noStrike" cap="none" normalizeH="0" baseline="0" dirty="0" smtClean="0">
                        <a:ln>
                          <a:noFill/>
                        </a:ln>
                        <a:solidFill>
                          <a:schemeClr val="tx1"/>
                        </a:solidFill>
                        <a:effectLst/>
                        <a:latin typeface="Amazing Grotesk" pitchFamily="2" charset="0"/>
                        <a:cs typeface="Times New Roman" pitchFamily="18"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xBody>
                    <a:bodyPr/>
                    <a:lstStyle/>
                    <a:p>
                      <a:endParaRPr lang="ru-RU"/>
                    </a:p>
                  </a:txBody>
                  <a:tcPr/>
                </a:tc>
                <a:tc gridSpan="3">
                  <a:txBody>
                    <a:bodyPr/>
                    <a:lstStyle/>
                    <a:p>
                      <a:pPr marL="45720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Размер участия бюджета, тыс. руб.</a:t>
                      </a:r>
                      <a:endParaRPr kumimoji="0" lang="ru-RU" sz="1200" b="0" i="0" u="none" strike="noStrike" cap="none" normalizeH="0" baseline="0" dirty="0" smtClean="0">
                        <a:ln>
                          <a:noFill/>
                        </a:ln>
                        <a:solidFill>
                          <a:schemeClr val="tx1"/>
                        </a:solidFill>
                        <a:effectLst/>
                        <a:latin typeface="Amazing Grotesk" pitchFamily="2" charset="0"/>
                        <a:cs typeface="Times New Roman" pitchFamily="18"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1"/>
                  </a:ext>
                </a:extLst>
              </a:tr>
              <a:tr h="215234">
                <a:tc gridSpan="2" vMerge="1">
                  <a:txBody>
                    <a:bodyPr/>
                    <a:lstStyle/>
                    <a:p>
                      <a:endParaRPr lang="ru-RU"/>
                    </a:p>
                  </a:txBody>
                  <a:tcPr/>
                </a:tc>
                <a:tc hMerge="1" vMerge="1">
                  <a:txBody>
                    <a:bodyPr/>
                    <a:lstStyle/>
                    <a:p>
                      <a:endParaRPr lang="ru-RU"/>
                    </a:p>
                  </a:txBody>
                  <a:tcPr/>
                </a:tc>
                <a:tc>
                  <a:txBody>
                    <a:bodyPr/>
                    <a:lstStyle/>
                    <a:p>
                      <a:pPr marL="22860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mazing Grotesk" pitchFamily="2" charset="0"/>
                          <a:cs typeface="Times New Roman" pitchFamily="18" charset="0"/>
                        </a:rPr>
                        <a:t>Федеральный </a:t>
                      </a:r>
                      <a:endParaRPr kumimoji="0" lang="ru-RU" sz="1200" b="0" i="0" u="none" strike="noStrike" cap="none" normalizeH="0" baseline="0" smtClean="0">
                        <a:ln>
                          <a:noFill/>
                        </a:ln>
                        <a:solidFill>
                          <a:schemeClr val="tx1"/>
                        </a:solidFill>
                        <a:effectLst/>
                        <a:latin typeface="Amazing Grotesk" pitchFamily="2" charset="0"/>
                        <a:cs typeface="Times New Roman" pitchFamily="18"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Amazing Grotesk" pitchFamily="2" charset="0"/>
                          <a:cs typeface="Times New Roman" pitchFamily="18" charset="0"/>
                        </a:rPr>
                        <a:t>Областной</a:t>
                      </a:r>
                      <a:endParaRPr kumimoji="0" lang="ru-RU" sz="1200" b="0" i="0" u="none" strike="noStrike" cap="none" normalizeH="0" baseline="0" smtClean="0">
                        <a:ln>
                          <a:noFill/>
                        </a:ln>
                        <a:solidFill>
                          <a:schemeClr val="tx1"/>
                        </a:solidFill>
                        <a:effectLst/>
                        <a:latin typeface="Amazing Grotesk" pitchFamily="2" charset="0"/>
                        <a:cs typeface="Times New Roman" pitchFamily="18"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Местный</a:t>
                      </a:r>
                      <a:endParaRPr kumimoji="0" lang="ru-RU" sz="1200" b="0" i="0" u="none" strike="noStrike" cap="none" normalizeH="0" baseline="0" dirty="0" smtClean="0">
                        <a:ln>
                          <a:noFill/>
                        </a:ln>
                        <a:solidFill>
                          <a:schemeClr val="tx1"/>
                        </a:solidFill>
                        <a:effectLst/>
                        <a:latin typeface="Amazing Grotesk" pitchFamily="2" charset="0"/>
                        <a:cs typeface="Times New Roman" pitchFamily="18"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4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Прямое бюджетное финансирование </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tx1"/>
                          </a:solidFill>
                          <a:effectLst/>
                          <a:latin typeface="Amazing Grotesk" pitchFamily="2" charset="0"/>
                          <a:cs typeface="Times New Roman" pitchFamily="18" charset="0"/>
                        </a:rPr>
                        <a:t>Указать соответствующую программу</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ru-RU" sz="1200" dirty="0" smtClean="0">
                          <a:latin typeface="Amazing Grotesk" pitchFamily="2" charset="0"/>
                        </a:rPr>
                        <a:t>0</a:t>
                      </a:r>
                      <a:endParaRPr lang="ru-RU" sz="1200" dirty="0">
                        <a:latin typeface="Amazing Grotesk" pitchFamily="2"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Arial" charset="0"/>
                        </a:rPr>
                        <a:t>0</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Arial" charset="0"/>
                        </a:rPr>
                        <a:t>0</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50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Дороги</a:t>
                      </a:r>
                      <a:r>
                        <a:rPr kumimoji="0" lang="ru-RU" sz="1200" b="0" i="0" u="none" strike="noStrike" cap="none" normalizeH="0" baseline="30000" dirty="0" smtClean="0">
                          <a:ln>
                            <a:noFill/>
                          </a:ln>
                          <a:solidFill>
                            <a:schemeClr val="tx1"/>
                          </a:solidFill>
                          <a:effectLst/>
                          <a:latin typeface="Amazing Grotesk" pitchFamily="2" charset="0"/>
                          <a:cs typeface="Times New Roman" pitchFamily="18" charset="0"/>
                        </a:rPr>
                        <a:t>13</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kern="1200" cap="none" normalizeH="0" baseline="0" dirty="0" smtClean="0">
                          <a:ln>
                            <a:noFill/>
                          </a:ln>
                          <a:solidFill>
                            <a:schemeClr val="tx1"/>
                          </a:solidFill>
                          <a:effectLst/>
                          <a:latin typeface="Amazing Grotesk" pitchFamily="2" charset="0"/>
                          <a:ea typeface="+mn-ea"/>
                          <a:cs typeface="Times New Roman" pitchFamily="18" charset="0"/>
                        </a:rPr>
                        <a:t>Указать плановую протяженность</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ru-RU" sz="1200" dirty="0" smtClean="0">
                          <a:latin typeface="Amazing Grotesk" pitchFamily="2" charset="0"/>
                        </a:rPr>
                        <a:t>0</a:t>
                      </a:r>
                      <a:endParaRPr lang="ru-RU" sz="1200" dirty="0">
                        <a:latin typeface="Amazing Grotesk" pitchFamily="2"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Arial" charset="0"/>
                        </a:rPr>
                        <a:t>0</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Arial" charset="0"/>
                        </a:rPr>
                        <a:t>0</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41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Субсидии</a:t>
                      </a:r>
                      <a:r>
                        <a:rPr kumimoji="0" lang="ru-RU" sz="1200" b="0" i="0" u="none" strike="noStrike" cap="none" normalizeH="0" baseline="30000" dirty="0" smtClean="0">
                          <a:ln>
                            <a:noFill/>
                          </a:ln>
                          <a:solidFill>
                            <a:schemeClr val="tx1"/>
                          </a:solidFill>
                          <a:effectLst/>
                          <a:latin typeface="Amazing Grotesk" pitchFamily="2" charset="0"/>
                          <a:cs typeface="Times New Roman" pitchFamily="18" charset="0"/>
                        </a:rPr>
                        <a:t>13</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200" b="0" i="1" u="none" strike="noStrike" kern="1200" cap="none" normalizeH="0" baseline="0" dirty="0" smtClean="0">
                          <a:ln>
                            <a:noFill/>
                          </a:ln>
                          <a:solidFill>
                            <a:schemeClr val="tx1"/>
                          </a:solidFill>
                          <a:effectLst/>
                          <a:latin typeface="Amazing Grotesk" pitchFamily="2" charset="0"/>
                          <a:ea typeface="+mn-ea"/>
                          <a:cs typeface="Times New Roman" pitchFamily="18" charset="0"/>
                        </a:rPr>
                        <a:t>Указать соответствующую программу</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lgn="ctr"/>
                      <a:r>
                        <a:rPr lang="ru-RU" sz="1200" dirty="0" smtClean="0">
                          <a:latin typeface="Amazing Grotesk" pitchFamily="2" charset="0"/>
                        </a:rPr>
                        <a:t>0</a:t>
                      </a:r>
                      <a:endParaRPr lang="ru-RU" sz="1200" dirty="0">
                        <a:latin typeface="Amazing Grotesk" pitchFamily="2"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Arial" charset="0"/>
                        </a:rPr>
                        <a:t>0</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Arial" charset="0"/>
                        </a:rPr>
                        <a:t>0</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15234">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ИТОГО:</a:t>
                      </a:r>
                      <a:endParaRPr kumimoji="0" lang="ru-RU" sz="1200" b="0" i="0" u="none" strike="noStrike" cap="none" normalizeH="0" baseline="0" dirty="0" smtClean="0">
                        <a:ln>
                          <a:noFill/>
                        </a:ln>
                        <a:solidFill>
                          <a:schemeClr val="tx1"/>
                        </a:solidFill>
                        <a:effectLst/>
                        <a:latin typeface="Amazing Grotesk" pitchFamily="2" charset="0"/>
                        <a:cs typeface="Times New Roman" pitchFamily="18"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 </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 </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 </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15234">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1" u="none" strike="noStrike" kern="1200" cap="none" normalizeH="0" baseline="0" dirty="0" smtClean="0">
                          <a:ln>
                            <a:noFill/>
                          </a:ln>
                          <a:solidFill>
                            <a:schemeClr val="tx1"/>
                          </a:solidFill>
                          <a:effectLst/>
                          <a:latin typeface="Amazing Grotesk" pitchFamily="2" charset="0"/>
                          <a:ea typeface="+mn-ea"/>
                          <a:cs typeface="Times New Roman" pitchFamily="18" charset="0"/>
                        </a:rPr>
                        <a:t>Программы государственной поддержки</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1" u="none" strike="noStrike" cap="none" normalizeH="0" baseline="0" dirty="0" smtClean="0">
                        <a:ln>
                          <a:noFill/>
                        </a:ln>
                        <a:solidFill>
                          <a:schemeClr val="tx1"/>
                        </a:solidFill>
                        <a:effectLst/>
                        <a:latin typeface="Franklin Gothic Book" pitchFamily="34" charset="0"/>
                        <a:cs typeface="Times New Roman" pitchFamily="18" charset="0"/>
                      </a:endParaRPr>
                    </a:p>
                  </a:txBody>
                  <a:tcPr marL="36000" marR="360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15234">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kern="1200" cap="none" normalizeH="0" baseline="0" dirty="0" smtClean="0">
                          <a:ln>
                            <a:noFill/>
                          </a:ln>
                          <a:solidFill>
                            <a:schemeClr val="tx1"/>
                          </a:solidFill>
                          <a:effectLst/>
                          <a:latin typeface="Amazing Grotesk" pitchFamily="2" charset="0"/>
                          <a:ea typeface="+mn-ea"/>
                          <a:cs typeface="Times New Roman" pitchFamily="18" charset="0"/>
                        </a:rPr>
                        <a:t>Потребность</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kern="1200" cap="none" normalizeH="0" baseline="0" dirty="0" smtClean="0">
                        <a:ln>
                          <a:noFill/>
                        </a:ln>
                        <a:solidFill>
                          <a:schemeClr val="tx1"/>
                        </a:solidFill>
                        <a:effectLst/>
                        <a:latin typeface="Franklin Gothic Book" pitchFamily="34" charset="0"/>
                        <a:ea typeface="+mn-ea"/>
                        <a:cs typeface="Times New Roman" pitchFamily="18" charset="0"/>
                      </a:endParaRPr>
                    </a:p>
                  </a:txBody>
                  <a:tcPr marL="36000" marR="3600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45720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kern="1200" cap="none" normalizeH="0" baseline="0" dirty="0" smtClean="0">
                          <a:ln>
                            <a:noFill/>
                          </a:ln>
                          <a:solidFill>
                            <a:schemeClr val="tx1"/>
                          </a:solidFill>
                          <a:effectLst/>
                          <a:latin typeface="Amazing Grotesk" pitchFamily="2" charset="0"/>
                          <a:ea typeface="+mn-ea"/>
                          <a:cs typeface="Times New Roman" pitchFamily="18" charset="0"/>
                        </a:rPr>
                        <a:t>Финансовые вложения, тыс. руб.</a:t>
                      </a:r>
                      <a:endParaRPr kumimoji="0" lang="ru-RU" sz="1200" b="1" i="0" u="none" strike="noStrike" kern="1200" cap="none" normalizeH="0" baseline="0" dirty="0">
                        <a:ln>
                          <a:noFill/>
                        </a:ln>
                        <a:solidFill>
                          <a:schemeClr val="tx1"/>
                        </a:solidFill>
                        <a:effectLst/>
                        <a:latin typeface="Amazing Grotesk" pitchFamily="2" charset="0"/>
                        <a:ea typeface="+mn-ea"/>
                        <a:cs typeface="Times New Roman" pitchFamily="18"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506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Электроэнергия</a:t>
                      </a:r>
                      <a:r>
                        <a:rPr kumimoji="0" lang="ru-RU" sz="1200" b="0" i="0" u="none" strike="noStrike" cap="none" normalizeH="0" baseline="30000" dirty="0" smtClean="0">
                          <a:ln>
                            <a:noFill/>
                          </a:ln>
                          <a:solidFill>
                            <a:schemeClr val="tx1"/>
                          </a:solidFill>
                          <a:effectLst/>
                          <a:latin typeface="Amazing Grotesk" pitchFamily="2" charset="0"/>
                          <a:cs typeface="Times New Roman" pitchFamily="18" charset="0"/>
                        </a:rPr>
                        <a:t>13</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tx1"/>
                          </a:solidFill>
                          <a:effectLst/>
                          <a:latin typeface="Amazing Grotesk" pitchFamily="2" charset="0"/>
                          <a:cs typeface="Times New Roman" pitchFamily="18" charset="0"/>
                        </a:rPr>
                        <a:t>Указать требуемую мощность</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algn="ctr"/>
                      <a:r>
                        <a:rPr lang="ru-RU" sz="1200" dirty="0" smtClean="0">
                          <a:latin typeface="Amazing Grotesk" pitchFamily="2" charset="0"/>
                        </a:rPr>
                        <a:t>0</a:t>
                      </a:r>
                      <a:endParaRPr lang="ru-RU" sz="1200" dirty="0">
                        <a:latin typeface="Amazing Grotesk" pitchFamily="2"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238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Газоснабжение</a:t>
                      </a:r>
                      <a:r>
                        <a:rPr kumimoji="0" lang="ru-RU" sz="1200" b="0" i="0" u="none" strike="noStrike" cap="none" normalizeH="0" baseline="30000" dirty="0" smtClean="0">
                          <a:ln>
                            <a:noFill/>
                          </a:ln>
                          <a:solidFill>
                            <a:schemeClr val="tx1"/>
                          </a:solidFill>
                          <a:effectLst/>
                          <a:latin typeface="Amazing Grotesk" pitchFamily="2" charset="0"/>
                          <a:cs typeface="Times New Roman" pitchFamily="18" charset="0"/>
                        </a:rPr>
                        <a:t>13</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tx1"/>
                          </a:solidFill>
                          <a:effectLst/>
                          <a:latin typeface="Amazing Grotesk" pitchFamily="2" charset="0"/>
                          <a:cs typeface="Times New Roman" pitchFamily="18" charset="0"/>
                        </a:rPr>
                        <a:t>Указать требуемый объем</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algn="ctr"/>
                      <a:r>
                        <a:rPr lang="ru-RU" sz="1200" dirty="0" smtClean="0">
                          <a:latin typeface="Amazing Grotesk" pitchFamily="2" charset="0"/>
                        </a:rPr>
                        <a:t>0</a:t>
                      </a:r>
                      <a:endParaRPr lang="ru-RU" sz="1200" dirty="0">
                        <a:latin typeface="Amazing Grotesk" pitchFamily="2"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238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Водоснабжение</a:t>
                      </a:r>
                      <a:r>
                        <a:rPr kumimoji="0" lang="ru-RU" sz="1200" b="0" i="0" u="none" strike="noStrike" cap="none" normalizeH="0" baseline="30000" dirty="0" smtClean="0">
                          <a:ln>
                            <a:noFill/>
                          </a:ln>
                          <a:solidFill>
                            <a:schemeClr val="tx1"/>
                          </a:solidFill>
                          <a:effectLst/>
                          <a:latin typeface="Amazing Grotesk" pitchFamily="2" charset="0"/>
                          <a:cs typeface="Times New Roman" pitchFamily="18" charset="0"/>
                        </a:rPr>
                        <a:t>13</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tx1"/>
                          </a:solidFill>
                          <a:effectLst/>
                          <a:latin typeface="Amazing Grotesk" pitchFamily="2" charset="0"/>
                          <a:cs typeface="Times New Roman" pitchFamily="18" charset="0"/>
                        </a:rPr>
                        <a:t>Указать требуемый объем</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algn="ctr"/>
                      <a:r>
                        <a:rPr lang="ru-RU" sz="1200" dirty="0" smtClean="0">
                          <a:latin typeface="Amazing Grotesk" pitchFamily="2" charset="0"/>
                        </a:rPr>
                        <a:t>0</a:t>
                      </a:r>
                      <a:endParaRPr lang="ru-RU" sz="1200" dirty="0">
                        <a:latin typeface="Amazing Grotesk" pitchFamily="2"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0" marB="4141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23877">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Гарантии</a:t>
                      </a:r>
                      <a:r>
                        <a:rPr kumimoji="0" lang="ru-RU" sz="1200" b="0" i="0" u="none" strike="noStrike" cap="none" normalizeH="0" baseline="30000" dirty="0" smtClean="0">
                          <a:ln>
                            <a:noFill/>
                          </a:ln>
                          <a:solidFill>
                            <a:schemeClr val="tx1"/>
                          </a:solidFill>
                          <a:effectLst/>
                          <a:latin typeface="Amazing Grotesk" pitchFamily="2" charset="0"/>
                          <a:cs typeface="Times New Roman" pitchFamily="18" charset="0"/>
                        </a:rPr>
                        <a:t>13</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gridSpan="3">
                  <a:txBody>
                    <a:bodyPr/>
                    <a:lstStyle/>
                    <a:p>
                      <a:pPr algn="ctr"/>
                      <a:r>
                        <a:rPr lang="ru-RU" sz="1200" dirty="0" smtClean="0">
                          <a:latin typeface="Amazing Grotesk" pitchFamily="2" charset="0"/>
                        </a:rPr>
                        <a:t>0</a:t>
                      </a:r>
                      <a:endParaRPr lang="ru-RU" sz="1200" dirty="0">
                        <a:latin typeface="Amazing Grotesk" pitchFamily="2"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23877">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Залоги</a:t>
                      </a:r>
                      <a:r>
                        <a:rPr kumimoji="0" lang="ru-RU" sz="1200" b="0" i="0" u="none" strike="noStrike" cap="none" normalizeH="0" baseline="30000" dirty="0" smtClean="0">
                          <a:ln>
                            <a:noFill/>
                          </a:ln>
                          <a:solidFill>
                            <a:schemeClr val="tx1"/>
                          </a:solidFill>
                          <a:effectLst/>
                          <a:latin typeface="Amazing Grotesk" pitchFamily="2" charset="0"/>
                          <a:cs typeface="Times New Roman" pitchFamily="18" charset="0"/>
                        </a:rPr>
                        <a:t>13</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gridSpan="3">
                  <a:txBody>
                    <a:bodyPr/>
                    <a:lstStyle/>
                    <a:p>
                      <a:pPr algn="ctr"/>
                      <a:r>
                        <a:rPr lang="ru-RU" sz="1200" dirty="0" smtClean="0">
                          <a:latin typeface="Amazing Grotesk" pitchFamily="2" charset="0"/>
                        </a:rPr>
                        <a:t>0</a:t>
                      </a:r>
                      <a:endParaRPr lang="ru-RU" sz="1200" dirty="0">
                        <a:latin typeface="Amazing Grotesk" pitchFamily="2"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23877">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Прочие формы участия</a:t>
                      </a:r>
                      <a:r>
                        <a:rPr kumimoji="0" lang="ru-RU" sz="1200" b="0" i="0" u="none" strike="noStrike" cap="none" normalizeH="0" baseline="30000" dirty="0" smtClean="0">
                          <a:ln>
                            <a:noFill/>
                          </a:ln>
                          <a:solidFill>
                            <a:schemeClr val="tx1"/>
                          </a:solidFill>
                          <a:effectLst/>
                          <a:latin typeface="Amazing Grotesk" pitchFamily="2" charset="0"/>
                          <a:cs typeface="Times New Roman" pitchFamily="18" charset="0"/>
                        </a:rPr>
                        <a:t>13</a:t>
                      </a: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a:t>
                      </a:r>
                      <a:endParaRPr kumimoji="0" lang="ru-RU" sz="1200" b="0" i="0" u="none" strike="noStrike" cap="none" normalizeH="0" baseline="30000" dirty="0" smtClean="0">
                        <a:ln>
                          <a:noFill/>
                        </a:ln>
                        <a:solidFill>
                          <a:schemeClr val="tx1"/>
                        </a:solidFill>
                        <a:effectLst/>
                        <a:latin typeface="Amazing Grotesk" pitchFamily="2" charset="0"/>
                        <a:cs typeface="Times New Roman" pitchFamily="18"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gridSpan="3">
                  <a:txBody>
                    <a:bodyPr/>
                    <a:lstStyle/>
                    <a:p>
                      <a:pPr algn="ctr"/>
                      <a:r>
                        <a:rPr lang="ru-RU" sz="1200" dirty="0" smtClean="0">
                          <a:latin typeface="Amazing Grotesk" pitchFamily="2" charset="0"/>
                        </a:rPr>
                        <a:t>0</a:t>
                      </a:r>
                      <a:endParaRPr lang="ru-RU" sz="1200" dirty="0">
                        <a:latin typeface="Amazing Grotesk" pitchFamily="2" charset="0"/>
                      </a:endParaRP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Franklin Gothic Book" pitchFamily="34" charset="0"/>
                        <a:cs typeface="Arial"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395062">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latin typeface="Amazing Grotesk" pitchFamily="2" charset="0"/>
                          <a:cs typeface="Times New Roman" pitchFamily="18" charset="0"/>
                        </a:rPr>
                        <a:t>Земельный участок: </a:t>
                      </a:r>
                      <a:r>
                        <a:rPr kumimoji="0" lang="ru-RU" sz="1200" b="0" i="0" u="none" strike="noStrike" cap="none" normalizeH="0" baseline="0" dirty="0" smtClean="0">
                          <a:ln>
                            <a:noFill/>
                          </a:ln>
                          <a:solidFill>
                            <a:schemeClr val="tx1"/>
                          </a:solidFill>
                          <a:effectLst/>
                          <a:latin typeface="Amazing Grotesk" pitchFamily="2" charset="0"/>
                          <a:cs typeface="Times New Roman" pitchFamily="18" charset="0"/>
                        </a:rPr>
                        <a:t>у</a:t>
                      </a:r>
                      <a:r>
                        <a:rPr kumimoji="0" lang="ru-RU" sz="1200" b="0" i="1" u="none" strike="noStrike" cap="none" normalizeH="0" baseline="0" dirty="0" smtClean="0">
                          <a:ln>
                            <a:noFill/>
                          </a:ln>
                          <a:solidFill>
                            <a:schemeClr val="tx1"/>
                          </a:solidFill>
                          <a:effectLst/>
                          <a:latin typeface="Amazing Grotesk" pitchFamily="2" charset="0"/>
                          <a:cs typeface="Times New Roman" pitchFamily="18" charset="0"/>
                        </a:rPr>
                        <a:t>казать адрес расположения земельного участка, указать площадь земельного участка, указать расчетную стоимость (аренды) участка</a:t>
                      </a:r>
                    </a:p>
                  </a:txBody>
                  <a:tcPr marL="36000" marR="36000" marT="36006"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1" u="none" strike="noStrike" cap="none" normalizeH="0" baseline="0" dirty="0" smtClean="0">
                        <a:ln>
                          <a:noFill/>
                        </a:ln>
                        <a:solidFill>
                          <a:schemeClr val="tx1"/>
                        </a:solidFill>
                        <a:effectLst/>
                        <a:latin typeface="Franklin Gothic Book" pitchFamily="34" charset="0"/>
                        <a:cs typeface="Times New Roman" pitchFamily="18" charset="0"/>
                      </a:endParaRPr>
                    </a:p>
                  </a:txBody>
                  <a:tcPr marL="36000" marR="36000" marT="0" marB="4139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1" u="none" strike="noStrike" cap="none" normalizeH="0" baseline="0" dirty="0" smtClean="0">
                        <a:ln>
                          <a:noFill/>
                        </a:ln>
                        <a:solidFill>
                          <a:schemeClr val="tx1"/>
                        </a:solidFill>
                        <a:effectLst/>
                        <a:latin typeface="Franklin Gothic Book" pitchFamily="34" charset="0"/>
                        <a:cs typeface="Times New Roman" pitchFamily="18" charset="0"/>
                      </a:endParaRPr>
                    </a:p>
                  </a:txBody>
                  <a:tcPr marL="36000" marR="36000" marT="0" marB="4139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bl>
          </a:graphicData>
        </a:graphic>
      </p:graphicFrame>
      <p:sp>
        <p:nvSpPr>
          <p:cNvPr id="6" name="Прямоугольник 8"/>
          <p:cNvSpPr>
            <a:spLocks noChangeArrowheads="1"/>
          </p:cNvSpPr>
          <p:nvPr/>
        </p:nvSpPr>
        <p:spPr bwMode="auto">
          <a:xfrm>
            <a:off x="179388" y="6500834"/>
            <a:ext cx="6773876" cy="307777"/>
          </a:xfrm>
          <a:prstGeom prst="rect">
            <a:avLst/>
          </a:prstGeom>
          <a:noFill/>
          <a:ln w="9525">
            <a:noFill/>
            <a:miter lim="800000"/>
            <a:headEnd/>
            <a:tailEnd/>
          </a:ln>
        </p:spPr>
        <p:txBody>
          <a:bodyPr wrap="square">
            <a:spAutoFit/>
          </a:bodyPr>
          <a:lstStyle/>
          <a:p>
            <a:r>
              <a:rPr lang="ru-RU" altLang="ru-RU" sz="1400" baseline="30000" dirty="0">
                <a:latin typeface="Amazing Grotesk" pitchFamily="2" charset="0"/>
                <a:cs typeface="Times New Roman" pitchFamily="18" charset="0"/>
              </a:rPr>
              <a:t>13 </a:t>
            </a:r>
            <a:r>
              <a:rPr lang="ru-RU" altLang="ru-RU" sz="1400" dirty="0">
                <a:latin typeface="Amazing Grotesk" pitchFamily="2" charset="0"/>
                <a:cs typeface="Times New Roman" pitchFamily="18" charset="0"/>
              </a:rPr>
              <a:t>необходимо </a:t>
            </a:r>
            <a:r>
              <a:rPr lang="ru-RU" altLang="ru-RU" sz="1400" dirty="0">
                <a:latin typeface="Amazing Grotesk" pitchFamily="2" charset="0"/>
              </a:rPr>
              <a:t>указать основание выделения денежных средств</a:t>
            </a:r>
            <a:endParaRPr lang="ru-RU" altLang="ru-RU" sz="1400" baseline="30000" dirty="0">
              <a:latin typeface="Amazing Grotesk" pitchFamily="2" charset="0"/>
              <a:cs typeface="Times New Roman" pitchFamily="18" charset="0"/>
            </a:endParaRPr>
          </a:p>
        </p:txBody>
      </p:sp>
    </p:spTree>
    <p:extLst>
      <p:ext uri="{BB962C8B-B14F-4D97-AF65-F5344CB8AC3E}">
        <p14:creationId xmlns:p14="http://schemas.microsoft.com/office/powerpoint/2010/main" val="2342042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600" dirty="0" smtClean="0">
                <a:latin typeface="Amazing Grotesk" pitchFamily="2" charset="0"/>
              </a:rPr>
              <a:t>ПОКАЗАТЕЛИ СОЦИАЛЬНОЙ, БЮДЖЕТНОЙ </a:t>
            </a:r>
            <a:br>
              <a:rPr lang="ru-RU" sz="2600" dirty="0" smtClean="0">
                <a:latin typeface="Amazing Grotesk" pitchFamily="2" charset="0"/>
              </a:rPr>
            </a:br>
            <a:r>
              <a:rPr lang="ru-RU" sz="2600" dirty="0" smtClean="0">
                <a:latin typeface="Amazing Grotesk" pitchFamily="2" charset="0"/>
              </a:rPr>
              <a:t>И ЭКОНОМИЧЕСКОЙ ЭФФЕКТИВНОСТИ ПРОЕКТА</a:t>
            </a:r>
            <a:endParaRPr lang="ru-RU" sz="2600" dirty="0">
              <a:latin typeface="Amazing Grotesk" pitchFamily="2" charset="0"/>
            </a:endParaRPr>
          </a:p>
        </p:txBody>
      </p:sp>
      <p:sp>
        <p:nvSpPr>
          <p:cNvPr id="4" name="Номер слайда 3"/>
          <p:cNvSpPr>
            <a:spLocks noGrp="1"/>
          </p:cNvSpPr>
          <p:nvPr>
            <p:ph type="sldNum" sz="quarter" idx="12"/>
          </p:nvPr>
        </p:nvSpPr>
        <p:spPr/>
        <p:txBody>
          <a:bodyPr/>
          <a:lstStyle/>
          <a:p>
            <a:fld id="{565DDE73-4AFC-4BA6-9E10-98417885A2E1}" type="slidenum">
              <a:rPr lang="ru-RU" smtClean="0">
                <a:solidFill>
                  <a:schemeClr val="tx1"/>
                </a:solidFill>
                <a:latin typeface="Amazing Grotesk" pitchFamily="2" charset="0"/>
              </a:rPr>
              <a:pPr/>
              <a:t>19</a:t>
            </a:fld>
            <a:endParaRPr lang="ru-RU" dirty="0">
              <a:solidFill>
                <a:schemeClr val="tx1"/>
              </a:solidFill>
              <a:latin typeface="Amazing Grotesk" pitchFamily="2"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2049166643"/>
              </p:ext>
            </p:extLst>
          </p:nvPr>
        </p:nvGraphicFramePr>
        <p:xfrm>
          <a:off x="179388" y="1608195"/>
          <a:ext cx="9559958" cy="4749764"/>
        </p:xfrm>
        <a:graphic>
          <a:graphicData uri="http://schemas.openxmlformats.org/drawingml/2006/table">
            <a:tbl>
              <a:tblPr firstRow="1" bandRow="1">
                <a:tableStyleId>{5940675A-B579-460E-94D1-54222C63F5DA}</a:tableStyleId>
              </a:tblPr>
              <a:tblGrid>
                <a:gridCol w="502338">
                  <a:extLst>
                    <a:ext uri="{9D8B030D-6E8A-4147-A177-3AD203B41FA5}">
                      <a16:colId xmlns:a16="http://schemas.microsoft.com/office/drawing/2014/main" val="20000"/>
                    </a:ext>
                  </a:extLst>
                </a:gridCol>
                <a:gridCol w="6860490">
                  <a:extLst>
                    <a:ext uri="{9D8B030D-6E8A-4147-A177-3AD203B41FA5}">
                      <a16:colId xmlns:a16="http://schemas.microsoft.com/office/drawing/2014/main" val="20001"/>
                    </a:ext>
                  </a:extLst>
                </a:gridCol>
                <a:gridCol w="1267214">
                  <a:extLst>
                    <a:ext uri="{9D8B030D-6E8A-4147-A177-3AD203B41FA5}">
                      <a16:colId xmlns:a16="http://schemas.microsoft.com/office/drawing/2014/main" val="20002"/>
                    </a:ext>
                  </a:extLst>
                </a:gridCol>
                <a:gridCol w="929916">
                  <a:extLst>
                    <a:ext uri="{9D8B030D-6E8A-4147-A177-3AD203B41FA5}">
                      <a16:colId xmlns:a16="http://schemas.microsoft.com/office/drawing/2014/main" val="20003"/>
                    </a:ext>
                  </a:extLst>
                </a:gridCol>
              </a:tblGrid>
              <a:tr h="206642">
                <a:tc>
                  <a:txBody>
                    <a:bodyPr/>
                    <a:lstStyle/>
                    <a:p>
                      <a:pPr marL="0" algn="r" rtl="0" eaLnBrk="1" latinLnBrk="0" hangingPunct="1"/>
                      <a:r>
                        <a:rPr kumimoji="0" lang="ru-RU" sz="1100" b="1" kern="1200" dirty="0" smtClean="0">
                          <a:solidFill>
                            <a:schemeClr val="tx1"/>
                          </a:solidFill>
                          <a:latin typeface="Amazing Grotesk" pitchFamily="2" charset="0"/>
                          <a:ea typeface="+mn-ea"/>
                          <a:cs typeface="Arial" charset="0"/>
                        </a:rPr>
                        <a:t>1</a:t>
                      </a:r>
                      <a:endParaRPr kumimoji="0" lang="ru-RU" sz="1100" b="1" kern="1200" dirty="0">
                        <a:solidFill>
                          <a:schemeClr val="tx1"/>
                        </a:solidFill>
                        <a:latin typeface="Amazing Grotesk" pitchFamily="2" charset="0"/>
                        <a:ea typeface="+mn-ea"/>
                        <a:cs typeface="Arial" charset="0"/>
                      </a:endParaRPr>
                    </a:p>
                  </a:txBody>
                  <a:tcPr marL="36000" marR="36000" marT="18000" marB="18000"/>
                </a:tc>
                <a:tc gridSpan="3">
                  <a:txBody>
                    <a:bodyPr/>
                    <a:lstStyle/>
                    <a:p>
                      <a:pPr marL="0" algn="l" rtl="0" eaLnBrk="1" latinLnBrk="0" hangingPunct="1"/>
                      <a:r>
                        <a:rPr kumimoji="0" lang="ru-RU" sz="1100" b="1" kern="1200" dirty="0" smtClean="0">
                          <a:solidFill>
                            <a:schemeClr val="tx1"/>
                          </a:solidFill>
                          <a:latin typeface="Amazing Grotesk" pitchFamily="2" charset="0"/>
                          <a:ea typeface="+mn-ea"/>
                          <a:cs typeface="Arial" charset="0"/>
                        </a:rPr>
                        <a:t>Социальная эффективность</a:t>
                      </a:r>
                      <a:endParaRPr kumimoji="0" lang="ru-RU" sz="1100" b="1" kern="1200" dirty="0">
                        <a:solidFill>
                          <a:schemeClr val="tx1"/>
                        </a:solidFill>
                        <a:latin typeface="Amazing Grotesk" pitchFamily="2" charset="0"/>
                        <a:ea typeface="+mn-ea"/>
                        <a:cs typeface="Arial" charset="0"/>
                      </a:endParaRPr>
                    </a:p>
                  </a:txBody>
                  <a:tcPr marL="36000" marR="36000" marT="18000" marB="18000"/>
                </a:tc>
                <a:tc hMerge="1">
                  <a:txBody>
                    <a:bodyPr/>
                    <a:lstStyle/>
                    <a:p>
                      <a:pPr algn="ctr"/>
                      <a:endParaRPr lang="ru-RU" sz="1800" b="0" dirty="0"/>
                    </a:p>
                  </a:txBody>
                  <a:tcPr marL="91443" marR="144004" marT="45714" marB="45714"/>
                </a:tc>
                <a:tc hMerge="1">
                  <a:txBody>
                    <a:bodyPr/>
                    <a:lstStyle/>
                    <a:p>
                      <a:pPr algn="r"/>
                      <a:endParaRPr lang="ru-RU" sz="1800" b="1" dirty="0"/>
                    </a:p>
                  </a:txBody>
                  <a:tcPr marL="91443" marR="108000" marT="45714" marB="45714"/>
                </a:tc>
                <a:extLst>
                  <a:ext uri="{0D108BD9-81ED-4DB2-BD59-A6C34878D82A}">
                    <a16:rowId xmlns:a16="http://schemas.microsoft.com/office/drawing/2014/main" val="10000"/>
                  </a:ext>
                </a:extLst>
              </a:tr>
              <a:tr h="206642">
                <a:tc>
                  <a:txBody>
                    <a:bodyPr/>
                    <a:lstStyle/>
                    <a:p>
                      <a:pPr algn="r"/>
                      <a:r>
                        <a:rPr lang="ru-RU" sz="1100" b="0" dirty="0" smtClean="0">
                          <a:latin typeface="Amazing Grotesk" pitchFamily="2" charset="0"/>
                        </a:rPr>
                        <a:t>1.1</a:t>
                      </a:r>
                      <a:endParaRPr lang="ru-RU" sz="1100" b="0" dirty="0">
                        <a:latin typeface="Amazing Grotesk" pitchFamily="2" charset="0"/>
                      </a:endParaRPr>
                    </a:p>
                  </a:txBody>
                  <a:tcPr marL="36000" marR="36000" marT="18000" marB="18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kern="1200" dirty="0" smtClean="0">
                          <a:solidFill>
                            <a:schemeClr val="tx1"/>
                          </a:solidFill>
                          <a:latin typeface="Amazing Grotesk" pitchFamily="2" charset="0"/>
                          <a:ea typeface="+mn-ea"/>
                          <a:cs typeface="+mn-cs"/>
                        </a:rPr>
                        <a:t>Охват населения социальными благами за период реализации проекта</a:t>
                      </a:r>
                      <a:endParaRPr kumimoji="0" lang="ru-RU" sz="1100" kern="1200" dirty="0">
                        <a:solidFill>
                          <a:schemeClr val="tx1"/>
                        </a:solidFill>
                        <a:latin typeface="Amazing Grotesk" pitchFamily="2" charset="0"/>
                        <a:ea typeface="+mn-ea"/>
                        <a:cs typeface="+mn-cs"/>
                      </a:endParaRPr>
                    </a:p>
                  </a:txBody>
                  <a:tcPr marL="36000" marR="36000" marT="18000" marB="18000"/>
                </a:tc>
                <a:tc>
                  <a:txBody>
                    <a:bodyPr/>
                    <a:lstStyle/>
                    <a:p>
                      <a:pPr algn="ctr"/>
                      <a:r>
                        <a:rPr kumimoji="0" lang="ru-RU" sz="1100" kern="1200" dirty="0" smtClean="0">
                          <a:solidFill>
                            <a:schemeClr val="tx1"/>
                          </a:solidFill>
                          <a:latin typeface="Amazing Grotesk" pitchFamily="2" charset="0"/>
                          <a:ea typeface="+mn-ea"/>
                          <a:cs typeface="+mn-cs"/>
                        </a:rPr>
                        <a:t>Тыс. чел. </a:t>
                      </a:r>
                      <a:endParaRPr lang="ru-RU" sz="1100" b="0" dirty="0">
                        <a:latin typeface="Amazing Grotesk" pitchFamily="2" charset="0"/>
                      </a:endParaRPr>
                    </a:p>
                  </a:txBody>
                  <a:tcPr marL="36000" marR="36000" marT="18000" marB="18000"/>
                </a:tc>
                <a:tc>
                  <a:txBody>
                    <a:bodyPr/>
                    <a:lstStyle/>
                    <a:p>
                      <a:pPr algn="ctr"/>
                      <a:r>
                        <a:rPr lang="ru-RU" sz="1100" b="1" dirty="0" smtClean="0">
                          <a:latin typeface="Amazing Grotesk" pitchFamily="2" charset="0"/>
                        </a:rPr>
                        <a:t>2,0</a:t>
                      </a: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01"/>
                  </a:ext>
                </a:extLst>
              </a:tr>
              <a:tr h="206642">
                <a:tc>
                  <a:txBody>
                    <a:bodyPr/>
                    <a:lstStyle/>
                    <a:p>
                      <a:pPr algn="r"/>
                      <a:r>
                        <a:rPr lang="ru-RU" sz="1100" b="0" dirty="0" smtClean="0">
                          <a:latin typeface="Amazing Grotesk" pitchFamily="2" charset="0"/>
                        </a:rPr>
                        <a:t>1.2</a:t>
                      </a:r>
                      <a:endParaRPr lang="ru-RU" sz="1100" b="0" dirty="0">
                        <a:latin typeface="Amazing Grotesk" pitchFamily="2" charset="0"/>
                      </a:endParaRPr>
                    </a:p>
                  </a:txBody>
                  <a:tcPr marL="36000" marR="36000" marT="18000" marB="18000"/>
                </a:tc>
                <a:tc>
                  <a:txBody>
                    <a:bodyPr/>
                    <a:lstStyle/>
                    <a:p>
                      <a:r>
                        <a:rPr lang="ru-RU" sz="1100" dirty="0" smtClean="0">
                          <a:solidFill>
                            <a:schemeClr val="tx1"/>
                          </a:solidFill>
                          <a:latin typeface="Amazing Grotesk" pitchFamily="2" charset="0"/>
                        </a:rPr>
                        <a:t>Новые рабочие места</a:t>
                      </a:r>
                      <a:endParaRPr lang="ru-RU" sz="1100" dirty="0">
                        <a:solidFill>
                          <a:schemeClr val="tx1"/>
                        </a:solidFill>
                        <a:latin typeface="Amazing Grotesk" pitchFamily="2" charset="0"/>
                      </a:endParaRPr>
                    </a:p>
                  </a:txBody>
                  <a:tcPr marL="36000" marR="36000" marT="18000" marB="18000"/>
                </a:tc>
                <a:tc>
                  <a:txBody>
                    <a:bodyPr/>
                    <a:lstStyle/>
                    <a:p>
                      <a:pPr algn="ctr"/>
                      <a:r>
                        <a:rPr lang="ru-RU" sz="1100" b="0" dirty="0" smtClean="0">
                          <a:latin typeface="Amazing Grotesk" pitchFamily="2" charset="0"/>
                        </a:rPr>
                        <a:t>Ед.</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02"/>
                  </a:ext>
                </a:extLst>
              </a:tr>
              <a:tr h="206642">
                <a:tc>
                  <a:txBody>
                    <a:bodyPr/>
                    <a:lstStyle/>
                    <a:p>
                      <a:pPr algn="r"/>
                      <a:r>
                        <a:rPr lang="ru-RU" sz="1100" b="0" dirty="0" smtClean="0">
                          <a:latin typeface="Amazing Grotesk" pitchFamily="2" charset="0"/>
                        </a:rPr>
                        <a:t>1.3</a:t>
                      </a:r>
                      <a:endParaRPr lang="ru-RU" sz="1100" b="0" dirty="0">
                        <a:latin typeface="Amazing Grotesk" pitchFamily="2" charset="0"/>
                      </a:endParaRPr>
                    </a:p>
                  </a:txBody>
                  <a:tcPr marL="36000" marR="36000" marT="18000" marB="18000"/>
                </a:tc>
                <a:tc>
                  <a:txBody>
                    <a:bodyPr/>
                    <a:lstStyle/>
                    <a:p>
                      <a:r>
                        <a:rPr lang="ru-RU" sz="1100" dirty="0" smtClean="0">
                          <a:solidFill>
                            <a:schemeClr val="tx1"/>
                          </a:solidFill>
                          <a:latin typeface="Amazing Grotesk" pitchFamily="2" charset="0"/>
                        </a:rPr>
                        <a:t>Средняя з/п</a:t>
                      </a:r>
                      <a:endParaRPr lang="ru-RU" sz="1100" dirty="0">
                        <a:solidFill>
                          <a:schemeClr val="tx1"/>
                        </a:solidFill>
                        <a:latin typeface="Amazing Grotesk" pitchFamily="2" charset="0"/>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Тыс. руб.</a:t>
                      </a:r>
                      <a:endParaRPr lang="ru-RU" sz="110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03"/>
                  </a:ext>
                </a:extLst>
              </a:tr>
              <a:tr h="206642">
                <a:tc>
                  <a:txBody>
                    <a:bodyPr/>
                    <a:lstStyle/>
                    <a:p>
                      <a:pPr algn="r"/>
                      <a:r>
                        <a:rPr lang="ru-RU" sz="1100" b="0" dirty="0" smtClean="0">
                          <a:latin typeface="Amazing Grotesk" pitchFamily="2" charset="0"/>
                        </a:rPr>
                        <a:t>1.4</a:t>
                      </a:r>
                      <a:endParaRPr lang="ru-RU" sz="1100" b="0" dirty="0">
                        <a:latin typeface="Amazing Grotesk" pitchFamily="2" charset="0"/>
                      </a:endParaRPr>
                    </a:p>
                  </a:txBody>
                  <a:tcPr marL="36000" marR="36000" marT="18000" marB="180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smtClean="0">
                          <a:solidFill>
                            <a:schemeClr val="tx1"/>
                          </a:solidFill>
                          <a:latin typeface="Amazing Grotesk" pitchFamily="2" charset="0"/>
                        </a:rPr>
                        <a:t>Месячный ФОТ</a:t>
                      </a:r>
                      <a:endParaRPr lang="ru-RU" sz="1100" dirty="0">
                        <a:solidFill>
                          <a:schemeClr val="tx1"/>
                        </a:solidFill>
                        <a:latin typeface="Amazing Grotesk" pitchFamily="2" charset="0"/>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руб.</a:t>
                      </a:r>
                      <a:endParaRPr lang="ru-RU" sz="110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04"/>
                  </a:ext>
                </a:extLst>
              </a:tr>
              <a:tr h="206642">
                <a:tc>
                  <a:txBody>
                    <a:bodyPr/>
                    <a:lstStyle/>
                    <a:p>
                      <a:pPr algn="r"/>
                      <a:r>
                        <a:rPr lang="ru-RU" sz="1100" b="0" dirty="0" smtClean="0">
                          <a:latin typeface="Amazing Grotesk" pitchFamily="2" charset="0"/>
                        </a:rPr>
                        <a:t>1.5</a:t>
                      </a:r>
                      <a:endParaRPr lang="ru-RU" sz="1100" b="0" dirty="0">
                        <a:latin typeface="Amazing Grotesk" pitchFamily="2" charset="0"/>
                      </a:endParaRPr>
                    </a:p>
                  </a:txBody>
                  <a:tcPr marL="36000" marR="36000" marT="18000" marB="180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b="0" kern="1200" dirty="0" smtClean="0">
                          <a:solidFill>
                            <a:schemeClr val="tx1"/>
                          </a:solidFill>
                          <a:latin typeface="Amazing Grotesk" pitchFamily="2" charset="0"/>
                          <a:ea typeface="+mn-ea"/>
                          <a:cs typeface="+mn-cs"/>
                        </a:rPr>
                        <a:t>Годовой ФОТ</a:t>
                      </a:r>
                      <a:endParaRPr kumimoji="0" lang="ru-RU" sz="1100" b="0" kern="1200" dirty="0">
                        <a:solidFill>
                          <a:schemeClr val="tx1"/>
                        </a:solidFill>
                        <a:latin typeface="Amazing Grotesk" pitchFamily="2" charset="0"/>
                        <a:ea typeface="+mn-ea"/>
                        <a:cs typeface="+mn-cs"/>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руб.</a:t>
                      </a:r>
                      <a:endParaRPr lang="ru-RU" sz="110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05"/>
                  </a:ext>
                </a:extLst>
              </a:tr>
              <a:tr h="206642">
                <a:tc>
                  <a:txBody>
                    <a:bodyPr/>
                    <a:lstStyle/>
                    <a:p>
                      <a:pPr marL="0" algn="r" rtl="0" eaLnBrk="1" latinLnBrk="0" hangingPunct="1"/>
                      <a:r>
                        <a:rPr kumimoji="0" lang="ru-RU" sz="1100" b="0" kern="1200" dirty="0" smtClean="0">
                          <a:solidFill>
                            <a:schemeClr val="tx1"/>
                          </a:solidFill>
                          <a:latin typeface="Amazing Grotesk" pitchFamily="2" charset="0"/>
                          <a:ea typeface="+mn-ea"/>
                          <a:cs typeface="+mn-cs"/>
                        </a:rPr>
                        <a:t>1.6</a:t>
                      </a:r>
                      <a:endParaRPr kumimoji="0" lang="ru-RU" sz="1100" b="0" kern="1200" dirty="0">
                        <a:solidFill>
                          <a:schemeClr val="tx1"/>
                        </a:solidFill>
                        <a:latin typeface="Amazing Grotesk" pitchFamily="2" charset="0"/>
                        <a:ea typeface="+mn-ea"/>
                        <a:cs typeface="+mn-cs"/>
                      </a:endParaRPr>
                    </a:p>
                  </a:txBody>
                  <a:tcPr marL="36000" marR="36000" marT="18000" marB="18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b="0" i="1" u="none" strike="noStrike" kern="1200" cap="none" normalizeH="0" baseline="0" dirty="0" smtClean="0">
                          <a:ln>
                            <a:noFill/>
                          </a:ln>
                          <a:solidFill>
                            <a:schemeClr val="tx1"/>
                          </a:solidFill>
                          <a:effectLst/>
                          <a:latin typeface="Amazing Grotesk" pitchFamily="2" charset="0"/>
                          <a:ea typeface="Calibri" pitchFamily="34" charset="0"/>
                          <a:cs typeface="Times New Roman" pitchFamily="18" charset="0"/>
                        </a:rPr>
                        <a:t>Иные показатели</a:t>
                      </a:r>
                    </a:p>
                  </a:txBody>
                  <a:tcPr marL="36000" marR="36000" marT="18000" marB="18000"/>
                </a:tc>
                <a:tc>
                  <a:txBody>
                    <a:bodyPr/>
                    <a:lstStyle/>
                    <a:p>
                      <a:endParaRPr lang="ru-RU" sz="1100">
                        <a:latin typeface="Amazing Grotesk" pitchFamily="2" charset="0"/>
                      </a:endParaRPr>
                    </a:p>
                  </a:txBody>
                  <a:tcPr marL="36000" marR="36000" marT="18000" marB="18000"/>
                </a:tc>
                <a:tc>
                  <a:txBody>
                    <a:bodyPr/>
                    <a:lstStyle/>
                    <a:p>
                      <a:endParaRPr lang="ru-RU" sz="1100" dirty="0">
                        <a:latin typeface="Amazing Grotesk" pitchFamily="2" charset="0"/>
                      </a:endParaRPr>
                    </a:p>
                  </a:txBody>
                  <a:tcPr marL="36000" marR="36000" marT="18000" marB="18000"/>
                </a:tc>
                <a:extLst>
                  <a:ext uri="{0D108BD9-81ED-4DB2-BD59-A6C34878D82A}">
                    <a16:rowId xmlns:a16="http://schemas.microsoft.com/office/drawing/2014/main" val="10006"/>
                  </a:ext>
                </a:extLst>
              </a:tr>
              <a:tr h="206642">
                <a:tc>
                  <a:txBody>
                    <a:bodyPr/>
                    <a:lstStyle/>
                    <a:p>
                      <a:pPr marL="0" algn="r" rtl="0" eaLnBrk="1" latinLnBrk="0" hangingPunct="1"/>
                      <a:r>
                        <a:rPr kumimoji="0" lang="ru-RU" sz="1100" b="1" kern="1200" dirty="0" smtClean="0">
                          <a:solidFill>
                            <a:schemeClr val="tx1"/>
                          </a:solidFill>
                          <a:latin typeface="Amazing Grotesk" pitchFamily="2" charset="0"/>
                          <a:ea typeface="+mn-ea"/>
                          <a:cs typeface="Arial" charset="0"/>
                        </a:rPr>
                        <a:t>2</a:t>
                      </a:r>
                      <a:endParaRPr kumimoji="0" lang="ru-RU" sz="1100" b="1" kern="1200" dirty="0">
                        <a:solidFill>
                          <a:schemeClr val="tx1"/>
                        </a:solidFill>
                        <a:latin typeface="Amazing Grotesk" pitchFamily="2" charset="0"/>
                        <a:ea typeface="+mn-ea"/>
                        <a:cs typeface="Arial" charset="0"/>
                      </a:endParaRPr>
                    </a:p>
                  </a:txBody>
                  <a:tcPr marL="36000" marR="36000" marT="18000" marB="18000"/>
                </a:tc>
                <a:tc gridSpan="3">
                  <a:txBody>
                    <a:bodyPr/>
                    <a:lstStyle/>
                    <a:p>
                      <a:pPr marL="0" algn="l" rtl="0" eaLnBrk="1" latinLnBrk="0" hangingPunct="1"/>
                      <a:r>
                        <a:rPr kumimoji="0" lang="ru-RU" sz="1100" b="1" kern="1200" dirty="0" smtClean="0">
                          <a:solidFill>
                            <a:schemeClr val="tx1"/>
                          </a:solidFill>
                          <a:latin typeface="Amazing Grotesk" pitchFamily="2" charset="0"/>
                          <a:ea typeface="+mn-ea"/>
                          <a:cs typeface="Arial" charset="0"/>
                        </a:rPr>
                        <a:t>Бюджетная эффективность</a:t>
                      </a:r>
                      <a:endParaRPr kumimoji="0" lang="ru-RU" sz="1100" b="1" kern="1200" dirty="0">
                        <a:solidFill>
                          <a:schemeClr val="tx1"/>
                        </a:solidFill>
                        <a:latin typeface="Amazing Grotesk" pitchFamily="2" charset="0"/>
                        <a:ea typeface="+mn-ea"/>
                        <a:cs typeface="Arial" charset="0"/>
                      </a:endParaRPr>
                    </a:p>
                  </a:txBody>
                  <a:tcPr marL="36000" marR="36000" marT="18000" marB="18000"/>
                </a:tc>
                <a:tc hMerge="1">
                  <a:txBody>
                    <a:bodyPr/>
                    <a:lstStyle/>
                    <a:p>
                      <a:pPr algn="ctr"/>
                      <a:endParaRPr lang="ru-RU" sz="1800" b="0" dirty="0"/>
                    </a:p>
                  </a:txBody>
                  <a:tcPr marL="91443" marR="144004" marT="45714" marB="45714"/>
                </a:tc>
                <a:tc hMerge="1">
                  <a:txBody>
                    <a:bodyPr/>
                    <a:lstStyle/>
                    <a:p>
                      <a:pPr algn="r"/>
                      <a:endParaRPr lang="ru-RU" sz="1800" b="1" dirty="0"/>
                    </a:p>
                  </a:txBody>
                  <a:tcPr marL="91443" marR="108000" marT="45714" marB="45714"/>
                </a:tc>
                <a:extLst>
                  <a:ext uri="{0D108BD9-81ED-4DB2-BD59-A6C34878D82A}">
                    <a16:rowId xmlns:a16="http://schemas.microsoft.com/office/drawing/2014/main" val="10007"/>
                  </a:ext>
                </a:extLst>
              </a:tr>
              <a:tr h="206642">
                <a:tc>
                  <a:txBody>
                    <a:bodyPr/>
                    <a:lstStyle/>
                    <a:p>
                      <a:pPr algn="r"/>
                      <a:r>
                        <a:rPr lang="ru-RU" sz="1100" b="0" dirty="0" smtClean="0">
                          <a:latin typeface="Amazing Grotesk" pitchFamily="2" charset="0"/>
                        </a:rPr>
                        <a:t>2.1</a:t>
                      </a:r>
                      <a:endParaRPr lang="ru-RU" sz="1100" b="0" dirty="0">
                        <a:latin typeface="Amazing Grotesk" pitchFamily="2" charset="0"/>
                      </a:endParaRPr>
                    </a:p>
                  </a:txBody>
                  <a:tcPr marL="36000" marR="36000" marT="18000" marB="18000"/>
                </a:tc>
                <a:tc>
                  <a:txBody>
                    <a:bodyPr/>
                    <a:lstStyle/>
                    <a:p>
                      <a:pPr marL="0" algn="l" rtl="0" eaLnBrk="1" latinLnBrk="0" hangingPunct="1"/>
                      <a:r>
                        <a:rPr kumimoji="0" lang="ru-RU" sz="1100" kern="1200" dirty="0" smtClean="0">
                          <a:solidFill>
                            <a:schemeClr val="tx1"/>
                          </a:solidFill>
                          <a:latin typeface="Amazing Grotesk" pitchFamily="2" charset="0"/>
                          <a:ea typeface="+mn-ea"/>
                          <a:cs typeface="+mn-cs"/>
                        </a:rPr>
                        <a:t>Участие бюджетных источников в проекте</a:t>
                      </a:r>
                      <a:endParaRPr kumimoji="0" lang="ru-RU" sz="1100" kern="1200" dirty="0">
                        <a:solidFill>
                          <a:schemeClr val="tx1"/>
                        </a:solidFill>
                        <a:latin typeface="Amazing Grotesk" pitchFamily="2" charset="0"/>
                        <a:ea typeface="+mn-ea"/>
                        <a:cs typeface="+mn-cs"/>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руб.</a:t>
                      </a: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08"/>
                  </a:ext>
                </a:extLst>
              </a:tr>
              <a:tr h="206642">
                <a:tc>
                  <a:txBody>
                    <a:bodyPr/>
                    <a:lstStyle/>
                    <a:p>
                      <a:pPr algn="r"/>
                      <a:r>
                        <a:rPr lang="ru-RU" sz="1100" b="0" dirty="0" smtClean="0">
                          <a:latin typeface="Amazing Grotesk" pitchFamily="2" charset="0"/>
                        </a:rPr>
                        <a:t>2.2</a:t>
                      </a:r>
                      <a:endParaRPr lang="ru-RU" sz="1100" b="0" dirty="0">
                        <a:latin typeface="Amazing Grotesk" pitchFamily="2" charset="0"/>
                      </a:endParaRPr>
                    </a:p>
                  </a:txBody>
                  <a:tcPr marL="36000" marR="36000" marT="18000" marB="18000"/>
                </a:tc>
                <a:tc>
                  <a:txBody>
                    <a:bodyPr/>
                    <a:lstStyle/>
                    <a:p>
                      <a:pPr marL="0" algn="l" rtl="0" eaLnBrk="1" latinLnBrk="0" hangingPunct="1"/>
                      <a:r>
                        <a:rPr kumimoji="0" lang="ru-RU" sz="1100" kern="1200" dirty="0" smtClean="0">
                          <a:solidFill>
                            <a:schemeClr val="tx1"/>
                          </a:solidFill>
                          <a:latin typeface="Amazing Grotesk" pitchFamily="2" charset="0"/>
                          <a:ea typeface="+mn-ea"/>
                          <a:cs typeface="+mn-cs"/>
                        </a:rPr>
                        <a:t>Налоги в консолидированный бюджет области </a:t>
                      </a:r>
                      <a:endParaRPr kumimoji="0" lang="ru-RU" sz="1100" kern="1200" dirty="0">
                        <a:solidFill>
                          <a:schemeClr val="tx1"/>
                        </a:solidFill>
                        <a:latin typeface="Amazing Grotesk" pitchFamily="2" charset="0"/>
                        <a:ea typeface="+mn-ea"/>
                        <a:cs typeface="+mn-cs"/>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a:t>
                      </a:r>
                      <a:r>
                        <a:rPr lang="ru-RU" sz="1100" b="0" smtClean="0">
                          <a:latin typeface="Amazing Grotesk" pitchFamily="2" charset="0"/>
                        </a:rPr>
                        <a:t>руб.</a:t>
                      </a:r>
                      <a:endParaRPr lang="ru-RU" sz="1100" b="0" dirty="0" smtClean="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09"/>
                  </a:ext>
                </a:extLst>
              </a:tr>
              <a:tr h="206642">
                <a:tc>
                  <a:txBody>
                    <a:bodyPr/>
                    <a:lstStyle/>
                    <a:p>
                      <a:pPr marL="0" algn="r" rtl="0" eaLnBrk="1" latinLnBrk="0" hangingPunct="1"/>
                      <a:r>
                        <a:rPr kumimoji="0" lang="ru-RU" sz="1100" b="0" kern="1200" dirty="0" smtClean="0">
                          <a:solidFill>
                            <a:schemeClr val="tx1"/>
                          </a:solidFill>
                          <a:latin typeface="Amazing Grotesk" pitchFamily="2" charset="0"/>
                          <a:ea typeface="+mn-ea"/>
                          <a:cs typeface="+mn-cs"/>
                        </a:rPr>
                        <a:t>2.3</a:t>
                      </a:r>
                      <a:endParaRPr kumimoji="0" lang="ru-RU" sz="1100" b="0" kern="1200" dirty="0">
                        <a:solidFill>
                          <a:schemeClr val="tx1"/>
                        </a:solidFill>
                        <a:latin typeface="Amazing Grotesk" pitchFamily="2" charset="0"/>
                        <a:ea typeface="+mn-ea"/>
                        <a:cs typeface="+mn-cs"/>
                      </a:endParaRPr>
                    </a:p>
                  </a:txBody>
                  <a:tcPr marL="36000" marR="36000" marT="18000" marB="180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kern="1200" dirty="0" smtClean="0">
                          <a:solidFill>
                            <a:schemeClr val="tx1"/>
                          </a:solidFill>
                          <a:latin typeface="Amazing Grotesk" pitchFamily="2" charset="0"/>
                          <a:ea typeface="+mn-ea"/>
                          <a:cs typeface="+mn-cs"/>
                        </a:rPr>
                        <a:t>Налог с 1 работника в консолидированный бюджет области </a:t>
                      </a:r>
                    </a:p>
                  </a:txBody>
                  <a:tcPr marL="36000" marR="36000" marT="18000" marB="18000"/>
                </a:tc>
                <a:tc>
                  <a:txBody>
                    <a:bodyPr/>
                    <a:lstStyle/>
                    <a:p>
                      <a:pPr algn="ctr"/>
                      <a:r>
                        <a:rPr lang="ru-RU" sz="1100" b="0" dirty="0" smtClean="0">
                          <a:latin typeface="Amazing Grotesk" pitchFamily="2" charset="0"/>
                        </a:rPr>
                        <a:t>Млн. руб.</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10"/>
                  </a:ext>
                </a:extLst>
              </a:tr>
              <a:tr h="206642">
                <a:tc>
                  <a:txBody>
                    <a:bodyPr/>
                    <a:lstStyle/>
                    <a:p>
                      <a:pPr marL="0" algn="r" rtl="0" eaLnBrk="1" latinLnBrk="0" hangingPunct="1"/>
                      <a:r>
                        <a:rPr kumimoji="0" lang="ru-RU" sz="1100" b="0" kern="1200" dirty="0" smtClean="0">
                          <a:solidFill>
                            <a:schemeClr val="tx1"/>
                          </a:solidFill>
                          <a:latin typeface="Amazing Grotesk" pitchFamily="2" charset="0"/>
                          <a:ea typeface="+mn-ea"/>
                          <a:cs typeface="+mn-cs"/>
                        </a:rPr>
                        <a:t>2.4</a:t>
                      </a:r>
                      <a:endParaRPr kumimoji="0" lang="ru-RU" sz="1100" b="0" kern="1200" dirty="0">
                        <a:solidFill>
                          <a:schemeClr val="tx1"/>
                        </a:solidFill>
                        <a:latin typeface="Amazing Grotesk" pitchFamily="2" charset="0"/>
                        <a:ea typeface="+mn-ea"/>
                        <a:cs typeface="+mn-cs"/>
                      </a:endParaRPr>
                    </a:p>
                  </a:txBody>
                  <a:tcPr marL="36000" marR="36000" marT="18000" marB="180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b="0" i="0" kern="1200" dirty="0" smtClean="0">
                          <a:solidFill>
                            <a:schemeClr val="tx1"/>
                          </a:solidFill>
                          <a:latin typeface="Amazing Grotesk" pitchFamily="2" charset="0"/>
                          <a:ea typeface="+mn-ea"/>
                          <a:cs typeface="+mn-cs"/>
                        </a:rPr>
                        <a:t>Целевая выработка на одного работника</a:t>
                      </a:r>
                      <a:endParaRPr kumimoji="0" lang="ru-RU" sz="1100" kern="1200" dirty="0" smtClean="0">
                        <a:solidFill>
                          <a:schemeClr val="tx1"/>
                        </a:solidFill>
                        <a:latin typeface="Amazing Grotesk" pitchFamily="2" charset="0"/>
                        <a:ea typeface="+mn-ea"/>
                        <a:cs typeface="+mn-cs"/>
                      </a:endParaRPr>
                    </a:p>
                  </a:txBody>
                  <a:tcPr marL="36000" marR="36000" marT="18000" marB="18000"/>
                </a:tc>
                <a:tc>
                  <a:txBody>
                    <a:bodyPr/>
                    <a:lstStyle/>
                    <a:p>
                      <a:pPr algn="ct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11"/>
                  </a:ext>
                </a:extLst>
              </a:tr>
              <a:tr h="206642">
                <a:tc>
                  <a:txBody>
                    <a:bodyPr/>
                    <a:lstStyle/>
                    <a:p>
                      <a:pPr marL="0" algn="r" rtl="0" eaLnBrk="1" latinLnBrk="0" hangingPunct="1"/>
                      <a:r>
                        <a:rPr kumimoji="0" lang="ru-RU" sz="1100" b="0" kern="1200" dirty="0" smtClean="0">
                          <a:solidFill>
                            <a:schemeClr val="tx1"/>
                          </a:solidFill>
                          <a:latin typeface="Amazing Grotesk" pitchFamily="2" charset="0"/>
                          <a:ea typeface="+mn-ea"/>
                          <a:cs typeface="+mn-cs"/>
                        </a:rPr>
                        <a:t>2.5</a:t>
                      </a:r>
                      <a:endParaRPr kumimoji="0" lang="ru-RU" sz="1100" b="0" kern="1200" dirty="0">
                        <a:solidFill>
                          <a:schemeClr val="tx1"/>
                        </a:solidFill>
                        <a:latin typeface="Amazing Grotesk" pitchFamily="2" charset="0"/>
                        <a:ea typeface="+mn-ea"/>
                        <a:cs typeface="+mn-cs"/>
                      </a:endParaRPr>
                    </a:p>
                  </a:txBody>
                  <a:tcPr marL="36000" marR="36000" marT="18000" marB="18000"/>
                </a:tc>
                <a:tc>
                  <a:txBody>
                    <a:bodyPr/>
                    <a:lstStyle/>
                    <a:p>
                      <a:pPr marL="0" algn="l" rtl="0" eaLnBrk="1" latinLnBrk="0" hangingPunct="1"/>
                      <a:r>
                        <a:rPr kumimoji="0" lang="ru-RU" sz="1100" kern="1200" dirty="0" smtClean="0">
                          <a:solidFill>
                            <a:schemeClr val="tx1"/>
                          </a:solidFill>
                          <a:latin typeface="Amazing Grotesk" pitchFamily="2" charset="0"/>
                          <a:ea typeface="+mn-ea"/>
                          <a:cs typeface="+mn-cs"/>
                        </a:rPr>
                        <a:t>Срок окупаемости бюджетных инвестиций</a:t>
                      </a:r>
                      <a:endParaRPr kumimoji="0" lang="ru-RU" sz="1100" kern="1200" dirty="0">
                        <a:solidFill>
                          <a:schemeClr val="tx1"/>
                        </a:solidFill>
                        <a:latin typeface="Amazing Grotesk" pitchFamily="2" charset="0"/>
                        <a:ea typeface="+mn-ea"/>
                        <a:cs typeface="+mn-cs"/>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Лет</a:t>
                      </a: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12"/>
                  </a:ext>
                </a:extLst>
              </a:tr>
              <a:tr h="206642">
                <a:tc>
                  <a:txBody>
                    <a:bodyPr/>
                    <a:lstStyle/>
                    <a:p>
                      <a:pPr marL="0" algn="r" rtl="0" eaLnBrk="1" latinLnBrk="0" hangingPunct="1"/>
                      <a:r>
                        <a:rPr kumimoji="0" lang="ru-RU" sz="1100" b="0" kern="1200" dirty="0" smtClean="0">
                          <a:solidFill>
                            <a:schemeClr val="tx1"/>
                          </a:solidFill>
                          <a:latin typeface="Amazing Grotesk" pitchFamily="2" charset="0"/>
                          <a:ea typeface="+mn-ea"/>
                          <a:cs typeface="+mn-cs"/>
                        </a:rPr>
                        <a:t>2.6</a:t>
                      </a:r>
                      <a:endParaRPr kumimoji="0" lang="ru-RU" sz="1100" b="0" kern="1200" dirty="0">
                        <a:solidFill>
                          <a:schemeClr val="tx1"/>
                        </a:solidFill>
                        <a:latin typeface="Amazing Grotesk" pitchFamily="2" charset="0"/>
                        <a:ea typeface="+mn-ea"/>
                        <a:cs typeface="+mn-cs"/>
                      </a:endParaRPr>
                    </a:p>
                  </a:txBody>
                  <a:tcPr marL="36000" marR="36000" marT="18000" marB="18000"/>
                </a:tc>
                <a:tc>
                  <a:txBody>
                    <a:bodyPr/>
                    <a:lstStyle/>
                    <a:p>
                      <a:pPr marL="0" algn="l" rtl="0" eaLnBrk="1" latinLnBrk="0" hangingPunct="1"/>
                      <a:r>
                        <a:rPr kumimoji="0" lang="ru-RU" sz="1100" b="0" i="0" u="none" strike="noStrike" cap="none" normalizeH="0" baseline="0" dirty="0" smtClean="0">
                          <a:ln>
                            <a:noFill/>
                          </a:ln>
                          <a:solidFill>
                            <a:schemeClr val="tx1"/>
                          </a:solidFill>
                          <a:effectLst/>
                          <a:latin typeface="Amazing Grotesk" pitchFamily="2" charset="0"/>
                          <a:ea typeface="Calibri" pitchFamily="34" charset="0"/>
                          <a:cs typeface="Times New Roman" pitchFamily="18" charset="0"/>
                        </a:rPr>
                        <a:t>Снижение возможного ущерба</a:t>
                      </a:r>
                      <a:endParaRPr kumimoji="0" lang="ru-RU" sz="1100" kern="1200" dirty="0">
                        <a:solidFill>
                          <a:schemeClr val="tx1"/>
                        </a:solidFill>
                        <a:latin typeface="Amazing Grotesk" pitchFamily="2" charset="0"/>
                        <a:ea typeface="+mn-ea"/>
                        <a:cs typeface="+mn-cs"/>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руб.</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13"/>
                  </a:ext>
                </a:extLst>
              </a:tr>
              <a:tr h="206642">
                <a:tc>
                  <a:txBody>
                    <a:bodyPr/>
                    <a:lstStyle/>
                    <a:p>
                      <a:pPr algn="r"/>
                      <a:r>
                        <a:rPr lang="ru-RU" sz="1100" dirty="0" smtClean="0">
                          <a:latin typeface="Amazing Grotesk" pitchFamily="2" charset="0"/>
                        </a:rPr>
                        <a:t>2.7</a:t>
                      </a:r>
                      <a:endParaRPr lang="ru-RU" sz="1100" dirty="0">
                        <a:latin typeface="Amazing Grotesk" pitchFamily="2" charset="0"/>
                      </a:endParaRPr>
                    </a:p>
                  </a:txBody>
                  <a:tcPr marL="36000" marR="36000" marT="18000" marB="18000"/>
                </a:tc>
                <a:tc>
                  <a:txBody>
                    <a:bodyPr/>
                    <a:lstStyle/>
                    <a:p>
                      <a:pPr marL="0" algn="l" rtl="0" eaLnBrk="1" latinLnBrk="0" hangingPunct="1"/>
                      <a:r>
                        <a:rPr kumimoji="0" lang="ru-RU" sz="1100" kern="1200" dirty="0" smtClean="0">
                          <a:solidFill>
                            <a:schemeClr val="tx1"/>
                          </a:solidFill>
                          <a:latin typeface="Amazing Grotesk" pitchFamily="2" charset="0"/>
                          <a:ea typeface="+mn-ea"/>
                          <a:cs typeface="+mn-cs"/>
                        </a:rPr>
                        <a:t>Экономия бюджетных средств</a:t>
                      </a:r>
                      <a:endParaRPr kumimoji="0" lang="ru-RU" sz="1100" kern="1200" dirty="0">
                        <a:solidFill>
                          <a:schemeClr val="tx1"/>
                        </a:solidFill>
                        <a:latin typeface="Amazing Grotesk" pitchFamily="2" charset="0"/>
                        <a:ea typeface="+mn-ea"/>
                        <a:cs typeface="+mn-cs"/>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руб.</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14"/>
                  </a:ext>
                </a:extLst>
              </a:tr>
              <a:tr h="206642">
                <a:tc>
                  <a:txBody>
                    <a:bodyPr/>
                    <a:lstStyle/>
                    <a:p>
                      <a:pPr algn="r"/>
                      <a:r>
                        <a:rPr lang="ru-RU" sz="1100" b="1" dirty="0" smtClean="0">
                          <a:latin typeface="Amazing Grotesk" pitchFamily="2" charset="0"/>
                        </a:rPr>
                        <a:t>3</a:t>
                      </a:r>
                    </a:p>
                  </a:txBody>
                  <a:tcPr marL="36000" marR="36000" marT="18000" marB="18000"/>
                </a:tc>
                <a:tc gridSpan="3">
                  <a:txBody>
                    <a:bodyPr/>
                    <a:lstStyle/>
                    <a:p>
                      <a:r>
                        <a:rPr lang="ru-RU" sz="1100" b="1" dirty="0" smtClean="0">
                          <a:solidFill>
                            <a:schemeClr val="tx1"/>
                          </a:solidFill>
                          <a:latin typeface="Amazing Grotesk" pitchFamily="2" charset="0"/>
                        </a:rPr>
                        <a:t>Экономическая</a:t>
                      </a:r>
                      <a:r>
                        <a:rPr lang="ru-RU" sz="1100" b="1" baseline="0" dirty="0" smtClean="0">
                          <a:solidFill>
                            <a:schemeClr val="tx1"/>
                          </a:solidFill>
                          <a:latin typeface="Amazing Grotesk" pitchFamily="2" charset="0"/>
                        </a:rPr>
                        <a:t> эффективность</a:t>
                      </a:r>
                      <a:endParaRPr lang="ru-RU" sz="1100" b="1" dirty="0">
                        <a:solidFill>
                          <a:schemeClr val="tx1"/>
                        </a:solidFill>
                        <a:latin typeface="Amazing Grotesk" pitchFamily="2" charset="0"/>
                      </a:endParaRPr>
                    </a:p>
                  </a:txBody>
                  <a:tcPr marL="36000" marR="36000" marT="18000" marB="18000"/>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600" b="0" dirty="0">
                        <a:latin typeface="+mn-lt"/>
                      </a:endParaRPr>
                    </a:p>
                  </a:txBody>
                  <a:tcPr marL="72000" marR="36000" marT="36009" marB="36009"/>
                </a:tc>
                <a:tc hMerge="1">
                  <a:txBody>
                    <a:bodyPr/>
                    <a:lstStyle/>
                    <a:p>
                      <a:pPr algn="r"/>
                      <a:endParaRPr lang="ru-RU" sz="1600" b="1" dirty="0">
                        <a:latin typeface="+mn-lt"/>
                      </a:endParaRPr>
                    </a:p>
                  </a:txBody>
                  <a:tcPr marL="72000" marR="36000" marT="36009" marB="36009"/>
                </a:tc>
                <a:extLst>
                  <a:ext uri="{0D108BD9-81ED-4DB2-BD59-A6C34878D82A}">
                    <a16:rowId xmlns:a16="http://schemas.microsoft.com/office/drawing/2014/main" val="10015"/>
                  </a:ext>
                </a:extLst>
              </a:tr>
              <a:tr h="206642">
                <a:tc>
                  <a:txBody>
                    <a:bodyPr/>
                    <a:lstStyle/>
                    <a:p>
                      <a:pPr algn="r"/>
                      <a:r>
                        <a:rPr lang="ru-RU" sz="1100" dirty="0" smtClean="0">
                          <a:latin typeface="Amazing Grotesk" pitchFamily="2" charset="0"/>
                        </a:rPr>
                        <a:t>3.1</a:t>
                      </a:r>
                      <a:endParaRPr lang="ru-RU" sz="1100" dirty="0">
                        <a:latin typeface="Amazing Grotesk" pitchFamily="2" charset="0"/>
                      </a:endParaRPr>
                    </a:p>
                  </a:txBody>
                  <a:tcPr marL="36000" marR="36000" marT="18000" marB="18000"/>
                </a:tc>
                <a:tc>
                  <a:txBody>
                    <a:bodyPr/>
                    <a:lstStyle/>
                    <a:p>
                      <a:r>
                        <a:rPr lang="ru-RU" sz="1100" dirty="0" smtClean="0">
                          <a:solidFill>
                            <a:schemeClr val="tx1"/>
                          </a:solidFill>
                          <a:latin typeface="Amazing Grotesk" pitchFamily="2" charset="0"/>
                        </a:rPr>
                        <a:t>Годовой объем выручки </a:t>
                      </a:r>
                      <a:r>
                        <a:rPr lang="ru-RU" sz="1100" baseline="30000" dirty="0" smtClean="0">
                          <a:solidFill>
                            <a:schemeClr val="tx1"/>
                          </a:solidFill>
                          <a:latin typeface="Amazing Grotesk" pitchFamily="2" charset="0"/>
                        </a:rPr>
                        <a:t>14</a:t>
                      </a:r>
                      <a:endParaRPr lang="ru-RU" sz="1100" baseline="30000" dirty="0">
                        <a:solidFill>
                          <a:schemeClr val="tx1"/>
                        </a:solidFill>
                        <a:latin typeface="Amazing Grotesk" pitchFamily="2" charset="0"/>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руб.</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16"/>
                  </a:ext>
                </a:extLst>
              </a:tr>
              <a:tr h="206642">
                <a:tc>
                  <a:txBody>
                    <a:bodyPr/>
                    <a:lstStyle/>
                    <a:p>
                      <a:pPr algn="r"/>
                      <a:r>
                        <a:rPr lang="ru-RU" sz="1100" dirty="0" smtClean="0">
                          <a:latin typeface="Amazing Grotesk" pitchFamily="2" charset="0"/>
                        </a:rPr>
                        <a:t>3.2</a:t>
                      </a:r>
                      <a:endParaRPr lang="ru-RU" sz="1100" dirty="0">
                        <a:latin typeface="Amazing Grotesk" pitchFamily="2" charset="0"/>
                      </a:endParaRPr>
                    </a:p>
                  </a:txBody>
                  <a:tcPr marL="36000" marR="36000" marT="18000" marB="18000"/>
                </a:tc>
                <a:tc>
                  <a:txBody>
                    <a:bodyPr/>
                    <a:lstStyle/>
                    <a:p>
                      <a:r>
                        <a:rPr lang="ru-RU" sz="1100" dirty="0" smtClean="0">
                          <a:solidFill>
                            <a:schemeClr val="tx1"/>
                          </a:solidFill>
                          <a:latin typeface="Amazing Grotesk" pitchFamily="2" charset="0"/>
                        </a:rPr>
                        <a:t>Годовой объем прибыли</a:t>
                      </a:r>
                      <a:r>
                        <a:rPr lang="ru-RU" sz="1100" baseline="30000" dirty="0" smtClean="0">
                          <a:solidFill>
                            <a:schemeClr val="tx1"/>
                          </a:solidFill>
                          <a:latin typeface="Amazing Grotesk" pitchFamily="2" charset="0"/>
                        </a:rPr>
                        <a:t>14</a:t>
                      </a:r>
                      <a:endParaRPr lang="ru-RU" sz="1100" dirty="0">
                        <a:solidFill>
                          <a:schemeClr val="tx1"/>
                        </a:solidFill>
                        <a:latin typeface="Amazing Grotesk" pitchFamily="2" charset="0"/>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руб.</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17"/>
                  </a:ext>
                </a:extLst>
              </a:tr>
              <a:tr h="206642">
                <a:tc>
                  <a:txBody>
                    <a:bodyPr/>
                    <a:lstStyle/>
                    <a:p>
                      <a:pPr algn="r"/>
                      <a:r>
                        <a:rPr lang="ru-RU" sz="1100" dirty="0" smtClean="0">
                          <a:latin typeface="Amazing Grotesk" pitchFamily="2" charset="0"/>
                        </a:rPr>
                        <a:t>3.3</a:t>
                      </a:r>
                      <a:endParaRPr lang="ru-RU" sz="1100" dirty="0">
                        <a:latin typeface="Amazing Grotesk" pitchFamily="2" charset="0"/>
                      </a:endParaRPr>
                    </a:p>
                  </a:txBody>
                  <a:tcPr marL="36000" marR="36000" marT="18000" marB="18000"/>
                </a:tc>
                <a:tc>
                  <a:txBody>
                    <a:bodyPr/>
                    <a:lstStyle/>
                    <a:p>
                      <a:r>
                        <a:rPr lang="ru-RU" sz="1100" dirty="0" smtClean="0">
                          <a:solidFill>
                            <a:schemeClr val="tx1"/>
                          </a:solidFill>
                          <a:latin typeface="Amazing Grotesk" pitchFamily="2" charset="0"/>
                        </a:rPr>
                        <a:t>Рентабельность</a:t>
                      </a:r>
                      <a:r>
                        <a:rPr lang="ru-RU" sz="1100" baseline="30000" dirty="0" smtClean="0">
                          <a:solidFill>
                            <a:schemeClr val="tx1"/>
                          </a:solidFill>
                          <a:latin typeface="Amazing Grotesk" pitchFamily="2" charset="0"/>
                        </a:rPr>
                        <a:t>14</a:t>
                      </a:r>
                      <a:endParaRPr lang="ru-RU" sz="1100" dirty="0">
                        <a:solidFill>
                          <a:schemeClr val="tx1"/>
                        </a:solidFill>
                        <a:latin typeface="Amazing Grotesk" pitchFamily="2" charset="0"/>
                      </a:endParaRPr>
                    </a:p>
                  </a:txBody>
                  <a:tcPr marL="36000" marR="36000" marT="18000" marB="18000"/>
                </a:tc>
                <a:tc>
                  <a:txBody>
                    <a:bodyPr/>
                    <a:lstStyle/>
                    <a:p>
                      <a:pPr algn="ctr"/>
                      <a:r>
                        <a:rPr lang="ru-RU" sz="1100" b="0" dirty="0" smtClean="0">
                          <a:latin typeface="Amazing Grotesk" pitchFamily="2" charset="0"/>
                        </a:rPr>
                        <a:t>%</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18"/>
                  </a:ext>
                </a:extLst>
              </a:tr>
              <a:tr h="206642">
                <a:tc>
                  <a:txBody>
                    <a:bodyPr/>
                    <a:lstStyle/>
                    <a:p>
                      <a:pPr algn="r"/>
                      <a:r>
                        <a:rPr lang="ru-RU" sz="1100" dirty="0" smtClean="0">
                          <a:latin typeface="Amazing Grotesk" pitchFamily="2" charset="0"/>
                        </a:rPr>
                        <a:t>3.4</a:t>
                      </a:r>
                      <a:endParaRPr lang="ru-RU" sz="1100" dirty="0">
                        <a:latin typeface="Amazing Grotesk" pitchFamily="2" charset="0"/>
                      </a:endParaRPr>
                    </a:p>
                  </a:txBody>
                  <a:tcPr marL="36000" marR="36000" marT="18000" marB="18000"/>
                </a:tc>
                <a:tc>
                  <a:txBody>
                    <a:bodyPr/>
                    <a:lstStyle/>
                    <a:p>
                      <a:r>
                        <a:rPr lang="ru-RU" sz="1100" dirty="0" smtClean="0">
                          <a:solidFill>
                            <a:schemeClr val="tx1"/>
                          </a:solidFill>
                          <a:latin typeface="Amazing Grotesk" pitchFamily="2" charset="0"/>
                        </a:rPr>
                        <a:t>Срок окупаемости</a:t>
                      </a:r>
                      <a:r>
                        <a:rPr lang="ru-RU" sz="1100" baseline="0" dirty="0" smtClean="0">
                          <a:solidFill>
                            <a:schemeClr val="tx1"/>
                          </a:solidFill>
                          <a:latin typeface="Amazing Grotesk" pitchFamily="2" charset="0"/>
                        </a:rPr>
                        <a:t> проекта</a:t>
                      </a:r>
                      <a:endParaRPr lang="ru-RU" sz="1100" dirty="0">
                        <a:solidFill>
                          <a:schemeClr val="tx1"/>
                        </a:solidFill>
                        <a:latin typeface="Amazing Grotesk" pitchFamily="2" charset="0"/>
                      </a:endParaRPr>
                    </a:p>
                  </a:txBody>
                  <a:tcPr marL="36000" marR="36000" marT="18000" marB="18000"/>
                </a:tc>
                <a:tc>
                  <a:txBody>
                    <a:bodyPr/>
                    <a:lstStyle/>
                    <a:p>
                      <a:pPr algn="ctr"/>
                      <a:r>
                        <a:rPr lang="ru-RU" sz="1100" b="0" dirty="0" smtClean="0">
                          <a:latin typeface="Amazing Grotesk" pitchFamily="2" charset="0"/>
                        </a:rPr>
                        <a:t>Лет</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19"/>
                  </a:ext>
                </a:extLst>
              </a:tr>
              <a:tr h="206642">
                <a:tc>
                  <a:txBody>
                    <a:bodyPr/>
                    <a:lstStyle/>
                    <a:p>
                      <a:pPr algn="r"/>
                      <a:r>
                        <a:rPr lang="ru-RU" sz="1100" dirty="0" smtClean="0">
                          <a:solidFill>
                            <a:schemeClr val="tx1"/>
                          </a:solidFill>
                          <a:latin typeface="Amazing Grotesk" pitchFamily="2" charset="0"/>
                        </a:rPr>
                        <a:t>3.5</a:t>
                      </a:r>
                      <a:endParaRPr lang="ru-RU" sz="1100" dirty="0">
                        <a:solidFill>
                          <a:schemeClr val="tx1"/>
                        </a:solidFill>
                        <a:latin typeface="Amazing Grotesk" pitchFamily="2" charset="0"/>
                      </a:endParaRPr>
                    </a:p>
                  </a:txBody>
                  <a:tcPr marL="36000" marR="36000" marT="18000" marB="18000"/>
                </a:tc>
                <a:tc>
                  <a:txBody>
                    <a:bodyPr/>
                    <a:lstStyle/>
                    <a:p>
                      <a:r>
                        <a:rPr lang="ru-RU" sz="1100" dirty="0" smtClean="0">
                          <a:solidFill>
                            <a:schemeClr val="tx1"/>
                          </a:solidFill>
                          <a:latin typeface="Amazing Grotesk" pitchFamily="2" charset="0"/>
                        </a:rPr>
                        <a:t>Объем</a:t>
                      </a:r>
                      <a:r>
                        <a:rPr lang="ru-RU" sz="1100" baseline="0" dirty="0" smtClean="0">
                          <a:solidFill>
                            <a:schemeClr val="tx1"/>
                          </a:solidFill>
                          <a:latin typeface="Amazing Grotesk" pitchFamily="2" charset="0"/>
                        </a:rPr>
                        <a:t> инвестиций в основной капитал в рамках проекта</a:t>
                      </a:r>
                      <a:endParaRPr lang="ru-RU" sz="1100" dirty="0">
                        <a:solidFill>
                          <a:schemeClr val="tx1"/>
                        </a:solidFill>
                        <a:latin typeface="Amazing Grotesk" pitchFamily="2" charset="0"/>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руб.</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20"/>
                  </a:ext>
                </a:extLst>
              </a:tr>
              <a:tr h="206642">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0" lang="ru-RU" sz="1100" b="0" kern="1200" dirty="0" smtClean="0">
                          <a:solidFill>
                            <a:schemeClr val="tx1"/>
                          </a:solidFill>
                          <a:latin typeface="Amazing Grotesk" pitchFamily="2" charset="0"/>
                          <a:ea typeface="+mn-ea"/>
                          <a:cs typeface="Arial" charset="0"/>
                        </a:rPr>
                        <a:t>3.6</a:t>
                      </a:r>
                    </a:p>
                  </a:txBody>
                  <a:tcPr marL="36000" marR="36000" marT="18000" marB="180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b="0" kern="1200" dirty="0" smtClean="0">
                          <a:solidFill>
                            <a:schemeClr val="tx1"/>
                          </a:solidFill>
                          <a:latin typeface="Amazing Grotesk" pitchFamily="2" charset="0"/>
                          <a:ea typeface="+mn-ea"/>
                          <a:cs typeface="Arial" charset="0"/>
                        </a:rPr>
                        <a:t>Объем инвестиций, осваиваемых на территории области</a:t>
                      </a:r>
                      <a:endParaRPr kumimoji="0" lang="ru-RU" sz="1100" b="0" kern="1200" dirty="0">
                        <a:solidFill>
                          <a:schemeClr val="tx1"/>
                        </a:solidFill>
                        <a:latin typeface="Amazing Grotesk" pitchFamily="2" charset="0"/>
                        <a:ea typeface="+mn-ea"/>
                        <a:cs typeface="Arial" charset="0"/>
                      </a:endParaRPr>
                    </a:p>
                  </a:txBody>
                  <a:tcPr marL="36000" marR="36000" marT="18000" marB="180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0" dirty="0" smtClean="0">
                          <a:latin typeface="Amazing Grotesk" pitchFamily="2" charset="0"/>
                        </a:rPr>
                        <a:t>Млн. руб.</a:t>
                      </a:r>
                      <a:endParaRPr lang="ru-RU" sz="1100" b="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21"/>
                  </a:ext>
                </a:extLst>
              </a:tr>
              <a:tr h="168784">
                <a:tc>
                  <a:txBody>
                    <a:bodyPr/>
                    <a:lstStyle/>
                    <a:p>
                      <a:pPr marL="0" algn="r" rtl="0" eaLnBrk="1" latinLnBrk="0" hangingPunct="1"/>
                      <a:r>
                        <a:rPr kumimoji="0" lang="ru-RU" sz="1100" b="0" kern="1200" dirty="0" smtClean="0">
                          <a:solidFill>
                            <a:schemeClr val="tx1"/>
                          </a:solidFill>
                          <a:latin typeface="Amazing Grotesk" pitchFamily="2" charset="0"/>
                          <a:ea typeface="+mn-ea"/>
                          <a:cs typeface="Arial" charset="0"/>
                        </a:rPr>
                        <a:t>3.7</a:t>
                      </a:r>
                      <a:endParaRPr kumimoji="0" lang="ru-RU" sz="1100" b="0" kern="1200" dirty="0">
                        <a:solidFill>
                          <a:schemeClr val="tx1"/>
                        </a:solidFill>
                        <a:latin typeface="Amazing Grotesk" pitchFamily="2" charset="0"/>
                        <a:ea typeface="+mn-ea"/>
                        <a:cs typeface="Arial" charset="0"/>
                      </a:endParaRPr>
                    </a:p>
                  </a:txBody>
                  <a:tcPr marL="36000" marR="36000" marT="18000" marB="18000"/>
                </a:tc>
                <a:tc>
                  <a:txBody>
                    <a:bodyPr/>
                    <a:lstStyle/>
                    <a:p>
                      <a:pPr marL="0" algn="l" rtl="0" eaLnBrk="1" latinLnBrk="0" hangingPunct="1"/>
                      <a:r>
                        <a:rPr kumimoji="0" lang="ru-RU" sz="1100" b="0" i="1" kern="1200" dirty="0" smtClean="0">
                          <a:solidFill>
                            <a:schemeClr val="tx1"/>
                          </a:solidFill>
                          <a:latin typeface="Amazing Grotesk" pitchFamily="2" charset="0"/>
                          <a:ea typeface="+mn-ea"/>
                          <a:cs typeface="Arial" charset="0"/>
                        </a:rPr>
                        <a:t>Иные показатели</a:t>
                      </a:r>
                      <a:endParaRPr kumimoji="0" lang="ru-RU" sz="1100" b="0" i="1" kern="1200" dirty="0">
                        <a:solidFill>
                          <a:schemeClr val="tx1"/>
                        </a:solidFill>
                        <a:latin typeface="Amazing Grotesk" pitchFamily="2" charset="0"/>
                        <a:ea typeface="+mn-ea"/>
                        <a:cs typeface="Arial" charset="0"/>
                      </a:endParaRPr>
                    </a:p>
                  </a:txBody>
                  <a:tcPr marL="36000" marR="36000" marT="18000" marB="18000"/>
                </a:tc>
                <a:tc>
                  <a:txBody>
                    <a:bodyPr/>
                    <a:lstStyle/>
                    <a:p>
                      <a:endParaRPr lang="ru-RU" sz="1100" dirty="0">
                        <a:latin typeface="Amazing Grotesk" pitchFamily="2" charset="0"/>
                      </a:endParaRPr>
                    </a:p>
                  </a:txBody>
                  <a:tcPr marL="36000" marR="36000" marT="18000" marB="18000"/>
                </a:tc>
                <a:tc>
                  <a:txBody>
                    <a:bodyPr/>
                    <a:lstStyle/>
                    <a:p>
                      <a:pPr algn="r"/>
                      <a:endParaRPr lang="ru-RU" sz="1100" b="1" dirty="0">
                        <a:latin typeface="Amazing Grotesk" pitchFamily="2" charset="0"/>
                      </a:endParaRPr>
                    </a:p>
                  </a:txBody>
                  <a:tcPr marL="36000" marR="36000" marT="18000" marB="18000"/>
                </a:tc>
                <a:extLst>
                  <a:ext uri="{0D108BD9-81ED-4DB2-BD59-A6C34878D82A}">
                    <a16:rowId xmlns:a16="http://schemas.microsoft.com/office/drawing/2014/main" val="10022"/>
                  </a:ext>
                </a:extLst>
              </a:tr>
            </a:tbl>
          </a:graphicData>
        </a:graphic>
      </p:graphicFrame>
    </p:spTree>
    <p:extLst>
      <p:ext uri="{BB962C8B-B14F-4D97-AF65-F5344CB8AC3E}">
        <p14:creationId xmlns:p14="http://schemas.microsoft.com/office/powerpoint/2010/main" val="234204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72480" y="379613"/>
            <a:ext cx="9433048" cy="6145731"/>
          </a:xfrm>
        </p:spPr>
        <p:txBody>
          <a:bodyPr>
            <a:normAutofit fontScale="47500" lnSpcReduction="20000"/>
          </a:bodyPr>
          <a:lstStyle/>
          <a:p>
            <a:pPr marL="0" indent="0" algn="just">
              <a:lnSpc>
                <a:spcPct val="170000"/>
              </a:lnSpc>
              <a:buNone/>
            </a:pPr>
            <a:r>
              <a:rPr lang="en-US"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Проблемная </a:t>
            </a:r>
            <a:r>
              <a:rPr lang="ru-RU" dirty="0">
                <a:latin typeface="Times New Roman" panose="02020603050405020304" pitchFamily="18" charset="0"/>
                <a:cs typeface="Times New Roman" panose="02020603050405020304" pitchFamily="18" charset="0"/>
              </a:rPr>
              <a:t>ситуация, актуальная для общеобразовательных организаций, представляется лауреатом Конкурса в присутствии жюри II (очного) тура перед проведением жеребьевки. Во время представления проблемной ситуации каждый из лауреатов конкурса имеет право задать уточняющие вопросы представляющему проблемную ситуацию. После проведения жеребьевки каждая из сформированных проектных групп готовит образовательный </a:t>
            </a:r>
            <a:r>
              <a:rPr lang="ru-RU" b="1" dirty="0">
                <a:solidFill>
                  <a:srgbClr val="FF0000"/>
                </a:solidFill>
                <a:latin typeface="Times New Roman" panose="02020603050405020304" pitchFamily="18" charset="0"/>
                <a:cs typeface="Times New Roman" panose="02020603050405020304" pitchFamily="18" charset="0"/>
              </a:rPr>
              <a:t>проект, результаты которого направлены на решение представленной проблемной ситуации, актуальной для общеобразовательных организаций. </a:t>
            </a:r>
            <a:r>
              <a:rPr lang="ru-RU" dirty="0">
                <a:latin typeface="Times New Roman" panose="02020603050405020304" pitchFamily="18" charset="0"/>
                <a:cs typeface="Times New Roman" panose="02020603050405020304" pitchFamily="18" charset="0"/>
              </a:rPr>
              <a:t>Разработка проекта и его оформление в электронном и/или другом формате для представления ведётся проектными группами в формате открытого пространства. Во время разработки проектов члены жюри находятся на площадке открытого пространства вместе с проектными группами. Форму представления (защиты) проекта проектные группы выбирают самостоятельно. </a:t>
            </a:r>
            <a:endParaRPr lang="en-US" dirty="0" smtClean="0">
              <a:latin typeface="Times New Roman" panose="02020603050405020304" pitchFamily="18" charset="0"/>
              <a:cs typeface="Times New Roman" panose="02020603050405020304" pitchFamily="18" charset="0"/>
            </a:endParaRPr>
          </a:p>
          <a:p>
            <a:pPr marL="0" indent="0" algn="just">
              <a:lnSpc>
                <a:spcPct val="170000"/>
              </a:lnSpc>
              <a:buNone/>
            </a:pPr>
            <a:r>
              <a:rPr lang="en-US" dirty="0">
                <a:latin typeface="Times New Roman" panose="02020603050405020304" pitchFamily="18" charset="0"/>
                <a:cs typeface="Times New Roman" panose="02020603050405020304" pitchFamily="18" charset="0"/>
              </a:rPr>
              <a:t>	</a:t>
            </a:r>
            <a:r>
              <a:rPr lang="ru-RU" b="1" u="sng" dirty="0" smtClean="0">
                <a:latin typeface="Times New Roman" panose="02020603050405020304" pitchFamily="18" charset="0"/>
                <a:cs typeface="Times New Roman" panose="02020603050405020304" pitchFamily="18" charset="0"/>
              </a:rPr>
              <a:t>Критерии </a:t>
            </a:r>
            <a:r>
              <a:rPr lang="ru-RU" b="1" u="sng" dirty="0">
                <a:latin typeface="Times New Roman" panose="02020603050405020304" pitchFamily="18" charset="0"/>
                <a:cs typeface="Times New Roman" panose="02020603050405020304" pitchFamily="18" charset="0"/>
              </a:rPr>
              <a:t>оценивания</a:t>
            </a:r>
            <a:r>
              <a:rPr lang="ru-RU" b="1" u="sng" dirty="0" smtClean="0">
                <a:latin typeface="Times New Roman" panose="02020603050405020304" pitchFamily="18" charset="0"/>
                <a:cs typeface="Times New Roman" panose="02020603050405020304" pitchFamily="18" charset="0"/>
              </a:rPr>
              <a:t>:</a:t>
            </a:r>
            <a:endParaRPr lang="en-US" b="1" u="sng" dirty="0" smtClean="0">
              <a:latin typeface="Times New Roman" panose="02020603050405020304" pitchFamily="18" charset="0"/>
              <a:cs typeface="Times New Roman" panose="02020603050405020304" pitchFamily="18" charset="0"/>
            </a:endParaRPr>
          </a:p>
          <a:p>
            <a:pPr marL="0" indent="0" algn="just">
              <a:lnSpc>
                <a:spcPct val="170000"/>
              </a:lnSpc>
              <a:buNone/>
            </a:pPr>
            <a:r>
              <a:rPr lang="ru-RU" b="1"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определение проблемы и цели </a:t>
            </a:r>
            <a:r>
              <a:rPr lang="ru-RU" dirty="0" smtClean="0">
                <a:latin typeface="Times New Roman" panose="02020603050405020304" pitchFamily="18" charset="0"/>
                <a:cs typeface="Times New Roman" panose="02020603050405020304" pitchFamily="18" charset="0"/>
              </a:rPr>
              <a:t>проекта</a:t>
            </a:r>
            <a:r>
              <a:rPr lang="en-US" dirty="0" smtClean="0">
                <a:latin typeface="Times New Roman" panose="02020603050405020304" pitchFamily="18" charset="0"/>
                <a:cs typeface="Times New Roman" panose="02020603050405020304" pitchFamily="18" charset="0"/>
              </a:rPr>
              <a:t> (10 </a:t>
            </a:r>
            <a:r>
              <a:rPr lang="ru-RU" dirty="0" smtClean="0">
                <a:latin typeface="Times New Roman" panose="02020603050405020304" pitchFamily="18" charset="0"/>
                <a:cs typeface="Times New Roman" panose="02020603050405020304" pitchFamily="18" charset="0"/>
              </a:rPr>
              <a:t>баллов);</a:t>
            </a:r>
          </a:p>
          <a:p>
            <a:pPr marL="0" indent="0" algn="just">
              <a:lnSpc>
                <a:spcPct val="170000"/>
              </a:lnSpc>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убедительность и аргументация предлагаемых педагогических </a:t>
            </a:r>
            <a:r>
              <a:rPr lang="ru-RU" dirty="0" smtClean="0">
                <a:latin typeface="Times New Roman" panose="02020603050405020304" pitchFamily="18" charset="0"/>
                <a:cs typeface="Times New Roman" panose="02020603050405020304" pitchFamily="18" charset="0"/>
              </a:rPr>
              <a:t>решений (10 баллов);</a:t>
            </a:r>
          </a:p>
          <a:p>
            <a:pPr marL="0" indent="0" algn="just">
              <a:lnSpc>
                <a:spcPct val="170000"/>
              </a:lnSpc>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инновационный подход к решению поставленной проектной </a:t>
            </a:r>
            <a:r>
              <a:rPr lang="ru-RU" dirty="0" smtClean="0">
                <a:latin typeface="Times New Roman" panose="02020603050405020304" pitchFamily="18" charset="0"/>
                <a:cs typeface="Times New Roman" panose="02020603050405020304" pitchFamily="18" charset="0"/>
              </a:rPr>
              <a:t>задачи  (10 баллов);</a:t>
            </a:r>
          </a:p>
          <a:p>
            <a:pPr marL="0" indent="0" algn="just">
              <a:lnSpc>
                <a:spcPct val="170000"/>
              </a:lnSpc>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полнота, реализуемость и реалистичность </a:t>
            </a:r>
            <a:r>
              <a:rPr lang="ru-RU" dirty="0" smtClean="0">
                <a:latin typeface="Times New Roman" panose="02020603050405020304" pitchFamily="18" charset="0"/>
                <a:cs typeface="Times New Roman" panose="02020603050405020304" pitchFamily="18" charset="0"/>
              </a:rPr>
              <a:t>проекта (10 баллов);</a:t>
            </a:r>
          </a:p>
          <a:p>
            <a:pPr marL="0" indent="0" algn="just">
              <a:lnSpc>
                <a:spcPct val="170000"/>
              </a:lnSpc>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-коммуникативная культура и вклад каждого участника в разработку и презентацию </a:t>
            </a:r>
            <a:r>
              <a:rPr lang="ru-RU" dirty="0" smtClean="0">
                <a:latin typeface="Times New Roman" panose="02020603050405020304" pitchFamily="18" charset="0"/>
                <a:cs typeface="Times New Roman" panose="02020603050405020304" pitchFamily="18" charset="0"/>
              </a:rPr>
              <a:t>проекта (10 баллов). </a:t>
            </a:r>
            <a:endParaRPr lang="ru-RU" dirty="0"/>
          </a:p>
        </p:txBody>
      </p:sp>
      <p:sp>
        <p:nvSpPr>
          <p:cNvPr id="4" name="Номер слайда 3"/>
          <p:cNvSpPr>
            <a:spLocks noGrp="1"/>
          </p:cNvSpPr>
          <p:nvPr>
            <p:ph type="sldNum" sz="quarter" idx="12"/>
          </p:nvPr>
        </p:nvSpPr>
        <p:spPr/>
        <p:txBody>
          <a:bodyPr/>
          <a:lstStyle/>
          <a:p>
            <a:fld id="{565DDE73-4AFC-4BA6-9E10-98417885A2E1}" type="slidenum">
              <a:rPr lang="ru-RU" smtClean="0"/>
              <a:pPr/>
              <a:t>2</a:t>
            </a:fld>
            <a:endParaRPr lang="ru-RU"/>
          </a:p>
        </p:txBody>
      </p:sp>
    </p:spTree>
    <p:extLst>
      <p:ext uri="{BB962C8B-B14F-4D97-AF65-F5344CB8AC3E}">
        <p14:creationId xmlns:p14="http://schemas.microsoft.com/office/powerpoint/2010/main" val="40940943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163294"/>
            <a:ext cx="8634164" cy="601410"/>
          </a:xfrm>
        </p:spPr>
        <p:txBody>
          <a:bodyPr>
            <a:normAutofit/>
          </a:bodyPr>
          <a:lstStyle/>
          <a:p>
            <a:r>
              <a:rPr lang="ru-RU" sz="3000" dirty="0" smtClean="0">
                <a:latin typeface="Amazing Grotesk" pitchFamily="2" charset="0"/>
              </a:rPr>
              <a:t>КОМАНДА ПРОЕКТА</a:t>
            </a:r>
            <a:endParaRPr lang="ru-RU" sz="3000" dirty="0">
              <a:latin typeface="Amazing Grotesk" pitchFamily="2" charset="0"/>
            </a:endParaRPr>
          </a:p>
        </p:txBody>
      </p:sp>
      <p:sp>
        <p:nvSpPr>
          <p:cNvPr id="4" name="Номер слайда 3"/>
          <p:cNvSpPr>
            <a:spLocks noGrp="1"/>
          </p:cNvSpPr>
          <p:nvPr>
            <p:ph type="sldNum" sz="quarter" idx="12"/>
          </p:nvPr>
        </p:nvSpPr>
        <p:spPr/>
        <p:txBody>
          <a:bodyPr/>
          <a:lstStyle/>
          <a:p>
            <a:fld id="{565DDE73-4AFC-4BA6-9E10-98417885A2E1}" type="slidenum">
              <a:rPr lang="ru-RU" smtClean="0">
                <a:solidFill>
                  <a:schemeClr val="tx1"/>
                </a:solidFill>
                <a:latin typeface="Amazing Grotesk" pitchFamily="2" charset="0"/>
              </a:rPr>
              <a:pPr/>
              <a:t>20</a:t>
            </a:fld>
            <a:endParaRPr lang="ru-RU" dirty="0">
              <a:solidFill>
                <a:schemeClr val="tx1"/>
              </a:solidFill>
              <a:latin typeface="Amazing Grotesk" pitchFamily="2"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3235926225"/>
              </p:ext>
            </p:extLst>
          </p:nvPr>
        </p:nvGraphicFramePr>
        <p:xfrm>
          <a:off x="272480" y="641005"/>
          <a:ext cx="9217025" cy="5715348"/>
        </p:xfrm>
        <a:graphic>
          <a:graphicData uri="http://schemas.openxmlformats.org/drawingml/2006/table">
            <a:tbl>
              <a:tblPr firstRow="1" bandRow="1">
                <a:tableStyleId>{2D5ABB26-0587-4C30-8999-92F81FD0307C}</a:tableStyleId>
              </a:tblPr>
              <a:tblGrid>
                <a:gridCol w="500149">
                  <a:extLst>
                    <a:ext uri="{9D8B030D-6E8A-4147-A177-3AD203B41FA5}">
                      <a16:colId xmlns:a16="http://schemas.microsoft.com/office/drawing/2014/main" val="3579925100"/>
                    </a:ext>
                  </a:extLst>
                </a:gridCol>
                <a:gridCol w="2500743">
                  <a:extLst>
                    <a:ext uri="{9D8B030D-6E8A-4147-A177-3AD203B41FA5}">
                      <a16:colId xmlns:a16="http://schemas.microsoft.com/office/drawing/2014/main" val="545878878"/>
                    </a:ext>
                  </a:extLst>
                </a:gridCol>
                <a:gridCol w="2857992">
                  <a:extLst>
                    <a:ext uri="{9D8B030D-6E8A-4147-A177-3AD203B41FA5}">
                      <a16:colId xmlns:a16="http://schemas.microsoft.com/office/drawing/2014/main" val="4133464698"/>
                    </a:ext>
                  </a:extLst>
                </a:gridCol>
                <a:gridCol w="3358141">
                  <a:extLst>
                    <a:ext uri="{9D8B030D-6E8A-4147-A177-3AD203B41FA5}">
                      <a16:colId xmlns:a16="http://schemas.microsoft.com/office/drawing/2014/main" val="2710051041"/>
                    </a:ext>
                  </a:extLst>
                </a:gridCol>
              </a:tblGrid>
              <a:tr h="60112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smtClean="0">
                          <a:ln>
                            <a:noFill/>
                          </a:ln>
                          <a:effectLst/>
                        </a:rPr>
                        <a:t>№</a:t>
                      </a:r>
                      <a:endParaRPr kumimoji="0" lang="ru-RU" sz="1400" b="1" i="0" u="none" strike="noStrike" cap="none" normalizeH="0" baseline="0" dirty="0" smtClean="0">
                        <a:ln>
                          <a:noFill/>
                        </a:ln>
                        <a:solidFill>
                          <a:srgbClr val="1C1C1C"/>
                        </a:solidFill>
                        <a:effectLst/>
                        <a:latin typeface="Amazing Grotesk" pitchFamily="2" charset="0"/>
                        <a:cs typeface="Arial" charset="0"/>
                      </a:endParaRPr>
                    </a:p>
                  </a:txBody>
                  <a:tcPr marL="91442" marR="91442" marT="45744" marB="457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smtClean="0">
                          <a:ln>
                            <a:noFill/>
                          </a:ln>
                          <a:effectLst/>
                        </a:rPr>
                        <a:t>ФИО</a:t>
                      </a:r>
                      <a:endParaRPr kumimoji="0" lang="ru-RU" sz="1400" b="1" i="0" u="none" strike="noStrike" cap="none" normalizeH="0" baseline="0" dirty="0" smtClean="0">
                        <a:ln>
                          <a:noFill/>
                        </a:ln>
                        <a:solidFill>
                          <a:srgbClr val="1C1C1C"/>
                        </a:solidFill>
                        <a:effectLst/>
                        <a:latin typeface="Amazing Grotesk" pitchFamily="2" charset="0"/>
                        <a:cs typeface="Arial" charset="0"/>
                      </a:endParaRPr>
                    </a:p>
                  </a:txBody>
                  <a:tcPr marL="91442" marR="91442" marT="45744" marB="457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400" b="1" u="none" strike="noStrike" cap="none" normalizeH="0" baseline="0" dirty="0" smtClean="0">
                          <a:ln>
                            <a:noFill/>
                          </a:ln>
                          <a:effectLst/>
                        </a:rPr>
                        <a:t>Должность и</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400" b="1" u="none" strike="noStrike" cap="none" normalizeH="0" baseline="0" dirty="0" smtClean="0">
                          <a:ln>
                            <a:noFill/>
                          </a:ln>
                          <a:effectLst/>
                        </a:rPr>
                        <a:t> основное место работы</a:t>
                      </a:r>
                      <a:endParaRPr kumimoji="0" lang="ru-RU" sz="1400" b="1" i="0" u="none" strike="noStrike" cap="none" normalizeH="0" baseline="0" dirty="0" smtClean="0">
                        <a:ln>
                          <a:noFill/>
                        </a:ln>
                        <a:solidFill>
                          <a:srgbClr val="1C1C1C"/>
                        </a:solidFill>
                        <a:effectLst/>
                        <a:latin typeface="Amazing Grotesk" pitchFamily="2" charset="0"/>
                        <a:cs typeface="Arial" charset="0"/>
                      </a:endParaRPr>
                    </a:p>
                  </a:txBody>
                  <a:tcPr marL="91442" marR="91442" marT="45744" marB="457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u="none" strike="noStrike" cap="none" normalizeH="0" baseline="0" dirty="0" smtClean="0">
                          <a:ln>
                            <a:noFill/>
                          </a:ln>
                          <a:effectLst/>
                        </a:rPr>
                        <a:t>Выполняемые в проекте работы</a:t>
                      </a:r>
                      <a:endParaRPr kumimoji="0" lang="ru-RU" sz="1400" b="1" i="0" u="none" strike="noStrike" cap="none" normalizeH="0" baseline="0" dirty="0" smtClean="0">
                        <a:ln>
                          <a:noFill/>
                        </a:ln>
                        <a:solidFill>
                          <a:srgbClr val="1C1C1C"/>
                        </a:solidFill>
                        <a:effectLst/>
                        <a:latin typeface="Amazing Grotesk" pitchFamily="2" charset="0"/>
                        <a:cs typeface="Arial" charset="0"/>
                      </a:endParaRPr>
                    </a:p>
                  </a:txBody>
                  <a:tcPr marL="91442" marR="91442" marT="45744" marB="4574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8828636"/>
                  </a:ext>
                </a:extLst>
              </a:tr>
              <a:tr h="300709">
                <a:tc>
                  <a:txBody>
                    <a:bodyPr/>
                    <a:lstStyle/>
                    <a:p>
                      <a:pPr algn="ctr" rtl="0" fontAlgn="ctr"/>
                      <a:r>
                        <a:rPr lang="ru-RU" sz="1050" u="none" strike="noStrike">
                          <a:effectLst/>
                        </a:rPr>
                        <a:t>1.</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Тяпугина Инна Валентиновна </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Директор МАОУ «ОК «Алгоритм Успеха»</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Куратор проекта</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80763645"/>
                  </a:ext>
                </a:extLst>
              </a:tr>
              <a:tr h="300709">
                <a:tc>
                  <a:txBody>
                    <a:bodyPr/>
                    <a:lstStyle/>
                    <a:p>
                      <a:pPr algn="ctr" rtl="0" fontAlgn="ctr"/>
                      <a:r>
                        <a:rPr lang="ru-RU" sz="1050" u="none" strike="noStrike">
                          <a:effectLst/>
                        </a:rPr>
                        <a:t>2.</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Гарус Михаил Юрьевич</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Учитель математики</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Руководитель проекта</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3733170"/>
                  </a:ext>
                </a:extLst>
              </a:tr>
              <a:tr h="300709">
                <a:tc>
                  <a:txBody>
                    <a:bodyPr/>
                    <a:lstStyle/>
                    <a:p>
                      <a:pPr algn="ctr" rtl="0" fontAlgn="ctr"/>
                      <a:r>
                        <a:rPr lang="ru-RU" sz="1050" u="none" strike="noStrike">
                          <a:effectLst/>
                        </a:rPr>
                        <a:t>3.</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Сингатуллина Евгения Владимировна</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Учитель английского языка</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Администратор проекта</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57741079"/>
                  </a:ext>
                </a:extLst>
              </a:tr>
              <a:tr h="382299">
                <a:tc>
                  <a:txBody>
                    <a:bodyPr/>
                    <a:lstStyle/>
                    <a:p>
                      <a:pPr algn="ctr" rtl="0" fontAlgn="ctr"/>
                      <a:r>
                        <a:rPr lang="ru-RU" sz="1050" u="none" strike="noStrike">
                          <a:effectLst/>
                        </a:rPr>
                        <a:t>4.</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Шкарлет Александр Анатольевич</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dirty="0">
                          <a:effectLst/>
                        </a:rPr>
                        <a:t>Генеральный директор ООО "Управляющая компания "Улитка"</a:t>
                      </a:r>
                      <a:endParaRPr lang="ru-RU" sz="105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Исполнитель работ, ответственный за создание ШМСК</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74367980"/>
                  </a:ext>
                </a:extLst>
              </a:tr>
              <a:tr h="382299">
                <a:tc>
                  <a:txBody>
                    <a:bodyPr/>
                    <a:lstStyle/>
                    <a:p>
                      <a:pPr algn="ctr" rtl="0" fontAlgn="ctr"/>
                      <a:r>
                        <a:rPr lang="ru-RU" sz="1050" u="none" strike="noStrike">
                          <a:effectLst/>
                        </a:rPr>
                        <a:t>5.</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Сыроватский Игорь Андреевич</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Главный архитектор проектного института ООО "Белгородстроймонтаж"</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Исполнитель работ, ответственный за создание ШМСК</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78592812"/>
                  </a:ext>
                </a:extLst>
              </a:tr>
              <a:tr h="382299">
                <a:tc>
                  <a:txBody>
                    <a:bodyPr/>
                    <a:lstStyle/>
                    <a:p>
                      <a:pPr algn="ctr" rtl="0" fontAlgn="ctr"/>
                      <a:r>
                        <a:rPr lang="ru-RU" sz="1050" u="none" strike="noStrike">
                          <a:effectLst/>
                        </a:rPr>
                        <a:t>6.</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Мережко Елена Григорьевна</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Заместитель директора МАОУ «ОК «Алгоритм Успеха»</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Оператор мониторинга проекта</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51333240"/>
                  </a:ext>
                </a:extLst>
              </a:tr>
              <a:tr h="382299">
                <a:tc>
                  <a:txBody>
                    <a:bodyPr/>
                    <a:lstStyle/>
                    <a:p>
                      <a:pPr algn="ctr" rtl="0" fontAlgn="ctr"/>
                      <a:r>
                        <a:rPr lang="ru-RU" sz="1050" u="none" strike="noStrike">
                          <a:effectLst/>
                        </a:rPr>
                        <a:t>7.</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dirty="0">
                          <a:solidFill>
                            <a:schemeClr val="tx1"/>
                          </a:solidFill>
                          <a:effectLst/>
                        </a:rPr>
                        <a:t>Гарус Михаил Юрьевич</a:t>
                      </a:r>
                      <a:endParaRPr lang="ru-RU" sz="1050" b="1"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dirty="0">
                          <a:effectLst/>
                        </a:rPr>
                        <a:t>Руководитель </a:t>
                      </a:r>
                      <a:r>
                        <a:rPr lang="ru-RU" sz="1050" u="none" strike="noStrike" dirty="0" smtClean="0">
                          <a:effectLst/>
                        </a:rPr>
                        <a:t>объединения  </a:t>
                      </a:r>
                      <a:r>
                        <a:rPr lang="ru-RU" sz="1050" u="none" strike="noStrike" dirty="0">
                          <a:effectLst/>
                        </a:rPr>
                        <a:t>«</a:t>
                      </a:r>
                      <a:r>
                        <a:rPr lang="ru-RU" sz="1050" u="none" strike="noStrike" dirty="0" smtClean="0">
                          <a:effectLst/>
                        </a:rPr>
                        <a:t>Думай, </a:t>
                      </a:r>
                      <a:r>
                        <a:rPr lang="ru-RU" sz="1050" u="none" strike="noStrike" dirty="0">
                          <a:effectLst/>
                        </a:rPr>
                        <a:t>как инженер»</a:t>
                      </a:r>
                      <a:endParaRPr lang="ru-RU" sz="105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Исполнитель работ, ответственный за конструирование ШМСК через решение инженерных задач</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36878538"/>
                  </a:ext>
                </a:extLst>
              </a:tr>
              <a:tr h="364621">
                <a:tc>
                  <a:txBody>
                    <a:bodyPr/>
                    <a:lstStyle/>
                    <a:p>
                      <a:pPr algn="ctr" rtl="0" fontAlgn="ctr"/>
                      <a:r>
                        <a:rPr lang="ru-RU" sz="1050" u="none" strike="noStrike">
                          <a:effectLst/>
                        </a:rPr>
                        <a:t>8.</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Сулла Руслан Викторович</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dirty="0">
                          <a:effectLst/>
                        </a:rPr>
                        <a:t>Руководитель  </a:t>
                      </a:r>
                      <a:r>
                        <a:rPr lang="ru-RU" sz="1050" u="none" strike="noStrike" dirty="0" smtClean="0">
                          <a:effectLst/>
                        </a:rPr>
                        <a:t>студии  З</a:t>
                      </a:r>
                      <a:r>
                        <a:rPr lang="en-US" sz="1050" u="none" strike="noStrike" dirty="0" smtClean="0">
                          <a:effectLst/>
                        </a:rPr>
                        <a:t>D-</a:t>
                      </a:r>
                      <a:r>
                        <a:rPr lang="ru-RU" sz="1050" u="none" strike="noStrike" dirty="0" smtClean="0">
                          <a:effectLst/>
                        </a:rPr>
                        <a:t> моделирования</a:t>
                      </a:r>
                      <a:endParaRPr lang="ru-RU" sz="105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00" u="none" strike="noStrike">
                          <a:effectLst/>
                        </a:rPr>
                        <a:t>Исполнитель работ, ответственный за моделирование ШМСК</a:t>
                      </a:r>
                      <a:endParaRPr lang="ru-RU" sz="10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270704"/>
                  </a:ext>
                </a:extLst>
              </a:tr>
              <a:tr h="300709">
                <a:tc>
                  <a:txBody>
                    <a:bodyPr/>
                    <a:lstStyle/>
                    <a:p>
                      <a:pPr algn="ctr" rtl="0" fontAlgn="ctr"/>
                      <a:r>
                        <a:rPr lang="ru-RU" sz="1050" u="none" strike="noStrike">
                          <a:effectLst/>
                        </a:rPr>
                        <a:t>9.</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Ошнуров  Анатолий Григорьевич</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Руководитель  кружка «Очумелые ручки»</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Исполнитель работ, ответственный за создание ШМСК</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89349083"/>
                  </a:ext>
                </a:extLst>
              </a:tr>
              <a:tr h="382299">
                <a:tc>
                  <a:txBody>
                    <a:bodyPr/>
                    <a:lstStyle/>
                    <a:p>
                      <a:pPr algn="ctr" rtl="0" fontAlgn="ctr"/>
                      <a:r>
                        <a:rPr lang="ru-RU" sz="1050" u="none" strike="noStrike">
                          <a:effectLst/>
                        </a:rPr>
                        <a:t>10.</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Томичик Вероника Сергеевна</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dirty="0" smtClean="0">
                          <a:effectLst/>
                        </a:rPr>
                        <a:t>Руководитель</a:t>
                      </a:r>
                      <a:r>
                        <a:rPr lang="ru-RU" sz="1050" u="none" strike="noStrike" baseline="0" dirty="0" smtClean="0">
                          <a:effectLst/>
                        </a:rPr>
                        <a:t> т</a:t>
                      </a:r>
                      <a:r>
                        <a:rPr lang="ru-RU" sz="1050" u="none" strike="noStrike" dirty="0" smtClean="0">
                          <a:effectLst/>
                        </a:rPr>
                        <a:t>еатральной студии</a:t>
                      </a:r>
                      <a:endParaRPr lang="ru-RU" sz="105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Исполнитель работ, ответственный за создание сценариев, репетицию театральных постановок</a:t>
                      </a:r>
                      <a:endParaRPr lang="ru-RU" sz="105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40682823"/>
                  </a:ext>
                </a:extLst>
              </a:tr>
              <a:tr h="541406">
                <a:tc>
                  <a:txBody>
                    <a:bodyPr/>
                    <a:lstStyle/>
                    <a:p>
                      <a:pPr algn="ctr" rtl="0" fontAlgn="ctr"/>
                      <a:r>
                        <a:rPr lang="ru-RU" sz="1050" u="none" strike="noStrike">
                          <a:effectLst/>
                        </a:rPr>
                        <a:t>11.</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Калюжная Оксана Николаевна</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00" u="none" strike="noStrike">
                          <a:effectLst/>
                        </a:rPr>
                        <a:t>Руководитель  структурного подразделения управления творческой и концертно-исполнительной деятельности БГИКИ</a:t>
                      </a:r>
                      <a:endParaRPr lang="ru-RU" sz="10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00" u="none" strike="noStrike">
                          <a:effectLst/>
                        </a:rPr>
                        <a:t>Исполнитель работ, ответственный за создание костюмов и декораций</a:t>
                      </a:r>
                      <a:endParaRPr lang="ru-RU" sz="10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83743080"/>
                  </a:ext>
                </a:extLst>
              </a:tr>
              <a:tr h="364621">
                <a:tc>
                  <a:txBody>
                    <a:bodyPr/>
                    <a:lstStyle/>
                    <a:p>
                      <a:pPr algn="ctr" rtl="0" fontAlgn="ctr"/>
                      <a:r>
                        <a:rPr lang="ru-RU" sz="1050" u="none" strike="noStrike">
                          <a:effectLst/>
                        </a:rPr>
                        <a:t>12.</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Гофман Ольга Витальевна</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00" u="none" strike="noStrike" dirty="0">
                          <a:effectLst/>
                        </a:rPr>
                        <a:t>Руководитель </a:t>
                      </a:r>
                      <a:r>
                        <a:rPr lang="ru-RU" sz="1000" u="none" strike="noStrike" dirty="0" smtClean="0">
                          <a:effectLst/>
                        </a:rPr>
                        <a:t>объединения </a:t>
                      </a:r>
                      <a:r>
                        <a:rPr lang="ru-RU" sz="1000" u="none" strike="noStrike" dirty="0">
                          <a:effectLst/>
                        </a:rPr>
                        <a:t>«Театры </a:t>
                      </a:r>
                      <a:r>
                        <a:rPr lang="ru-RU" sz="1000" u="none" strike="noStrike" dirty="0" smtClean="0">
                          <a:effectLst/>
                        </a:rPr>
                        <a:t>Европы» </a:t>
                      </a:r>
                      <a:r>
                        <a:rPr lang="ru-RU" sz="1000" u="none" strike="noStrike" dirty="0">
                          <a:effectLst/>
                        </a:rPr>
                        <a:t>на французском и английском </a:t>
                      </a:r>
                      <a:r>
                        <a:rPr lang="ru-RU" sz="1000" u="none" strike="noStrike" dirty="0" smtClean="0">
                          <a:effectLst/>
                        </a:rPr>
                        <a:t>языках</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00" u="none" strike="noStrike">
                          <a:effectLst/>
                        </a:rPr>
                        <a:t>Оператор  по межшкольному взаимодествию проекта</a:t>
                      </a:r>
                      <a:endParaRPr lang="ru-RU" sz="10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322333"/>
                  </a:ext>
                </a:extLst>
              </a:tr>
              <a:tr h="364621">
                <a:tc>
                  <a:txBody>
                    <a:bodyPr/>
                    <a:lstStyle/>
                    <a:p>
                      <a:pPr algn="ctr" rtl="0" fontAlgn="ctr"/>
                      <a:r>
                        <a:rPr lang="ru-RU" sz="1050" u="none" strike="noStrike">
                          <a:effectLst/>
                        </a:rPr>
                        <a:t>13.</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Михайлова Елена Сергеевна</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00" u="none" strike="noStrike">
                          <a:effectLst/>
                        </a:rPr>
                        <a:t>Заместитель директора МАОУ «ОК «Алгоритм Успеха»</a:t>
                      </a:r>
                      <a:endParaRPr lang="ru-RU" sz="10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00" u="none" strike="noStrike">
                          <a:effectLst/>
                        </a:rPr>
                        <a:t>Оператор по связи с общественностью и рекламе</a:t>
                      </a:r>
                      <a:endParaRPr lang="ru-RU" sz="10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64589895"/>
                  </a:ext>
                </a:extLst>
              </a:tr>
              <a:tr h="364621">
                <a:tc>
                  <a:txBody>
                    <a:bodyPr/>
                    <a:lstStyle/>
                    <a:p>
                      <a:pPr algn="ctr" rtl="0" fontAlgn="ctr"/>
                      <a:r>
                        <a:rPr lang="ru-RU" sz="1050" u="none" strike="noStrike">
                          <a:effectLst/>
                        </a:rPr>
                        <a:t>14.</a:t>
                      </a:r>
                      <a:endParaRPr lang="ru-RU" sz="1050" b="0"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50" u="none" strike="noStrike">
                          <a:effectLst/>
                        </a:rPr>
                        <a:t>Сиянко Вячеслав Сергеевич</a:t>
                      </a:r>
                      <a:endParaRPr lang="ru-RU" sz="1050" b="1" i="0" u="none" strike="noStrike">
                        <a:solidFill>
                          <a:srgbClr val="1C1C1C"/>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00" u="none" strike="noStrike">
                          <a:effectLst/>
                        </a:rPr>
                        <a:t>Инженер по технике безопасности</a:t>
                      </a:r>
                      <a:endParaRPr lang="ru-RU" sz="10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ru-RU" sz="1000" u="none" strike="noStrike" dirty="0">
                          <a:effectLst/>
                        </a:rPr>
                        <a:t>Исполнитель работ, ответственный за транспортировку ШМСК</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45082626"/>
                  </a:ext>
                </a:extLst>
              </a:tr>
            </a:tbl>
          </a:graphicData>
        </a:graphic>
      </p:graphicFrame>
    </p:spTree>
    <p:extLst>
      <p:ext uri="{BB962C8B-B14F-4D97-AF65-F5344CB8AC3E}">
        <p14:creationId xmlns:p14="http://schemas.microsoft.com/office/powerpoint/2010/main" val="2342042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2406" y="2143116"/>
            <a:ext cx="8915400" cy="642942"/>
          </a:xfrm>
        </p:spPr>
        <p:txBody>
          <a:bodyPr>
            <a:normAutofit/>
          </a:bodyPr>
          <a:lstStyle/>
          <a:p>
            <a:r>
              <a:rPr lang="ru-RU" sz="2800" smtClean="0">
                <a:latin typeface="Amazing Grotesk" pitchFamily="2" charset="0"/>
              </a:rPr>
              <a:t>КОНТАКТНЫЕ ДАННЫЕ</a:t>
            </a:r>
            <a:r>
              <a:rPr lang="ru-RU" sz="2800" dirty="0" smtClean="0">
                <a:latin typeface="Amazing Grotesk" pitchFamily="2" charset="0"/>
              </a:rPr>
              <a:t>:</a:t>
            </a:r>
            <a:endParaRPr lang="ru-RU" sz="2800" dirty="0">
              <a:latin typeface="Amazing Grotesk" pitchFamily="2" charset="0"/>
            </a:endParaRPr>
          </a:p>
        </p:txBody>
      </p:sp>
      <p:sp>
        <p:nvSpPr>
          <p:cNvPr id="3" name="Объект 2"/>
          <p:cNvSpPr>
            <a:spLocks noGrp="1"/>
          </p:cNvSpPr>
          <p:nvPr>
            <p:ph idx="1"/>
          </p:nvPr>
        </p:nvSpPr>
        <p:spPr>
          <a:xfrm>
            <a:off x="495300" y="2857496"/>
            <a:ext cx="8915400" cy="2928958"/>
          </a:xfrm>
        </p:spPr>
        <p:txBody>
          <a:bodyPr anchor="ctr">
            <a:normAutofit/>
          </a:bodyPr>
          <a:lstStyle/>
          <a:p>
            <a:pPr marL="137160" algn="ctr">
              <a:lnSpc>
                <a:spcPct val="120000"/>
              </a:lnSpc>
              <a:spcBef>
                <a:spcPts val="0"/>
              </a:spcBef>
              <a:buNone/>
              <a:defRPr/>
            </a:pPr>
            <a:r>
              <a:rPr lang="ru-RU" sz="1400" dirty="0">
                <a:latin typeface="Franklin Gothic Medium" panose="020B0603020102020204" pitchFamily="34" charset="0"/>
              </a:rPr>
              <a:t>Руководитель проекта:</a:t>
            </a:r>
          </a:p>
          <a:p>
            <a:pPr marL="137160" algn="ctr">
              <a:lnSpc>
                <a:spcPct val="120000"/>
              </a:lnSpc>
              <a:spcBef>
                <a:spcPts val="0"/>
              </a:spcBef>
              <a:buNone/>
              <a:defRPr/>
            </a:pPr>
            <a:r>
              <a:rPr lang="ru-RU" sz="1400" i="1" dirty="0">
                <a:latin typeface="Franklin Gothic Medium" panose="020B0603020102020204" pitchFamily="34" charset="0"/>
              </a:rPr>
              <a:t>Гарус Михаил Юрьевич</a:t>
            </a:r>
          </a:p>
          <a:p>
            <a:pPr marL="137160" algn="ctr">
              <a:lnSpc>
                <a:spcPct val="120000"/>
              </a:lnSpc>
              <a:spcBef>
                <a:spcPts val="0"/>
              </a:spcBef>
              <a:buNone/>
              <a:defRPr/>
            </a:pPr>
            <a:r>
              <a:rPr lang="ru-RU" sz="1400" dirty="0">
                <a:latin typeface="Franklin Gothic Medium" panose="020B0603020102020204" pitchFamily="34" charset="0"/>
              </a:rPr>
              <a:t>тел.: 89202004924</a:t>
            </a:r>
          </a:p>
          <a:p>
            <a:pPr marL="137160" algn="ctr">
              <a:lnSpc>
                <a:spcPct val="120000"/>
              </a:lnSpc>
              <a:spcBef>
                <a:spcPts val="0"/>
              </a:spcBef>
              <a:buNone/>
              <a:defRPr/>
            </a:pPr>
            <a:r>
              <a:rPr lang="en-US" sz="1400" dirty="0">
                <a:latin typeface="Franklin Gothic Medium" panose="020B0603020102020204" pitchFamily="34" charset="0"/>
              </a:rPr>
              <a:t>e-mail</a:t>
            </a:r>
            <a:r>
              <a:rPr lang="ru-RU" sz="1400" dirty="0">
                <a:latin typeface="Franklin Gothic Medium" panose="020B0603020102020204" pitchFamily="34" charset="0"/>
              </a:rPr>
              <a:t>: </a:t>
            </a:r>
            <a:r>
              <a:rPr lang="en-US" sz="1400" dirty="0">
                <a:latin typeface="Franklin Gothic Medium" panose="020B0603020102020204" pitchFamily="34" charset="0"/>
              </a:rPr>
              <a:t>Liahim_92@mail.ru</a:t>
            </a:r>
            <a:endParaRPr lang="ru-RU" sz="1400" dirty="0">
              <a:latin typeface="Franklin Gothic Medium" panose="020B0603020102020204" pitchFamily="34" charset="0"/>
            </a:endParaRPr>
          </a:p>
          <a:p>
            <a:pPr marL="137160" algn="ctr">
              <a:lnSpc>
                <a:spcPct val="120000"/>
              </a:lnSpc>
              <a:spcBef>
                <a:spcPts val="0"/>
              </a:spcBef>
              <a:buNone/>
              <a:defRPr/>
            </a:pPr>
            <a:r>
              <a:rPr lang="ru-RU" sz="1400" dirty="0">
                <a:latin typeface="Franklin Gothic Medium" panose="020B0603020102020204" pitchFamily="34" charset="0"/>
              </a:rPr>
              <a:t>Администратор проекта:</a:t>
            </a:r>
          </a:p>
          <a:p>
            <a:pPr marL="137160" algn="ctr">
              <a:lnSpc>
                <a:spcPct val="120000"/>
              </a:lnSpc>
              <a:spcBef>
                <a:spcPts val="0"/>
              </a:spcBef>
              <a:buNone/>
              <a:defRPr/>
            </a:pPr>
            <a:r>
              <a:rPr lang="ru-RU" sz="1400" i="1" dirty="0" err="1">
                <a:latin typeface="Franklin Gothic Medium" panose="020B0603020102020204" pitchFamily="34" charset="0"/>
              </a:rPr>
              <a:t>Сингатуллина</a:t>
            </a:r>
            <a:r>
              <a:rPr lang="ru-RU" sz="1400" i="1" dirty="0">
                <a:latin typeface="Franklin Gothic Medium" panose="020B0603020102020204" pitchFamily="34" charset="0"/>
              </a:rPr>
              <a:t> Евгения Владимировна</a:t>
            </a:r>
          </a:p>
          <a:p>
            <a:pPr marL="137160" algn="ctr">
              <a:lnSpc>
                <a:spcPct val="120000"/>
              </a:lnSpc>
              <a:spcBef>
                <a:spcPts val="0"/>
              </a:spcBef>
              <a:buNone/>
              <a:defRPr/>
            </a:pPr>
            <a:r>
              <a:rPr lang="ru-RU" sz="1400" dirty="0">
                <a:latin typeface="Franklin Gothic Medium" panose="020B0603020102020204" pitchFamily="34" charset="0"/>
              </a:rPr>
              <a:t>тел.: 89611737278</a:t>
            </a:r>
          </a:p>
          <a:p>
            <a:pPr marL="137160" algn="ctr">
              <a:lnSpc>
                <a:spcPct val="120000"/>
              </a:lnSpc>
              <a:spcBef>
                <a:spcPts val="0"/>
              </a:spcBef>
              <a:buNone/>
              <a:defRPr/>
            </a:pPr>
            <a:r>
              <a:rPr lang="en-US" sz="1400" dirty="0">
                <a:latin typeface="Franklin Gothic Medium" panose="020B0603020102020204" pitchFamily="34" charset="0"/>
              </a:rPr>
              <a:t>e-mail</a:t>
            </a:r>
            <a:r>
              <a:rPr lang="ru-RU" sz="1400" dirty="0">
                <a:latin typeface="Franklin Gothic Medium" panose="020B0603020102020204" pitchFamily="34" charset="0"/>
              </a:rPr>
              <a:t>: </a:t>
            </a:r>
            <a:r>
              <a:rPr lang="en-US" sz="1400" dirty="0">
                <a:latin typeface="Franklin Gothic Medium" panose="020B0603020102020204" pitchFamily="34" charset="0"/>
              </a:rPr>
              <a:t>singatullina@bk.ru</a:t>
            </a:r>
            <a:endParaRPr lang="ru-RU" sz="1400" dirty="0">
              <a:latin typeface="Franklin Gothic Medium" panose="020B0603020102020204" pitchFamily="34" charset="0"/>
            </a:endParaRPr>
          </a:p>
        </p:txBody>
      </p:sp>
      <p:sp>
        <p:nvSpPr>
          <p:cNvPr id="4" name="Номер слайда 3"/>
          <p:cNvSpPr>
            <a:spLocks noGrp="1"/>
          </p:cNvSpPr>
          <p:nvPr>
            <p:ph type="sldNum" sz="quarter" idx="12"/>
          </p:nvPr>
        </p:nvSpPr>
        <p:spPr>
          <a:xfrm>
            <a:off x="7099300" y="6429396"/>
            <a:ext cx="2311400" cy="292080"/>
          </a:xfrm>
        </p:spPr>
        <p:txBody>
          <a:bodyPr/>
          <a:lstStyle/>
          <a:p>
            <a:fld id="{565DDE73-4AFC-4BA6-9E10-98417885A2E1}" type="slidenum">
              <a:rPr lang="ru-RU" smtClean="0">
                <a:solidFill>
                  <a:schemeClr val="tx1"/>
                </a:solidFill>
                <a:latin typeface="Amazing Grotesk" pitchFamily="2" charset="0"/>
              </a:rPr>
              <a:pPr/>
              <a:t>21</a:t>
            </a:fld>
            <a:endParaRPr lang="ru-RU" dirty="0">
              <a:solidFill>
                <a:schemeClr val="tx1"/>
              </a:solidFill>
              <a:latin typeface="Amazing Grotesk" pitchFamily="2" charset="0"/>
            </a:endParaRPr>
          </a:p>
        </p:txBody>
      </p:sp>
    </p:spTree>
    <p:extLst>
      <p:ext uri="{BB962C8B-B14F-4D97-AF65-F5344CB8AC3E}">
        <p14:creationId xmlns:p14="http://schemas.microsoft.com/office/powerpoint/2010/main" val="2342042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a:solidFill>
                  <a:srgbClr val="002060"/>
                </a:solidFill>
                <a:latin typeface="Times New Roman" panose="02020603050405020304" pitchFamily="18" charset="0"/>
                <a:cs typeface="Times New Roman" panose="02020603050405020304" pitchFamily="18" charset="0"/>
              </a:rPr>
              <a:t>Личностные критерии участия в конкурсах </a:t>
            </a:r>
            <a:r>
              <a:rPr lang="ru-RU" sz="3600" b="1" dirty="0" err="1">
                <a:solidFill>
                  <a:srgbClr val="002060"/>
                </a:solidFill>
                <a:latin typeface="Times New Roman" panose="02020603050405020304" pitchFamily="18" charset="0"/>
                <a:cs typeface="Times New Roman" panose="02020603050405020304" pitchFamily="18" charset="0"/>
              </a:rPr>
              <a:t>профмастерства</a:t>
            </a:r>
            <a:endParaRPr lang="ru-RU" sz="3600" dirty="0"/>
          </a:p>
        </p:txBody>
      </p:sp>
      <p:sp>
        <p:nvSpPr>
          <p:cNvPr id="4" name="Номер слайда 3"/>
          <p:cNvSpPr>
            <a:spLocks noGrp="1"/>
          </p:cNvSpPr>
          <p:nvPr>
            <p:ph type="sldNum" sz="quarter" idx="12"/>
          </p:nvPr>
        </p:nvSpPr>
        <p:spPr/>
        <p:txBody>
          <a:bodyPr/>
          <a:lstStyle/>
          <a:p>
            <a:fld id="{565DDE73-4AFC-4BA6-9E10-98417885A2E1}" type="slidenum">
              <a:rPr lang="ru-RU" smtClean="0"/>
              <a:pPr/>
              <a:t>22</a:t>
            </a:fld>
            <a:endParaRPr lang="ru-RU"/>
          </a:p>
        </p:txBody>
      </p:sp>
      <p:graphicFrame>
        <p:nvGraphicFramePr>
          <p:cNvPr id="5" name="Таблица 4"/>
          <p:cNvGraphicFramePr>
            <a:graphicFrameLocks noGrp="1"/>
          </p:cNvGraphicFramePr>
          <p:nvPr>
            <p:extLst>
              <p:ext uri="{D42A27DB-BD31-4B8C-83A1-F6EECF244321}">
                <p14:modId xmlns:p14="http://schemas.microsoft.com/office/powerpoint/2010/main" val="4086383319"/>
              </p:ext>
            </p:extLst>
          </p:nvPr>
        </p:nvGraphicFramePr>
        <p:xfrm>
          <a:off x="668524" y="1445013"/>
          <a:ext cx="8568952" cy="4911338"/>
        </p:xfrm>
        <a:graphic>
          <a:graphicData uri="http://schemas.openxmlformats.org/drawingml/2006/table">
            <a:tbl>
              <a:tblPr firstRow="1" bandRow="1">
                <a:tableStyleId>{5C22544A-7EE6-4342-B048-85BDC9FD1C3A}</a:tableStyleId>
              </a:tblPr>
              <a:tblGrid>
                <a:gridCol w="4284476">
                  <a:extLst>
                    <a:ext uri="{9D8B030D-6E8A-4147-A177-3AD203B41FA5}">
                      <a16:colId xmlns:a16="http://schemas.microsoft.com/office/drawing/2014/main" val="2743417765"/>
                    </a:ext>
                  </a:extLst>
                </a:gridCol>
                <a:gridCol w="4284476">
                  <a:extLst>
                    <a:ext uri="{9D8B030D-6E8A-4147-A177-3AD203B41FA5}">
                      <a16:colId xmlns:a16="http://schemas.microsoft.com/office/drawing/2014/main" val="444151410"/>
                    </a:ext>
                  </a:extLst>
                </a:gridCol>
              </a:tblGrid>
              <a:tr h="656234">
                <a:tc>
                  <a:txBody>
                    <a:bodyPr/>
                    <a:lstStyle/>
                    <a:p>
                      <a:pPr algn="ctr"/>
                      <a:r>
                        <a:rPr lang="ru-RU" dirty="0" smtClean="0">
                          <a:latin typeface="Times New Roman" panose="02020603050405020304" pitchFamily="18" charset="0"/>
                          <a:cs typeface="Times New Roman" panose="02020603050405020304" pitchFamily="18" charset="0"/>
                        </a:rPr>
                        <a:t>Какие мысли должны</a:t>
                      </a:r>
                      <a:r>
                        <a:rPr lang="ru-RU" baseline="0" dirty="0" smtClean="0">
                          <a:latin typeface="Times New Roman" panose="02020603050405020304" pitchFamily="18" charset="0"/>
                          <a:cs typeface="Times New Roman" panose="02020603050405020304" pitchFamily="18" charset="0"/>
                        </a:rPr>
                        <a:t> быть перед началом конкурса?</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Каких мыслей не должно быть</a:t>
                      </a:r>
                      <a:r>
                        <a:rPr lang="ru-RU" baseline="0" dirty="0" smtClean="0">
                          <a:latin typeface="Times New Roman" panose="02020603050405020304" pitchFamily="18" charset="0"/>
                          <a:cs typeface="Times New Roman" panose="02020603050405020304" pitchFamily="18" charset="0"/>
                        </a:rPr>
                        <a:t> перед началом конкурса?</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076990911"/>
                  </a:ext>
                </a:extLst>
              </a:tr>
              <a:tr h="380199">
                <a:tc>
                  <a:txBody>
                    <a:bodyPr/>
                    <a:lstStyle/>
                    <a:p>
                      <a:pPr algn="just"/>
                      <a:r>
                        <a:rPr lang="ru-RU" dirty="0" smtClean="0">
                          <a:latin typeface="Times New Roman" panose="02020603050405020304" pitchFamily="18" charset="0"/>
                          <a:cs typeface="Times New Roman" panose="02020603050405020304" pitchFamily="18" charset="0"/>
                        </a:rPr>
                        <a:t>1. Внутреннее</a:t>
                      </a:r>
                      <a:r>
                        <a:rPr lang="ru-RU" baseline="0" dirty="0" smtClean="0">
                          <a:latin typeface="Times New Roman" panose="02020603050405020304" pitchFamily="18" charset="0"/>
                          <a:cs typeface="Times New Roman" panose="02020603050405020304" pitchFamily="18" charset="0"/>
                        </a:rPr>
                        <a:t> желание «Я хочу»</a:t>
                      </a:r>
                      <a:endParaRPr lang="ru-RU" dirty="0">
                        <a:latin typeface="Times New Roman" panose="02020603050405020304" pitchFamily="18" charset="0"/>
                        <a:cs typeface="Times New Roman" panose="02020603050405020304" pitchFamily="18" charset="0"/>
                      </a:endParaRPr>
                    </a:p>
                  </a:txBody>
                  <a:tcPr/>
                </a:tc>
                <a:tc>
                  <a:txBody>
                    <a:bodyPr/>
                    <a:lstStyle/>
                    <a:p>
                      <a:pPr algn="just"/>
                      <a:r>
                        <a:rPr lang="ru-RU" dirty="0" smtClean="0">
                          <a:latin typeface="Times New Roman" panose="02020603050405020304" pitchFamily="18" charset="0"/>
                          <a:cs typeface="Times New Roman" panose="02020603050405020304" pitchFamily="18" charset="0"/>
                        </a:rPr>
                        <a:t>1.</a:t>
                      </a:r>
                      <a:r>
                        <a:rPr lang="ru-RU" baseline="0" dirty="0" smtClean="0">
                          <a:latin typeface="Times New Roman" panose="02020603050405020304" pitchFamily="18" charset="0"/>
                          <a:cs typeface="Times New Roman" panose="02020603050405020304" pitchFamily="18" charset="0"/>
                        </a:rPr>
                        <a:t> Заставило руководство ОУ</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192273591"/>
                  </a:ext>
                </a:extLst>
              </a:tr>
              <a:tr h="380199">
                <a:tc>
                  <a:txBody>
                    <a:bodyPr/>
                    <a:lstStyle/>
                    <a:p>
                      <a:pPr algn="just"/>
                      <a:r>
                        <a:rPr lang="ru-RU" dirty="0" smtClean="0">
                          <a:latin typeface="Times New Roman" panose="02020603050405020304" pitchFamily="18" charset="0"/>
                          <a:cs typeface="Times New Roman" panose="02020603050405020304" pitchFamily="18" charset="0"/>
                        </a:rPr>
                        <a:t>2. «Для</a:t>
                      </a:r>
                      <a:r>
                        <a:rPr lang="ru-RU" baseline="0" dirty="0" smtClean="0">
                          <a:latin typeface="Times New Roman" panose="02020603050405020304" pitchFamily="18" charset="0"/>
                          <a:cs typeface="Times New Roman" panose="02020603050405020304" pitchFamily="18" charset="0"/>
                        </a:rPr>
                        <a:t> себя»</a:t>
                      </a:r>
                      <a:endParaRPr lang="ru-RU" dirty="0">
                        <a:latin typeface="Times New Roman" panose="02020603050405020304" pitchFamily="18" charset="0"/>
                        <a:cs typeface="Times New Roman" panose="02020603050405020304" pitchFamily="18" charset="0"/>
                      </a:endParaRPr>
                    </a:p>
                  </a:txBody>
                  <a:tcPr/>
                </a:tc>
                <a:tc>
                  <a:txBody>
                    <a:bodyPr/>
                    <a:lstStyle/>
                    <a:p>
                      <a:pPr algn="just"/>
                      <a:r>
                        <a:rPr lang="ru-RU" dirty="0" smtClean="0">
                          <a:latin typeface="Times New Roman" panose="02020603050405020304" pitchFamily="18" charset="0"/>
                          <a:cs typeface="Times New Roman" panose="02020603050405020304" pitchFamily="18" charset="0"/>
                        </a:rPr>
                        <a:t>2. «Для организации»</a:t>
                      </a:r>
                    </a:p>
                  </a:txBody>
                  <a:tcPr/>
                </a:tc>
                <a:extLst>
                  <a:ext uri="{0D108BD9-81ED-4DB2-BD59-A6C34878D82A}">
                    <a16:rowId xmlns:a16="http://schemas.microsoft.com/office/drawing/2014/main" val="4088386077"/>
                  </a:ext>
                </a:extLst>
              </a:tr>
              <a:tr h="380199">
                <a:tc>
                  <a:txBody>
                    <a:bodyPr/>
                    <a:lstStyle/>
                    <a:p>
                      <a:r>
                        <a:rPr lang="ru-RU" dirty="0" smtClean="0">
                          <a:latin typeface="Times New Roman" panose="02020603050405020304" pitchFamily="18" charset="0"/>
                          <a:cs typeface="Times New Roman" panose="02020603050405020304" pitchFamily="18" charset="0"/>
                        </a:rPr>
                        <a:t>3.</a:t>
                      </a:r>
                      <a:r>
                        <a:rPr lang="ru-RU" baseline="0" dirty="0" smtClean="0">
                          <a:latin typeface="Times New Roman" panose="02020603050405020304" pitchFamily="18" charset="0"/>
                          <a:cs typeface="Times New Roman" panose="02020603050405020304" pitchFamily="18" charset="0"/>
                        </a:rPr>
                        <a:t> «Идти только за победой»</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3.</a:t>
                      </a:r>
                      <a:r>
                        <a:rPr lang="ru-RU" baseline="0" dirty="0" smtClean="0">
                          <a:latin typeface="Times New Roman" panose="02020603050405020304" pitchFamily="18" charset="0"/>
                          <a:cs typeface="Times New Roman" panose="02020603050405020304" pitchFamily="18" charset="0"/>
                        </a:rPr>
                        <a:t> «Поучаствовал и отлично…»</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022192417"/>
                  </a:ext>
                </a:extLst>
              </a:tr>
              <a:tr h="380199">
                <a:tc>
                  <a:txBody>
                    <a:bodyPr/>
                    <a:lstStyle/>
                    <a:p>
                      <a:r>
                        <a:rPr lang="ru-RU" dirty="0" smtClean="0">
                          <a:latin typeface="Times New Roman" panose="02020603050405020304" pitchFamily="18" charset="0"/>
                          <a:cs typeface="Times New Roman" panose="02020603050405020304" pitchFamily="18" charset="0"/>
                        </a:rPr>
                        <a:t>4. </a:t>
                      </a:r>
                      <a:r>
                        <a:rPr lang="ru-RU" baseline="0" dirty="0" smtClean="0">
                          <a:latin typeface="Times New Roman" panose="02020603050405020304" pitchFamily="18" charset="0"/>
                          <a:cs typeface="Times New Roman" panose="02020603050405020304" pitchFamily="18" charset="0"/>
                        </a:rPr>
                        <a:t> «Делиться </a:t>
                      </a:r>
                      <a:r>
                        <a:rPr lang="ru-RU" b="1" baseline="0" dirty="0" smtClean="0">
                          <a:solidFill>
                            <a:srgbClr val="FF0000"/>
                          </a:solidFill>
                          <a:latin typeface="Times New Roman" panose="02020603050405020304" pitchFamily="18" charset="0"/>
                          <a:cs typeface="Times New Roman" panose="02020603050405020304" pitchFamily="18" charset="0"/>
                        </a:rPr>
                        <a:t>собственным</a:t>
                      </a:r>
                      <a:r>
                        <a:rPr lang="ru-RU" baseline="0" dirty="0" smtClean="0">
                          <a:solidFill>
                            <a:srgbClr val="FF0000"/>
                          </a:solidFill>
                          <a:latin typeface="Times New Roman" panose="02020603050405020304" pitchFamily="18" charset="0"/>
                          <a:cs typeface="Times New Roman" panose="02020603050405020304" pitchFamily="18" charset="0"/>
                        </a:rPr>
                        <a:t> </a:t>
                      </a:r>
                      <a:r>
                        <a:rPr lang="ru-RU" baseline="0" dirty="0" smtClean="0">
                          <a:latin typeface="Times New Roman" panose="02020603050405020304" pitchFamily="18" charset="0"/>
                          <a:cs typeface="Times New Roman" panose="02020603050405020304" pitchFamily="18" charset="0"/>
                        </a:rPr>
                        <a:t>опытом»</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4. «Позаимствую</a:t>
                      </a:r>
                      <a:r>
                        <a:rPr lang="ru-RU" baseline="0" dirty="0" smtClean="0">
                          <a:latin typeface="Times New Roman" panose="02020603050405020304" pitchFamily="18" charset="0"/>
                          <a:cs typeface="Times New Roman" panose="02020603050405020304" pitchFamily="18" charset="0"/>
                        </a:rPr>
                        <a:t> у других…»</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222294665"/>
                  </a:ext>
                </a:extLst>
              </a:tr>
              <a:tr h="380199">
                <a:tc>
                  <a:txBody>
                    <a:bodyPr/>
                    <a:lstStyle/>
                    <a:p>
                      <a:r>
                        <a:rPr lang="ru-RU" dirty="0" smtClean="0">
                          <a:latin typeface="Times New Roman" panose="02020603050405020304" pitchFamily="18" charset="0"/>
                          <a:cs typeface="Times New Roman" panose="02020603050405020304" pitchFamily="18" charset="0"/>
                        </a:rPr>
                        <a:t>5. «Познакомиться</a:t>
                      </a:r>
                      <a:r>
                        <a:rPr lang="ru-RU" baseline="0" dirty="0" smtClean="0">
                          <a:latin typeface="Times New Roman" panose="02020603050405020304" pitchFamily="18" charset="0"/>
                          <a:cs typeface="Times New Roman" panose="02020603050405020304" pitchFamily="18" charset="0"/>
                        </a:rPr>
                        <a:t> с коллегами»</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5. «Я сам</a:t>
                      </a:r>
                      <a:r>
                        <a:rPr lang="ru-RU" baseline="0" dirty="0" smtClean="0">
                          <a:latin typeface="Times New Roman" panose="02020603050405020304" pitchFamily="18" charset="0"/>
                          <a:cs typeface="Times New Roman" panose="02020603050405020304" pitchFamily="18" charset="0"/>
                        </a:rPr>
                        <a:t> по себе» </a:t>
                      </a:r>
                      <a:r>
                        <a:rPr lang="ru-RU" baseline="0" dirty="0" smtClean="0">
                          <a:solidFill>
                            <a:srgbClr val="FF0000"/>
                          </a:solidFill>
                          <a:latin typeface="Times New Roman" panose="02020603050405020304" pitchFamily="18" charset="0"/>
                          <a:cs typeface="Times New Roman" panose="02020603050405020304" pitchFamily="18" charset="0"/>
                        </a:rPr>
                        <a:t>? (хотя это сложно)</a:t>
                      </a:r>
                      <a:endParaRPr lang="ru-RU"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6295865"/>
                  </a:ext>
                </a:extLst>
              </a:tr>
              <a:tr h="380199">
                <a:tc>
                  <a:txBody>
                    <a:bodyPr/>
                    <a:lstStyle/>
                    <a:p>
                      <a:r>
                        <a:rPr lang="ru-RU" dirty="0" smtClean="0">
                          <a:latin typeface="Times New Roman" panose="02020603050405020304" pitchFamily="18" charset="0"/>
                          <a:cs typeface="Times New Roman" panose="02020603050405020304" pitchFamily="18" charset="0"/>
                        </a:rPr>
                        <a:t>6. «Не</a:t>
                      </a:r>
                      <a:r>
                        <a:rPr lang="ru-RU" baseline="0" dirty="0" smtClean="0">
                          <a:latin typeface="Times New Roman" panose="02020603050405020304" pitchFamily="18" charset="0"/>
                          <a:cs typeface="Times New Roman" panose="02020603050405020304" pitchFamily="18" charset="0"/>
                        </a:rPr>
                        <a:t> волноваться!»</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6. Невозможно,</a:t>
                      </a:r>
                      <a:r>
                        <a:rPr lang="ru-RU" baseline="0" dirty="0" smtClean="0">
                          <a:latin typeface="Times New Roman" panose="02020603050405020304" pitchFamily="18" charset="0"/>
                          <a:cs typeface="Times New Roman" panose="02020603050405020304" pitchFamily="18" charset="0"/>
                        </a:rPr>
                        <a:t> но надо стараться…</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2144468"/>
                  </a:ext>
                </a:extLst>
              </a:tr>
              <a:tr h="656234">
                <a:tc>
                  <a:txBody>
                    <a:bodyPr/>
                    <a:lstStyle/>
                    <a:p>
                      <a:r>
                        <a:rPr lang="ru-RU" dirty="0" smtClean="0">
                          <a:latin typeface="Times New Roman" panose="02020603050405020304" pitchFamily="18" charset="0"/>
                          <a:cs typeface="Times New Roman" panose="02020603050405020304" pitchFamily="18" charset="0"/>
                        </a:rPr>
                        <a:t>7. «Найти</a:t>
                      </a:r>
                      <a:r>
                        <a:rPr lang="ru-RU" baseline="0" dirty="0" smtClean="0">
                          <a:latin typeface="Times New Roman" panose="02020603050405020304" pitchFamily="18" charset="0"/>
                          <a:cs typeface="Times New Roman" panose="02020603050405020304" pitchFamily="18" charset="0"/>
                        </a:rPr>
                        <a:t> время, даже если его нет вообще!»</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7. Время – вода!</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32533284"/>
                  </a:ext>
                </a:extLst>
              </a:tr>
              <a:tr h="937477">
                <a:tc>
                  <a:txBody>
                    <a:bodyPr/>
                    <a:lstStyle/>
                    <a:p>
                      <a:r>
                        <a:rPr lang="ru-RU" dirty="0" smtClean="0">
                          <a:latin typeface="Times New Roman" panose="02020603050405020304" pitchFamily="18" charset="0"/>
                          <a:cs typeface="Times New Roman" panose="02020603050405020304" pitchFamily="18" charset="0"/>
                        </a:rPr>
                        <a:t>8. Готовиться</a:t>
                      </a:r>
                      <a:r>
                        <a:rPr lang="ru-RU" baseline="0" dirty="0" smtClean="0">
                          <a:latin typeface="Times New Roman" panose="02020603050405020304" pitchFamily="18" charset="0"/>
                          <a:cs typeface="Times New Roman" panose="02020603050405020304" pitchFamily="18" charset="0"/>
                        </a:rPr>
                        <a:t> усиленно каждый этап уже с муниципального конкурса, чтоб на регионе было проще…</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8. Сделаю на муниципальном попроще,</a:t>
                      </a:r>
                      <a:r>
                        <a:rPr lang="ru-RU" baseline="0" dirty="0" smtClean="0">
                          <a:latin typeface="Times New Roman" panose="02020603050405020304" pitchFamily="18" charset="0"/>
                          <a:cs typeface="Times New Roman" panose="02020603050405020304" pitchFamily="18" charset="0"/>
                        </a:rPr>
                        <a:t> потом усилю…</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345147845"/>
                  </a:ext>
                </a:extLst>
              </a:tr>
              <a:tr h="380199">
                <a:tc>
                  <a:txBody>
                    <a:bodyPr/>
                    <a:lstStyle/>
                    <a:p>
                      <a:r>
                        <a:rPr lang="ru-RU" dirty="0" smtClean="0">
                          <a:latin typeface="Times New Roman" panose="02020603050405020304" pitchFamily="18" charset="0"/>
                          <a:cs typeface="Times New Roman" panose="02020603050405020304" pitchFamily="18" charset="0"/>
                        </a:rPr>
                        <a:t>9. Отличная</a:t>
                      </a:r>
                      <a:r>
                        <a:rPr lang="ru-RU" baseline="0" dirty="0" smtClean="0">
                          <a:latin typeface="Times New Roman" panose="02020603050405020304" pitchFamily="18" charset="0"/>
                          <a:cs typeface="Times New Roman" panose="02020603050405020304" pitchFamily="18" charset="0"/>
                        </a:rPr>
                        <a:t> команда</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9. Делаю все сам!</a:t>
                      </a:r>
                    </a:p>
                  </a:txBody>
                  <a:tcPr/>
                </a:tc>
                <a:extLst>
                  <a:ext uri="{0D108BD9-81ED-4DB2-BD59-A6C34878D82A}">
                    <a16:rowId xmlns:a16="http://schemas.microsoft.com/office/drawing/2014/main" val="2711709655"/>
                  </a:ext>
                </a:extLst>
              </a:tr>
            </a:tbl>
          </a:graphicData>
        </a:graphic>
      </p:graphicFrame>
    </p:spTree>
    <p:extLst>
      <p:ext uri="{BB962C8B-B14F-4D97-AF65-F5344CB8AC3E}">
        <p14:creationId xmlns:p14="http://schemas.microsoft.com/office/powerpoint/2010/main" val="7909458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565DDE73-4AFC-4BA6-9E10-98417885A2E1}" type="slidenum">
              <a:rPr lang="ru-RU" smtClean="0"/>
              <a:pPr/>
              <a:t>23</a:t>
            </a:fld>
            <a:endParaRPr lang="ru-RU"/>
          </a:p>
        </p:txBody>
      </p:sp>
      <p:graphicFrame>
        <p:nvGraphicFramePr>
          <p:cNvPr id="5" name="Таблица 4"/>
          <p:cNvGraphicFramePr>
            <a:graphicFrameLocks noGrp="1"/>
          </p:cNvGraphicFramePr>
          <p:nvPr>
            <p:extLst>
              <p:ext uri="{D42A27DB-BD31-4B8C-83A1-F6EECF244321}">
                <p14:modId xmlns:p14="http://schemas.microsoft.com/office/powerpoint/2010/main" val="3605384991"/>
              </p:ext>
            </p:extLst>
          </p:nvPr>
        </p:nvGraphicFramePr>
        <p:xfrm>
          <a:off x="384174" y="404664"/>
          <a:ext cx="9026526" cy="5400598"/>
        </p:xfrm>
        <a:graphic>
          <a:graphicData uri="http://schemas.openxmlformats.org/drawingml/2006/table">
            <a:tbl>
              <a:tblPr firstRow="1" bandRow="1">
                <a:tableStyleId>{5C22544A-7EE6-4342-B048-85BDC9FD1C3A}</a:tableStyleId>
              </a:tblPr>
              <a:tblGrid>
                <a:gridCol w="4513263">
                  <a:extLst>
                    <a:ext uri="{9D8B030D-6E8A-4147-A177-3AD203B41FA5}">
                      <a16:colId xmlns:a16="http://schemas.microsoft.com/office/drawing/2014/main" val="3621531061"/>
                    </a:ext>
                  </a:extLst>
                </a:gridCol>
                <a:gridCol w="4513263">
                  <a:extLst>
                    <a:ext uri="{9D8B030D-6E8A-4147-A177-3AD203B41FA5}">
                      <a16:colId xmlns:a16="http://schemas.microsoft.com/office/drawing/2014/main" val="1076238644"/>
                    </a:ext>
                  </a:extLst>
                </a:gridCol>
              </a:tblGrid>
              <a:tr h="614935">
                <a:tc>
                  <a:txBody>
                    <a:bodyPr/>
                    <a:lstStyle/>
                    <a:p>
                      <a:endParaRPr lang="ru-RU" dirty="0"/>
                    </a:p>
                  </a:txBody>
                  <a:tcPr/>
                </a:tc>
                <a:tc>
                  <a:txBody>
                    <a:bodyPr/>
                    <a:lstStyle/>
                    <a:p>
                      <a:endParaRPr lang="ru-RU" dirty="0"/>
                    </a:p>
                  </a:txBody>
                  <a:tcPr/>
                </a:tc>
                <a:extLst>
                  <a:ext uri="{0D108BD9-81ED-4DB2-BD59-A6C34878D82A}">
                    <a16:rowId xmlns:a16="http://schemas.microsoft.com/office/drawing/2014/main" val="728728219"/>
                  </a:ext>
                </a:extLst>
              </a:tr>
              <a:tr h="721320">
                <a:tc>
                  <a:txBody>
                    <a:bodyPr/>
                    <a:lstStyle/>
                    <a:p>
                      <a:r>
                        <a:rPr lang="ru-RU" dirty="0" smtClean="0">
                          <a:latin typeface="Times New Roman" panose="02020603050405020304" pitchFamily="18" charset="0"/>
                          <a:cs typeface="Times New Roman" panose="02020603050405020304" pitchFamily="18" charset="0"/>
                        </a:rPr>
                        <a:t>10.Отличный</a:t>
                      </a:r>
                      <a:r>
                        <a:rPr lang="ru-RU" baseline="0" dirty="0" smtClean="0">
                          <a:latin typeface="Times New Roman" panose="02020603050405020304" pitchFamily="18" charset="0"/>
                          <a:cs typeface="Times New Roman" panose="02020603050405020304" pitchFamily="18" charset="0"/>
                        </a:rPr>
                        <a:t> руководитель, который курирует каждый этап работы</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10. Руководитель</a:t>
                      </a:r>
                      <a:r>
                        <a:rPr lang="ru-RU" baseline="0" dirty="0" smtClean="0">
                          <a:latin typeface="Times New Roman" panose="02020603050405020304" pitchFamily="18" charset="0"/>
                          <a:cs typeface="Times New Roman" panose="02020603050405020304" pitchFamily="18" charset="0"/>
                        </a:rPr>
                        <a:t>, который спросит только: </a:t>
                      </a:r>
                      <a:r>
                        <a:rPr lang="ru-RU" baseline="0" dirty="0" smtClean="0">
                          <a:latin typeface="Times New Roman" panose="02020603050405020304" pitchFamily="18" charset="0"/>
                          <a:cs typeface="Times New Roman" panose="02020603050405020304" pitchFamily="18" charset="0"/>
                        </a:rPr>
                        <a:t>«Как </a:t>
                      </a:r>
                      <a:r>
                        <a:rPr lang="ru-RU" baseline="0" dirty="0" smtClean="0">
                          <a:latin typeface="Times New Roman" panose="02020603050405020304" pitchFamily="18" charset="0"/>
                          <a:cs typeface="Times New Roman" panose="02020603050405020304" pitchFamily="18" charset="0"/>
                        </a:rPr>
                        <a:t>все прошло?»</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48567652"/>
                  </a:ext>
                </a:extLst>
              </a:tr>
              <a:tr h="721320">
                <a:tc>
                  <a:txBody>
                    <a:bodyPr/>
                    <a:lstStyle/>
                    <a:p>
                      <a:r>
                        <a:rPr lang="ru-RU" dirty="0" smtClean="0">
                          <a:latin typeface="Times New Roman" panose="02020603050405020304" pitchFamily="18" charset="0"/>
                          <a:cs typeface="Times New Roman" panose="02020603050405020304" pitchFamily="18" charset="0"/>
                        </a:rPr>
                        <a:t>11. Участвовать не ради</a:t>
                      </a:r>
                      <a:r>
                        <a:rPr lang="ru-RU" baseline="0" dirty="0" smtClean="0">
                          <a:latin typeface="Times New Roman" panose="02020603050405020304" pitchFamily="18" charset="0"/>
                          <a:cs typeface="Times New Roman" panose="02020603050405020304" pitchFamily="18" charset="0"/>
                        </a:rPr>
                        <a:t> стимулирующей выплаты</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11.</a:t>
                      </a:r>
                      <a:r>
                        <a:rPr lang="ru-RU" baseline="0" dirty="0" smtClean="0">
                          <a:latin typeface="Times New Roman" panose="02020603050405020304" pitchFamily="18" charset="0"/>
                          <a:cs typeface="Times New Roman" panose="02020603050405020304" pitchFamily="18" charset="0"/>
                        </a:rPr>
                        <a:t> Участвую ради стимулирующей выплаты</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61305002"/>
                  </a:ext>
                </a:extLst>
              </a:tr>
              <a:tr h="721320">
                <a:tc>
                  <a:txBody>
                    <a:bodyPr/>
                    <a:lstStyle/>
                    <a:p>
                      <a:pPr marL="342900" indent="-342900">
                        <a:buAutoNum type="arabicPeriod" startAt="12"/>
                      </a:pPr>
                      <a:r>
                        <a:rPr lang="ru-RU" baseline="0" dirty="0" smtClean="0">
                          <a:latin typeface="Times New Roman" panose="02020603050405020304" pitchFamily="18" charset="0"/>
                          <a:cs typeface="Times New Roman" panose="02020603050405020304" pitchFamily="18" charset="0"/>
                        </a:rPr>
                        <a:t>Не устанешь!</a:t>
                      </a:r>
                    </a:p>
                  </a:txBody>
                  <a:tcPr/>
                </a:tc>
                <a:tc>
                  <a:txBody>
                    <a:bodyPr/>
                    <a:lstStyle/>
                    <a:p>
                      <a:r>
                        <a:rPr lang="ru-RU" dirty="0" smtClean="0">
                          <a:latin typeface="Times New Roman" panose="02020603050405020304" pitchFamily="18" charset="0"/>
                          <a:cs typeface="Times New Roman" panose="02020603050405020304" pitchFamily="18" charset="0"/>
                        </a:rPr>
                        <a:t>12.</a:t>
                      </a:r>
                      <a:r>
                        <a:rPr lang="ru-RU" baseline="0" dirty="0" smtClean="0">
                          <a:latin typeface="Times New Roman" panose="02020603050405020304" pitchFamily="18" charset="0"/>
                          <a:cs typeface="Times New Roman" panose="02020603050405020304" pitchFamily="18" charset="0"/>
                        </a:rPr>
                        <a:t> Это ж сколько сил отнимает этот конкурс …</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73072089"/>
                  </a:ext>
                </a:extLst>
              </a:tr>
              <a:tr h="564128">
                <a:tc>
                  <a:txBody>
                    <a:bodyPr/>
                    <a:lstStyle/>
                    <a:p>
                      <a:r>
                        <a:rPr lang="ru-RU" dirty="0" smtClean="0">
                          <a:latin typeface="Times New Roman" panose="02020603050405020304" pitchFamily="18" charset="0"/>
                          <a:cs typeface="Times New Roman" panose="02020603050405020304" pitchFamily="18" charset="0"/>
                        </a:rPr>
                        <a:t>13.Быть</a:t>
                      </a:r>
                      <a:r>
                        <a:rPr lang="ru-RU" baseline="0" dirty="0" smtClean="0">
                          <a:latin typeface="Times New Roman" panose="02020603050405020304" pitchFamily="18" charset="0"/>
                          <a:cs typeface="Times New Roman" panose="02020603050405020304" pitchFamily="18" charset="0"/>
                        </a:rPr>
                        <a:t> примером для детей и родителей</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13. Просто</a:t>
                      </a:r>
                      <a:r>
                        <a:rPr lang="ru-RU" baseline="0" dirty="0" smtClean="0">
                          <a:latin typeface="Times New Roman" panose="02020603050405020304" pitchFamily="18" charset="0"/>
                          <a:cs typeface="Times New Roman" panose="02020603050405020304" pitchFamily="18" charset="0"/>
                        </a:rPr>
                        <a:t> участие…</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780706809"/>
                  </a:ext>
                </a:extLst>
              </a:tr>
              <a:tr h="721320">
                <a:tc>
                  <a:txBody>
                    <a:bodyPr/>
                    <a:lstStyle/>
                    <a:p>
                      <a:r>
                        <a:rPr lang="ru-RU" dirty="0" smtClean="0">
                          <a:latin typeface="Times New Roman" panose="02020603050405020304" pitchFamily="18" charset="0"/>
                          <a:cs typeface="Times New Roman" panose="02020603050405020304" pitchFamily="18" charset="0"/>
                        </a:rPr>
                        <a:t>14.</a:t>
                      </a:r>
                      <a:r>
                        <a:rPr lang="ru-RU" baseline="0" dirty="0" smtClean="0">
                          <a:latin typeface="Times New Roman" panose="02020603050405020304" pitchFamily="18" charset="0"/>
                          <a:cs typeface="Times New Roman" panose="02020603050405020304" pitchFamily="18" charset="0"/>
                        </a:rPr>
                        <a:t> Быть ЛИЧНОСТЬЮ со своей индивидуальностью, </a:t>
                      </a:r>
                      <a:r>
                        <a:rPr lang="ru-RU" b="1" i="0" baseline="0" dirty="0" smtClean="0">
                          <a:solidFill>
                            <a:srgbClr val="FF0000"/>
                          </a:solidFill>
                          <a:latin typeface="Times New Roman" panose="02020603050405020304" pitchFamily="18" charset="0"/>
                          <a:cs typeface="Times New Roman" panose="02020603050405020304" pitchFamily="18" charset="0"/>
                        </a:rPr>
                        <a:t>уметь себя подать</a:t>
                      </a:r>
                      <a:endParaRPr lang="ru-RU" b="1" i="0" dirty="0">
                        <a:solidFill>
                          <a:srgbClr val="FF0000"/>
                        </a:solidFill>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14.</a:t>
                      </a:r>
                      <a:r>
                        <a:rPr lang="ru-RU" baseline="0" dirty="0" smtClean="0">
                          <a:latin typeface="Times New Roman" panose="02020603050405020304" pitchFamily="18" charset="0"/>
                          <a:cs typeface="Times New Roman" panose="02020603050405020304" pitchFamily="18" charset="0"/>
                        </a:rPr>
                        <a:t> Быть серой мышкой</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08240896"/>
                  </a:ext>
                </a:extLst>
              </a:tr>
              <a:tr h="614935">
                <a:tc>
                  <a:txBody>
                    <a:bodyPr/>
                    <a:lstStyle/>
                    <a:p>
                      <a:r>
                        <a:rPr lang="ru-RU" dirty="0" smtClean="0">
                          <a:latin typeface="Times New Roman" panose="02020603050405020304" pitchFamily="18" charset="0"/>
                          <a:cs typeface="Times New Roman" panose="02020603050405020304" pitchFamily="18" charset="0"/>
                        </a:rPr>
                        <a:t>15. Условия</a:t>
                      </a:r>
                      <a:r>
                        <a:rPr lang="ru-RU" baseline="0" dirty="0" smtClean="0">
                          <a:latin typeface="Times New Roman" panose="02020603050405020304" pitchFamily="18" charset="0"/>
                          <a:cs typeface="Times New Roman" panose="02020603050405020304" pitchFamily="18" charset="0"/>
                        </a:rPr>
                        <a:t> работы</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15.</a:t>
                      </a:r>
                      <a:r>
                        <a:rPr lang="ru-RU" baseline="0" dirty="0" smtClean="0">
                          <a:latin typeface="Times New Roman" panose="02020603050405020304" pitchFamily="18" charset="0"/>
                          <a:cs typeface="Times New Roman" panose="02020603050405020304" pitchFamily="18" charset="0"/>
                        </a:rPr>
                        <a:t> Работать в очень тяжелом режиме</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06959087"/>
                  </a:ext>
                </a:extLst>
              </a:tr>
              <a:tr h="721320">
                <a:tc>
                  <a:txBody>
                    <a:bodyPr/>
                    <a:lstStyle/>
                    <a:p>
                      <a:r>
                        <a:rPr lang="ru-RU" dirty="0" smtClean="0">
                          <a:latin typeface="Times New Roman" panose="02020603050405020304" pitchFamily="18" charset="0"/>
                          <a:cs typeface="Times New Roman" panose="02020603050405020304" pitchFamily="18" charset="0"/>
                        </a:rPr>
                        <a:t>16. Следовать современным трендам</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16.  Не надо</a:t>
                      </a:r>
                      <a:r>
                        <a:rPr lang="ru-RU" baseline="0" dirty="0" smtClean="0">
                          <a:latin typeface="Times New Roman" panose="02020603050405020304" pitchFamily="18" charset="0"/>
                          <a:cs typeface="Times New Roman" panose="02020603050405020304" pitchFamily="18" charset="0"/>
                        </a:rPr>
                        <a:t> показывать то, что было еще 10-15 лет назад…</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953034054"/>
                  </a:ext>
                </a:extLst>
              </a:tr>
            </a:tbl>
          </a:graphicData>
        </a:graphic>
      </p:graphicFrame>
    </p:spTree>
    <p:extLst>
      <p:ext uri="{BB962C8B-B14F-4D97-AF65-F5344CB8AC3E}">
        <p14:creationId xmlns:p14="http://schemas.microsoft.com/office/powerpoint/2010/main" val="2991039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565DDE73-4AFC-4BA6-9E10-98417885A2E1}" type="slidenum">
              <a:rPr lang="ru-RU" smtClean="0"/>
              <a:pPr/>
              <a:t>3</a:t>
            </a:fld>
            <a:endParaRPr lang="ru-RU"/>
          </a:p>
        </p:txBody>
      </p:sp>
      <p:pic>
        <p:nvPicPr>
          <p:cNvPr id="5" name="Рисунок 4"/>
          <p:cNvPicPr>
            <a:picLocks noChangeAspect="1"/>
          </p:cNvPicPr>
          <p:nvPr/>
        </p:nvPicPr>
        <p:blipFill rotWithShape="1">
          <a:blip r:embed="rId2"/>
          <a:srcRect l="-42121" t="-40295" r="-42364" b="-42859"/>
          <a:stretch/>
        </p:blipFill>
        <p:spPr>
          <a:xfrm>
            <a:off x="-4191000" y="-1714500"/>
            <a:ext cx="18288000" cy="10287000"/>
          </a:xfrm>
          <a:prstGeom prst="rect">
            <a:avLst/>
          </a:prstGeom>
        </p:spPr>
      </p:pic>
    </p:spTree>
    <p:extLst>
      <p:ext uri="{BB962C8B-B14F-4D97-AF65-F5344CB8AC3E}">
        <p14:creationId xmlns:p14="http://schemas.microsoft.com/office/powerpoint/2010/main" val="4234558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565DDE73-4AFC-4BA6-9E10-98417885A2E1}" type="slidenum">
              <a:rPr lang="ru-RU" smtClean="0"/>
              <a:pPr/>
              <a:t>4</a:t>
            </a:fld>
            <a:endParaRPr lang="ru-RU"/>
          </a:p>
        </p:txBody>
      </p:sp>
      <p:pic>
        <p:nvPicPr>
          <p:cNvPr id="5" name="Рисунок 4"/>
          <p:cNvPicPr>
            <a:picLocks noChangeAspect="1"/>
          </p:cNvPicPr>
          <p:nvPr/>
        </p:nvPicPr>
        <p:blipFill>
          <a:blip r:embed="rId2"/>
          <a:stretch>
            <a:fillRect/>
          </a:stretch>
        </p:blipFill>
        <p:spPr>
          <a:xfrm>
            <a:off x="5454" y="564779"/>
            <a:ext cx="9900546" cy="5569057"/>
          </a:xfrm>
          <a:prstGeom prst="rect">
            <a:avLst/>
          </a:prstGeom>
        </p:spPr>
      </p:pic>
      <p:sp>
        <p:nvSpPr>
          <p:cNvPr id="6" name="Прямоугольник 5"/>
          <p:cNvSpPr/>
          <p:nvPr/>
        </p:nvSpPr>
        <p:spPr>
          <a:xfrm>
            <a:off x="3368824" y="1988840"/>
            <a:ext cx="3240360" cy="864096"/>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391220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38158" y="2060848"/>
            <a:ext cx="8679338" cy="2520280"/>
          </a:xfrm>
        </p:spPr>
        <p:txBody>
          <a:bodyPr>
            <a:normAutofit/>
          </a:bodyPr>
          <a:lstStyle/>
          <a:p>
            <a:r>
              <a:rPr lang="ru-RU" sz="3600" dirty="0" smtClean="0">
                <a:latin typeface="Amazing Grotesk" pitchFamily="2" charset="0"/>
              </a:rPr>
              <a:t>ПРЕЗЕНТАЦИЯ ПРОЕКТА</a:t>
            </a:r>
            <a:br>
              <a:rPr lang="ru-RU" sz="3600" dirty="0" smtClean="0">
                <a:latin typeface="Amazing Grotesk" pitchFamily="2" charset="0"/>
              </a:rPr>
            </a:br>
            <a:r>
              <a:rPr lang="ru-RU" sz="3600" dirty="0" smtClean="0">
                <a:latin typeface="Amazing Grotesk" pitchFamily="2" charset="0"/>
              </a:rPr>
              <a:t>«Создание школьного мобильного сценического комплекса </a:t>
            </a:r>
            <a:r>
              <a:rPr lang="en-US" sz="3600" dirty="0" smtClean="0">
                <a:latin typeface="Amazing Grotesk" pitchFamily="2" charset="0"/>
              </a:rPr>
              <a:t/>
            </a:r>
            <a:br>
              <a:rPr lang="en-US" sz="3600" dirty="0" smtClean="0">
                <a:latin typeface="Amazing Grotesk" pitchFamily="2" charset="0"/>
              </a:rPr>
            </a:br>
            <a:r>
              <a:rPr lang="ru-RU" sz="3600" dirty="0" smtClean="0">
                <a:latin typeface="Amazing Grotesk" pitchFamily="2" charset="0"/>
              </a:rPr>
              <a:t>«Театральный </a:t>
            </a:r>
            <a:r>
              <a:rPr lang="en-US" sz="3600" dirty="0" err="1" smtClean="0">
                <a:latin typeface="Amazing Grotesk" pitchFamily="2" charset="0"/>
              </a:rPr>
              <a:t>OpenAir</a:t>
            </a:r>
            <a:r>
              <a:rPr lang="ru-RU" sz="3600" dirty="0" smtClean="0">
                <a:latin typeface="Amazing Grotesk" pitchFamily="2" charset="0"/>
              </a:rPr>
              <a:t>»</a:t>
            </a:r>
            <a:endParaRPr lang="ru-RU" sz="3600" dirty="0">
              <a:latin typeface="Amazing Grotesk" pitchFamily="2" charset="0"/>
            </a:endParaRPr>
          </a:p>
        </p:txBody>
      </p:sp>
      <p:sp>
        <p:nvSpPr>
          <p:cNvPr id="3" name="Подзаголовок 2"/>
          <p:cNvSpPr>
            <a:spLocks noGrp="1"/>
          </p:cNvSpPr>
          <p:nvPr>
            <p:ph type="subTitle" idx="1"/>
          </p:nvPr>
        </p:nvSpPr>
        <p:spPr>
          <a:xfrm>
            <a:off x="380968" y="4378432"/>
            <a:ext cx="9144064" cy="1066792"/>
          </a:xfrm>
        </p:spPr>
        <p:txBody>
          <a:bodyPr anchor="ctr">
            <a:normAutofit/>
          </a:bodyPr>
          <a:lstStyle/>
          <a:p>
            <a:pPr algn="l" fontAlgn="auto">
              <a:spcBef>
                <a:spcPts val="0"/>
              </a:spcBef>
              <a:spcAft>
                <a:spcPts val="0"/>
              </a:spcAft>
              <a:defRPr/>
            </a:pPr>
            <a:r>
              <a:rPr lang="ru-RU" sz="1800" dirty="0" smtClean="0">
                <a:solidFill>
                  <a:schemeClr val="tx1"/>
                </a:solidFill>
                <a:latin typeface="Amazing Grotesk" pitchFamily="2" charset="0"/>
              </a:rPr>
              <a:t>Учитель математики МАОУ «ОК «Алгоритм Успеха»</a:t>
            </a:r>
          </a:p>
          <a:p>
            <a:pPr algn="l" fontAlgn="auto">
              <a:spcBef>
                <a:spcPts val="0"/>
              </a:spcBef>
              <a:spcAft>
                <a:spcPts val="0"/>
              </a:spcAft>
              <a:defRPr/>
            </a:pPr>
            <a:r>
              <a:rPr lang="ru-RU" sz="1800" b="1" dirty="0" smtClean="0">
                <a:solidFill>
                  <a:schemeClr val="tx1"/>
                </a:solidFill>
                <a:latin typeface="Amazing Grotesk" pitchFamily="2" charset="0"/>
              </a:rPr>
              <a:t>Гарус Михаил Юрьевич</a:t>
            </a:r>
          </a:p>
        </p:txBody>
      </p:sp>
      <p:sp>
        <p:nvSpPr>
          <p:cNvPr id="4" name="TextBox 3"/>
          <p:cNvSpPr txBox="1"/>
          <p:nvPr/>
        </p:nvSpPr>
        <p:spPr>
          <a:xfrm>
            <a:off x="347663" y="6357938"/>
            <a:ext cx="6786562" cy="277812"/>
          </a:xfrm>
          <a:prstGeom prst="rect">
            <a:avLst/>
          </a:prstGeom>
          <a:noFill/>
        </p:spPr>
        <p:txBody>
          <a:bodyPr>
            <a:spAutoFit/>
          </a:bodyPr>
          <a:lstStyle/>
          <a:p>
            <a:pPr fontAlgn="auto">
              <a:spcBef>
                <a:spcPts val="0"/>
              </a:spcBef>
              <a:spcAft>
                <a:spcPts val="0"/>
              </a:spcAft>
              <a:defRPr/>
            </a:pPr>
            <a:r>
              <a:rPr lang="ru-RU" sz="1200" dirty="0" smtClean="0">
                <a:latin typeface="Amazing Grotesk" pitchFamily="2" charset="0"/>
              </a:rPr>
              <a:t>Белгородский район, 2019 </a:t>
            </a:r>
            <a:r>
              <a:rPr lang="ru-RU" sz="1200" dirty="0">
                <a:latin typeface="Amazing Grotesk" pitchFamily="2" charset="0"/>
              </a:rPr>
              <a:t>год</a:t>
            </a:r>
          </a:p>
        </p:txBody>
      </p:sp>
      <p:sp>
        <p:nvSpPr>
          <p:cNvPr id="5" name="Овал 4"/>
          <p:cNvSpPr/>
          <p:nvPr/>
        </p:nvSpPr>
        <p:spPr>
          <a:xfrm>
            <a:off x="68536" y="620688"/>
            <a:ext cx="3672408" cy="1584176"/>
          </a:xfrm>
          <a:prstGeom prst="ellipse">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504" y="332656"/>
            <a:ext cx="1130449" cy="1427936"/>
          </a:xfrm>
          <a:prstGeom prst="rect">
            <a:avLst/>
          </a:prstGeom>
        </p:spPr>
      </p:pic>
    </p:spTree>
    <p:extLst>
      <p:ext uri="{BB962C8B-B14F-4D97-AF65-F5344CB8AC3E}">
        <p14:creationId xmlns:p14="http://schemas.microsoft.com/office/powerpoint/2010/main" val="19958729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404813"/>
            <a:ext cx="8686800" cy="838200"/>
          </a:xfrm>
        </p:spPr>
        <p:txBody>
          <a:bodyPr>
            <a:noAutofit/>
          </a:bodyPr>
          <a:lstStyle/>
          <a:p>
            <a:pPr>
              <a:defRPr/>
            </a:pPr>
            <a:r>
              <a:rPr lang="ru-RU" sz="3000" dirty="0">
                <a:latin typeface="Times New Roman" panose="02020603050405020304" pitchFamily="18" charset="0"/>
                <a:cs typeface="Times New Roman" panose="02020603050405020304" pitchFamily="18" charset="0"/>
              </a:rPr>
              <a:t>Введение в предметную область</a:t>
            </a:r>
            <a:br>
              <a:rPr lang="ru-RU" sz="3000" dirty="0">
                <a:latin typeface="Times New Roman" panose="02020603050405020304" pitchFamily="18" charset="0"/>
                <a:cs typeface="Times New Roman" panose="02020603050405020304" pitchFamily="18" charset="0"/>
              </a:rPr>
            </a:br>
            <a:r>
              <a:rPr lang="ru-RU" sz="3000" dirty="0">
                <a:latin typeface="Times New Roman" panose="02020603050405020304" pitchFamily="18" charset="0"/>
                <a:cs typeface="Times New Roman" panose="02020603050405020304" pitchFamily="18" charset="0"/>
              </a:rPr>
              <a:t>(описание ситуации «как есть»)</a:t>
            </a:r>
            <a:br>
              <a:rPr lang="ru-RU" sz="3000" dirty="0">
                <a:latin typeface="Times New Roman" panose="02020603050405020304" pitchFamily="18" charset="0"/>
                <a:cs typeface="Times New Roman" panose="02020603050405020304" pitchFamily="18" charset="0"/>
              </a:rPr>
            </a:br>
            <a:endParaRPr lang="ru-RU" sz="3000"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a:xfrm>
            <a:off x="9024938" y="6429375"/>
            <a:ext cx="347662" cy="285750"/>
          </a:xfr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fld id="{DC40A96C-1CCC-455F-95F6-67E80B146F77}" type="slidenum">
              <a:rPr lang="ru-RU" altLang="ru-RU" b="1">
                <a:solidFill>
                  <a:srgbClr val="23263C"/>
                </a:solidFill>
                <a:latin typeface="Times New Roman" panose="02020603050405020304" pitchFamily="18" charset="0"/>
                <a:cs typeface="Times New Roman" panose="02020603050405020304" pitchFamily="18" charset="0"/>
              </a:rPr>
              <a:pPr algn="ctr" eaLnBrk="1" hangingPunct="1"/>
              <a:t>6</a:t>
            </a:fld>
            <a:endParaRPr lang="ru-RU" altLang="ru-RU" b="1">
              <a:solidFill>
                <a:srgbClr val="23263C"/>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1063626" y="1916114"/>
            <a:ext cx="7705725" cy="3540125"/>
          </a:xfrm>
          <a:prstGeom prst="rect">
            <a:avLst/>
          </a:prstGeom>
          <a:noFill/>
        </p:spPr>
        <p:txBody>
          <a:bodyPr>
            <a:spAutoFit/>
          </a:bodyPr>
          <a:lstStyle/>
          <a:p>
            <a:pPr algn="ctr">
              <a:defRPr/>
            </a:pPr>
            <a:r>
              <a:rPr lang="ru-RU" sz="3200" dirty="0">
                <a:latin typeface="Times New Roman" panose="02020603050405020304" pitchFamily="18" charset="0"/>
                <a:cs typeface="Times New Roman" panose="02020603050405020304" pitchFamily="18" charset="0"/>
              </a:rPr>
              <a:t>Тезисное описание ситуации </a:t>
            </a:r>
          </a:p>
          <a:p>
            <a:pPr algn="ctr">
              <a:defRPr/>
            </a:pPr>
            <a:r>
              <a:rPr lang="ru-RU" sz="3200" dirty="0">
                <a:latin typeface="Times New Roman" panose="02020603050405020304" pitchFamily="18" charset="0"/>
                <a:cs typeface="Times New Roman" panose="02020603050405020304" pitchFamily="18" charset="0"/>
              </a:rPr>
              <a:t>и параметров в соответствующей области до начала реализации проекта, желательно дополнительное размещение изображений, графиков и таблиц.</a:t>
            </a:r>
          </a:p>
          <a:p>
            <a:pPr algn="ctr">
              <a:defRPr/>
            </a:pPr>
            <a:r>
              <a:rPr lang="ru-RU" sz="3200" dirty="0">
                <a:latin typeface="Times New Roman" panose="02020603050405020304" pitchFamily="18" charset="0"/>
                <a:cs typeface="Times New Roman" panose="02020603050405020304" pitchFamily="18" charset="0"/>
              </a:rPr>
              <a:t>Обозначение проблемы, на решение которой направлен проект</a:t>
            </a:r>
          </a:p>
        </p:txBody>
      </p:sp>
    </p:spTree>
    <p:extLst>
      <p:ext uri="{BB962C8B-B14F-4D97-AF65-F5344CB8AC3E}">
        <p14:creationId xmlns:p14="http://schemas.microsoft.com/office/powerpoint/2010/main" val="164955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000" dirty="0" smtClean="0">
                <a:latin typeface="Amazing Grotesk" pitchFamily="2" charset="0"/>
              </a:rPr>
              <a:t>ВВЕДЕНИЕ В ПРЕДМЕТНУЮ ОБЛАСТЬ (ОПИСАНИЕ СИТУАЦИИ «КАК ЕСТЬ»)</a:t>
            </a:r>
            <a:endParaRPr lang="ru-RU" sz="3000" dirty="0">
              <a:latin typeface="Amazing Grotesk" pitchFamily="2" charset="0"/>
            </a:endParaRPr>
          </a:p>
        </p:txBody>
      </p:sp>
      <p:sp>
        <p:nvSpPr>
          <p:cNvPr id="4" name="Номер слайда 3"/>
          <p:cNvSpPr>
            <a:spLocks noGrp="1"/>
          </p:cNvSpPr>
          <p:nvPr>
            <p:ph type="sldNum" sz="quarter" idx="12"/>
          </p:nvPr>
        </p:nvSpPr>
        <p:spPr>
          <a:xfrm>
            <a:off x="7099300" y="6429396"/>
            <a:ext cx="2311400" cy="292080"/>
          </a:xfrm>
        </p:spPr>
        <p:txBody>
          <a:bodyPr/>
          <a:lstStyle/>
          <a:p>
            <a:fld id="{565DDE73-4AFC-4BA6-9E10-98417885A2E1}" type="slidenum">
              <a:rPr lang="ru-RU" smtClean="0">
                <a:solidFill>
                  <a:schemeClr val="tx1"/>
                </a:solidFill>
                <a:latin typeface="Amazing Grotesk" pitchFamily="2" charset="0"/>
              </a:rPr>
              <a:pPr/>
              <a:t>7</a:t>
            </a:fld>
            <a:endParaRPr lang="ru-RU">
              <a:solidFill>
                <a:schemeClr val="tx1"/>
              </a:solidFill>
              <a:latin typeface="Amazing Grotesk" pitchFamily="2" charset="0"/>
            </a:endParaRPr>
          </a:p>
        </p:txBody>
      </p:sp>
      <p:sp>
        <p:nvSpPr>
          <p:cNvPr id="6" name="Прямоугольник 5"/>
          <p:cNvSpPr/>
          <p:nvPr/>
        </p:nvSpPr>
        <p:spPr>
          <a:xfrm>
            <a:off x="6609184" y="1731845"/>
            <a:ext cx="3168352" cy="460851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dirty="0"/>
          </a:p>
        </p:txBody>
      </p:sp>
      <p:sp>
        <p:nvSpPr>
          <p:cNvPr id="7" name="Скругленный прямоугольник 6"/>
          <p:cNvSpPr/>
          <p:nvPr/>
        </p:nvSpPr>
        <p:spPr>
          <a:xfrm>
            <a:off x="6753200" y="3432903"/>
            <a:ext cx="2808312" cy="57606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171450" indent="-171450" algn="ctr">
              <a:buFont typeface="Wingdings" panose="05000000000000000000" pitchFamily="2" charset="2"/>
              <a:buChar char="ü"/>
            </a:pPr>
            <a:r>
              <a:rPr lang="ru-RU" sz="1200" dirty="0" smtClean="0"/>
              <a:t>Сохранение и популяризация лучших отечественных театральных традиций и достижений</a:t>
            </a:r>
            <a:endParaRPr lang="ru-RU" sz="1200" dirty="0"/>
          </a:p>
        </p:txBody>
      </p:sp>
      <p:sp>
        <p:nvSpPr>
          <p:cNvPr id="8" name="Скругленный прямоугольник 7"/>
          <p:cNvSpPr/>
          <p:nvPr/>
        </p:nvSpPr>
        <p:spPr>
          <a:xfrm>
            <a:off x="6743413" y="1918987"/>
            <a:ext cx="2808312" cy="50405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smtClean="0"/>
              <a:t>Актуальность проекта</a:t>
            </a:r>
            <a:endParaRPr lang="ru-RU" dirty="0"/>
          </a:p>
        </p:txBody>
      </p:sp>
      <p:sp>
        <p:nvSpPr>
          <p:cNvPr id="9" name="Скругленный прямоугольник 8"/>
          <p:cNvSpPr/>
          <p:nvPr/>
        </p:nvSpPr>
        <p:spPr>
          <a:xfrm>
            <a:off x="6756693" y="4258213"/>
            <a:ext cx="2804819" cy="73471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171450" indent="-171450" algn="ctr">
              <a:buFont typeface="Wingdings" panose="05000000000000000000" pitchFamily="2" charset="2"/>
              <a:buChar char="ü"/>
            </a:pPr>
            <a:r>
              <a:rPr lang="ru-RU" sz="1200" dirty="0" smtClean="0"/>
              <a:t>Совершенствование организации театрального дела и привлечение внимания к вопросам театрального образования </a:t>
            </a:r>
            <a:endParaRPr lang="ru-RU" sz="1200" dirty="0"/>
          </a:p>
        </p:txBody>
      </p:sp>
      <p:sp>
        <p:nvSpPr>
          <p:cNvPr id="10" name="Скругленный прямоугольник 9"/>
          <p:cNvSpPr/>
          <p:nvPr/>
        </p:nvSpPr>
        <p:spPr>
          <a:xfrm>
            <a:off x="6753200" y="2664569"/>
            <a:ext cx="2808312" cy="57606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171450" indent="-171450" algn="ctr">
              <a:buFont typeface="Wingdings" panose="05000000000000000000" pitchFamily="2" charset="2"/>
              <a:buChar char="ü"/>
            </a:pPr>
            <a:r>
              <a:rPr lang="ru-RU" sz="1200" dirty="0" smtClean="0"/>
              <a:t>2019 год – «Год Театра» по указу Президента РФ</a:t>
            </a:r>
            <a:endParaRPr lang="ru-RU" sz="1200" dirty="0"/>
          </a:p>
        </p:txBody>
      </p:sp>
      <p:sp>
        <p:nvSpPr>
          <p:cNvPr id="11" name="Скругленный прямоугольник 10"/>
          <p:cNvSpPr/>
          <p:nvPr/>
        </p:nvSpPr>
        <p:spPr>
          <a:xfrm>
            <a:off x="6756693" y="5242175"/>
            <a:ext cx="2804819" cy="73471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171450" indent="-171450" algn="ctr">
              <a:buFont typeface="Wingdings" panose="05000000000000000000" pitchFamily="2" charset="2"/>
              <a:buChar char="ü"/>
            </a:pPr>
            <a:r>
              <a:rPr lang="ru-RU" sz="1200" dirty="0" smtClean="0"/>
              <a:t>Доступность театрального искусства для жителей городских и сельских поселений Белгородского района</a:t>
            </a:r>
            <a:endParaRPr lang="ru-RU" sz="1200" dirty="0"/>
          </a:p>
        </p:txBody>
      </p:sp>
      <p:sp>
        <p:nvSpPr>
          <p:cNvPr id="12" name="Прямоугольник 11"/>
          <p:cNvSpPr/>
          <p:nvPr/>
        </p:nvSpPr>
        <p:spPr>
          <a:xfrm>
            <a:off x="3368824" y="1718447"/>
            <a:ext cx="3168352" cy="460851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dirty="0"/>
          </a:p>
        </p:txBody>
      </p:sp>
      <p:sp>
        <p:nvSpPr>
          <p:cNvPr id="13" name="Скругленный прямоугольник 12"/>
          <p:cNvSpPr/>
          <p:nvPr/>
        </p:nvSpPr>
        <p:spPr>
          <a:xfrm>
            <a:off x="3552337" y="1918987"/>
            <a:ext cx="2808312" cy="50405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smtClean="0"/>
              <a:t>Уникальность проекта</a:t>
            </a:r>
            <a:endParaRPr lang="ru-RU" dirty="0"/>
          </a:p>
        </p:txBody>
      </p:sp>
      <p:sp>
        <p:nvSpPr>
          <p:cNvPr id="14" name="Скругленный прямоугольник 13"/>
          <p:cNvSpPr/>
          <p:nvPr/>
        </p:nvSpPr>
        <p:spPr>
          <a:xfrm>
            <a:off x="3584848" y="2664569"/>
            <a:ext cx="2808312" cy="576064"/>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1400" dirty="0" smtClean="0"/>
              <a:t>Создание школьных мобильных сценических комплексов</a:t>
            </a:r>
            <a:endParaRPr lang="ru-RU" sz="1400" dirty="0"/>
          </a:p>
        </p:txBody>
      </p:sp>
      <p:sp>
        <p:nvSpPr>
          <p:cNvPr id="15" name="Скругленный прямоугольник 14"/>
          <p:cNvSpPr/>
          <p:nvPr/>
        </p:nvSpPr>
        <p:spPr>
          <a:xfrm>
            <a:off x="3572100" y="3550253"/>
            <a:ext cx="2808312" cy="50405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dirty="0" smtClean="0"/>
              <a:t>Причины, побудившие к реализации проекта</a:t>
            </a:r>
            <a:endParaRPr lang="ru-RU" dirty="0"/>
          </a:p>
        </p:txBody>
      </p:sp>
      <p:sp>
        <p:nvSpPr>
          <p:cNvPr id="16" name="Скругленный прямоугольник 15"/>
          <p:cNvSpPr/>
          <p:nvPr/>
        </p:nvSpPr>
        <p:spPr>
          <a:xfrm>
            <a:off x="3577109" y="4338090"/>
            <a:ext cx="2808312" cy="57606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171450" indent="-171450" algn="ctr">
              <a:buFont typeface="Wingdings" panose="05000000000000000000" pitchFamily="2" charset="2"/>
              <a:buChar char="ü"/>
            </a:pPr>
            <a:r>
              <a:rPr lang="ru-RU" sz="1200" dirty="0" smtClean="0"/>
              <a:t>Обучение и воспитание обучающихся через театральное искусство</a:t>
            </a:r>
            <a:endParaRPr lang="ru-RU" sz="1200" dirty="0"/>
          </a:p>
        </p:txBody>
      </p:sp>
      <p:sp>
        <p:nvSpPr>
          <p:cNvPr id="17" name="Скругленный прямоугольник 16"/>
          <p:cNvSpPr/>
          <p:nvPr/>
        </p:nvSpPr>
        <p:spPr>
          <a:xfrm>
            <a:off x="3572100" y="5151766"/>
            <a:ext cx="2808312" cy="57606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marL="171450" indent="-171450" algn="ctr">
              <a:buFont typeface="Wingdings" panose="05000000000000000000" pitchFamily="2" charset="2"/>
              <a:buChar char="ü"/>
            </a:pPr>
            <a:r>
              <a:rPr lang="ru-RU" sz="1200" dirty="0" smtClean="0"/>
              <a:t>Недостаточное количество сценических площадок</a:t>
            </a:r>
            <a:endParaRPr lang="ru-RU" sz="1200" dirty="0"/>
          </a:p>
        </p:txBody>
      </p:sp>
      <p:sp>
        <p:nvSpPr>
          <p:cNvPr id="18" name="Стрелка вниз 17"/>
          <p:cNvSpPr/>
          <p:nvPr/>
        </p:nvSpPr>
        <p:spPr>
          <a:xfrm>
            <a:off x="4808984" y="2423043"/>
            <a:ext cx="288032" cy="241526"/>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19" name="Стрелка вниз 18"/>
          <p:cNvSpPr/>
          <p:nvPr/>
        </p:nvSpPr>
        <p:spPr>
          <a:xfrm>
            <a:off x="8013340" y="2423043"/>
            <a:ext cx="288032" cy="241526"/>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20" name="Стрелка вниз 19"/>
          <p:cNvSpPr/>
          <p:nvPr/>
        </p:nvSpPr>
        <p:spPr>
          <a:xfrm>
            <a:off x="4807970" y="4067143"/>
            <a:ext cx="290060" cy="270947"/>
          </a:xfrm>
          <a:prstGeom prst="down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23" name="Прямоугольник 22"/>
          <p:cNvSpPr/>
          <p:nvPr/>
        </p:nvSpPr>
        <p:spPr>
          <a:xfrm>
            <a:off x="126436" y="1718447"/>
            <a:ext cx="3168352" cy="460851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dirty="0"/>
          </a:p>
        </p:txBody>
      </p:sp>
      <p:sp>
        <p:nvSpPr>
          <p:cNvPr id="24" name="Скругленный прямоугольник 23"/>
          <p:cNvSpPr/>
          <p:nvPr/>
        </p:nvSpPr>
        <p:spPr>
          <a:xfrm>
            <a:off x="263322" y="1798236"/>
            <a:ext cx="2889478" cy="172603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1400" dirty="0" smtClean="0"/>
              <a:t>Мониторинг обучающихся,  вовлеченных в театральную деятельность в МАОУ «ОК «Алгоритм Успеха», в сравнении с общим количеством обучающихся в комплексе </a:t>
            </a:r>
            <a:endParaRPr lang="ru-RU" sz="1400" dirty="0"/>
          </a:p>
        </p:txBody>
      </p:sp>
      <p:sp>
        <p:nvSpPr>
          <p:cNvPr id="26" name="Стрелка вниз 25"/>
          <p:cNvSpPr/>
          <p:nvPr/>
        </p:nvSpPr>
        <p:spPr>
          <a:xfrm>
            <a:off x="1490484" y="3550253"/>
            <a:ext cx="402176" cy="375786"/>
          </a:xfrm>
          <a:prstGeom prst="down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pic>
        <p:nvPicPr>
          <p:cNvPr id="5" name="Рисунок 4"/>
          <p:cNvPicPr>
            <a:picLocks noChangeAspect="1"/>
          </p:cNvPicPr>
          <p:nvPr/>
        </p:nvPicPr>
        <p:blipFill rotWithShape="1">
          <a:blip r:embed="rId3"/>
          <a:srcRect l="37794" t="40200" r="21650" b="29701"/>
          <a:stretch/>
        </p:blipFill>
        <p:spPr>
          <a:xfrm>
            <a:off x="126436" y="4017226"/>
            <a:ext cx="3168352" cy="1427998"/>
          </a:xfrm>
          <a:prstGeom prst="rect">
            <a:avLst/>
          </a:prstGeom>
          <a:ln>
            <a:noFill/>
          </a:ln>
          <a:effectLst>
            <a:softEdge rad="112500"/>
          </a:effectLst>
        </p:spPr>
      </p:pic>
    </p:spTree>
    <p:extLst>
      <p:ext uri="{BB962C8B-B14F-4D97-AF65-F5344CB8AC3E}">
        <p14:creationId xmlns:p14="http://schemas.microsoft.com/office/powerpoint/2010/main" val="2342042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dirty="0">
                <a:latin typeface="Amazing Grotesk" pitchFamily="2" charset="0"/>
              </a:rPr>
              <a:t>ВВЕДЕНИЕ В ПРЕДМЕТНУЮ ОБЛАСТЬ (ОПИСАНИЕ СИТУАЦИИ «КАК ЕСТЬ»)</a:t>
            </a:r>
            <a:endParaRPr lang="ru-RU" sz="3600" dirty="0"/>
          </a:p>
        </p:txBody>
      </p:sp>
      <p:sp>
        <p:nvSpPr>
          <p:cNvPr id="4" name="Номер слайда 3"/>
          <p:cNvSpPr>
            <a:spLocks noGrp="1"/>
          </p:cNvSpPr>
          <p:nvPr>
            <p:ph type="sldNum" sz="quarter" idx="12"/>
          </p:nvPr>
        </p:nvSpPr>
        <p:spPr/>
        <p:txBody>
          <a:bodyPr/>
          <a:lstStyle/>
          <a:p>
            <a:fld id="{565DDE73-4AFC-4BA6-9E10-98417885A2E1}" type="slidenum">
              <a:rPr lang="ru-RU" smtClean="0"/>
              <a:pPr/>
              <a:t>8</a:t>
            </a:fld>
            <a:endParaRPr lang="ru-RU"/>
          </a:p>
        </p:txBody>
      </p:sp>
      <p:sp>
        <p:nvSpPr>
          <p:cNvPr id="5" name="Прямоугольник 4"/>
          <p:cNvSpPr/>
          <p:nvPr/>
        </p:nvSpPr>
        <p:spPr>
          <a:xfrm>
            <a:off x="272480" y="1628800"/>
            <a:ext cx="9361040" cy="468052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7" name="Скругленный прямоугольник 6"/>
          <p:cNvSpPr/>
          <p:nvPr/>
        </p:nvSpPr>
        <p:spPr>
          <a:xfrm>
            <a:off x="596516" y="1772816"/>
            <a:ext cx="8712968" cy="72008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800" dirty="0" smtClean="0">
                <a:solidFill>
                  <a:schemeClr val="tx1"/>
                </a:solidFill>
              </a:rPr>
              <a:t>Проблемы, решаемые при реализации проекта</a:t>
            </a:r>
            <a:endParaRPr lang="ru-RU" sz="2800" dirty="0">
              <a:solidFill>
                <a:schemeClr val="tx1"/>
              </a:solidFill>
            </a:endParaRPr>
          </a:p>
        </p:txBody>
      </p:sp>
      <p:sp>
        <p:nvSpPr>
          <p:cNvPr id="11" name="Блок-схема: альтернативный процесс 10"/>
          <p:cNvSpPr/>
          <p:nvPr/>
        </p:nvSpPr>
        <p:spPr>
          <a:xfrm>
            <a:off x="2896269" y="3004732"/>
            <a:ext cx="3744416" cy="446968"/>
          </a:xfrm>
          <a:prstGeom prst="flowChartAlternateProces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1400" dirty="0" smtClean="0"/>
              <a:t>Недостаточное количество школьных театров на базах ОУ</a:t>
            </a:r>
            <a:endParaRPr lang="ru-RU" sz="1400" dirty="0"/>
          </a:p>
        </p:txBody>
      </p:sp>
      <p:sp>
        <p:nvSpPr>
          <p:cNvPr id="13" name="Блок-схема: альтернативный процесс 12"/>
          <p:cNvSpPr/>
          <p:nvPr/>
        </p:nvSpPr>
        <p:spPr>
          <a:xfrm>
            <a:off x="1784648" y="4014958"/>
            <a:ext cx="5976664" cy="421554"/>
          </a:xfrm>
          <a:prstGeom prst="flowChartAlternateProces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1400" dirty="0" smtClean="0"/>
              <a:t>Недостаточная вовлеченность обучающихся в занятия театральным искусством </a:t>
            </a:r>
            <a:endParaRPr lang="ru-RU" sz="1400" dirty="0"/>
          </a:p>
        </p:txBody>
      </p:sp>
      <p:sp>
        <p:nvSpPr>
          <p:cNvPr id="14" name="Блок-схема: альтернативный процесс 13"/>
          <p:cNvSpPr/>
          <p:nvPr/>
        </p:nvSpPr>
        <p:spPr>
          <a:xfrm>
            <a:off x="1352600" y="4976138"/>
            <a:ext cx="6840760" cy="469086"/>
          </a:xfrm>
          <a:prstGeom prst="flowChartAlternateProces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1400" dirty="0" smtClean="0"/>
              <a:t>Недостаточный уровень взаимодействия ОУ с учреждениями культуры по постановкам школьного театра</a:t>
            </a:r>
            <a:endParaRPr lang="ru-RU" sz="1400" dirty="0"/>
          </a:p>
        </p:txBody>
      </p:sp>
      <p:sp>
        <p:nvSpPr>
          <p:cNvPr id="15" name="Блок-схема: альтернативный процесс 14"/>
          <p:cNvSpPr/>
          <p:nvPr/>
        </p:nvSpPr>
        <p:spPr>
          <a:xfrm>
            <a:off x="1087070" y="5728485"/>
            <a:ext cx="7416824" cy="413769"/>
          </a:xfrm>
          <a:prstGeom prst="flowChartAlternateProcess">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400" b="1" dirty="0" smtClean="0"/>
              <a:t>Отсутствие сценических площадок</a:t>
            </a:r>
            <a:endParaRPr lang="ru-RU" sz="2400" b="1" dirty="0"/>
          </a:p>
        </p:txBody>
      </p:sp>
      <p:sp>
        <p:nvSpPr>
          <p:cNvPr id="16" name="Стрелка вниз 15"/>
          <p:cNvSpPr/>
          <p:nvPr/>
        </p:nvSpPr>
        <p:spPr>
          <a:xfrm>
            <a:off x="4574955" y="2506392"/>
            <a:ext cx="387043" cy="498340"/>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19" name="Стрелка вниз 18"/>
          <p:cNvSpPr/>
          <p:nvPr/>
        </p:nvSpPr>
        <p:spPr>
          <a:xfrm>
            <a:off x="4550452" y="3459848"/>
            <a:ext cx="427550" cy="536124"/>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21" name="Стрелка вниз 20"/>
          <p:cNvSpPr/>
          <p:nvPr/>
        </p:nvSpPr>
        <p:spPr>
          <a:xfrm>
            <a:off x="4631033" y="5445724"/>
            <a:ext cx="274888" cy="282761"/>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22" name="Стрелка вниз 21"/>
          <p:cNvSpPr/>
          <p:nvPr/>
        </p:nvSpPr>
        <p:spPr>
          <a:xfrm>
            <a:off x="4559205" y="4451211"/>
            <a:ext cx="427550" cy="536124"/>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9604954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9575" y="1"/>
            <a:ext cx="8686800" cy="841375"/>
          </a:xfrm>
        </p:spPr>
        <p:txBody>
          <a:bodyPr/>
          <a:lstStyle/>
          <a:p>
            <a:pPr>
              <a:defRPr/>
            </a:pPr>
            <a:r>
              <a:rPr lang="ru-RU" sz="3000" dirty="0"/>
              <a:t>Цель и результат проекта</a:t>
            </a:r>
          </a:p>
        </p:txBody>
      </p:sp>
      <p:sp>
        <p:nvSpPr>
          <p:cNvPr id="8" name="Номер слайда 3"/>
          <p:cNvSpPr>
            <a:spLocks noGrp="1"/>
          </p:cNvSpPr>
          <p:nvPr>
            <p:ph type="sldNum" sz="quarter" idx="12"/>
          </p:nvPr>
        </p:nvSpPr>
        <p:spPr>
          <a:xfrm>
            <a:off x="9024938" y="6429375"/>
            <a:ext cx="347662" cy="285750"/>
          </a:xfr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fld id="{3FBF45B8-7E04-4A32-BBC7-9ECF96B99C08}" type="slidenum">
              <a:rPr lang="ru-RU" altLang="ru-RU" b="1">
                <a:solidFill>
                  <a:srgbClr val="23263C"/>
                </a:solidFill>
                <a:latin typeface="Franklin Gothic Book" panose="020B0503020102020204" pitchFamily="34" charset="0"/>
              </a:rPr>
              <a:pPr algn="ctr" eaLnBrk="1" hangingPunct="1"/>
              <a:t>9</a:t>
            </a:fld>
            <a:endParaRPr lang="ru-RU" altLang="ru-RU" b="1">
              <a:solidFill>
                <a:srgbClr val="23263C"/>
              </a:solidFill>
              <a:latin typeface="Franklin Gothic Book" panose="020B0503020102020204" pitchFamily="34" charset="0"/>
            </a:endParaRPr>
          </a:p>
        </p:txBody>
      </p:sp>
      <p:graphicFrame>
        <p:nvGraphicFramePr>
          <p:cNvPr id="5" name="Таблица 4"/>
          <p:cNvGraphicFramePr>
            <a:graphicFrameLocks noGrp="1"/>
          </p:cNvGraphicFramePr>
          <p:nvPr/>
        </p:nvGraphicFramePr>
        <p:xfrm>
          <a:off x="393700" y="1125538"/>
          <a:ext cx="9144000" cy="5632448"/>
        </p:xfrm>
        <a:graphic>
          <a:graphicData uri="http://schemas.openxmlformats.org/drawingml/2006/table">
            <a:tbl>
              <a:tblPr firstRow="1" firstCol="1" bandRow="1">
                <a:tableStyleId>{5C22544A-7EE6-4342-B048-85BDC9FD1C3A}</a:tableStyleId>
              </a:tblPr>
              <a:tblGrid>
                <a:gridCol w="1607484">
                  <a:extLst>
                    <a:ext uri="{9D8B030D-6E8A-4147-A177-3AD203B41FA5}">
                      <a16:colId xmlns:a16="http://schemas.microsoft.com/office/drawing/2014/main" val="20000"/>
                    </a:ext>
                  </a:extLst>
                </a:gridCol>
                <a:gridCol w="4684384">
                  <a:extLst>
                    <a:ext uri="{9D8B030D-6E8A-4147-A177-3AD203B41FA5}">
                      <a16:colId xmlns:a16="http://schemas.microsoft.com/office/drawing/2014/main" val="20001"/>
                    </a:ext>
                  </a:extLst>
                </a:gridCol>
                <a:gridCol w="854544">
                  <a:extLst>
                    <a:ext uri="{9D8B030D-6E8A-4147-A177-3AD203B41FA5}">
                      <a16:colId xmlns:a16="http://schemas.microsoft.com/office/drawing/2014/main" val="20002"/>
                    </a:ext>
                  </a:extLst>
                </a:gridCol>
                <a:gridCol w="509744">
                  <a:extLst>
                    <a:ext uri="{9D8B030D-6E8A-4147-A177-3AD203B41FA5}">
                      <a16:colId xmlns:a16="http://schemas.microsoft.com/office/drawing/2014/main" val="20003"/>
                    </a:ext>
                  </a:extLst>
                </a:gridCol>
                <a:gridCol w="504056">
                  <a:extLst>
                    <a:ext uri="{9D8B030D-6E8A-4147-A177-3AD203B41FA5}">
                      <a16:colId xmlns:a16="http://schemas.microsoft.com/office/drawing/2014/main" val="20004"/>
                    </a:ext>
                  </a:extLst>
                </a:gridCol>
                <a:gridCol w="504056">
                  <a:extLst>
                    <a:ext uri="{9D8B030D-6E8A-4147-A177-3AD203B41FA5}">
                      <a16:colId xmlns:a16="http://schemas.microsoft.com/office/drawing/2014/main" val="20005"/>
                    </a:ext>
                  </a:extLst>
                </a:gridCol>
                <a:gridCol w="479732">
                  <a:extLst>
                    <a:ext uri="{9D8B030D-6E8A-4147-A177-3AD203B41FA5}">
                      <a16:colId xmlns:a16="http://schemas.microsoft.com/office/drawing/2014/main" val="20006"/>
                    </a:ext>
                  </a:extLst>
                </a:gridCol>
              </a:tblGrid>
              <a:tr h="1268203">
                <a:tc>
                  <a:txBody>
                    <a:bodyPr/>
                    <a:lstStyle/>
                    <a:p>
                      <a:pPr algn="ctr">
                        <a:lnSpc>
                          <a:spcPct val="115000"/>
                        </a:lnSpc>
                        <a:spcAft>
                          <a:spcPts val="0"/>
                        </a:spcAft>
                      </a:pPr>
                      <a:r>
                        <a:rPr lang="ru-RU" sz="1200" dirty="0">
                          <a:solidFill>
                            <a:schemeClr val="tx1"/>
                          </a:solidFill>
                          <a:effectLst/>
                          <a:latin typeface="Calibri" panose="020F0502020204030204" pitchFamily="34" charset="0"/>
                        </a:rPr>
                        <a:t>Цель проекта:</a:t>
                      </a:r>
                      <a:endParaRPr lang="ru-RU" sz="1200" dirty="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just">
                        <a:lnSpc>
                          <a:spcPct val="115000"/>
                        </a:lnSpc>
                        <a:spcAft>
                          <a:spcPts val="0"/>
                        </a:spcAft>
                      </a:pPr>
                      <a:r>
                        <a:rPr lang="ru-RU" sz="1200" dirty="0">
                          <a:solidFill>
                            <a:schemeClr val="tx1"/>
                          </a:solidFill>
                          <a:effectLst/>
                          <a:latin typeface="Calibri" panose="020F0502020204030204" pitchFamily="34" charset="0"/>
                        </a:rPr>
                        <a:t> Цель проекта – запланированное желаемое состояние объекта управления, она должна соответствовать следующим требованиям:</a:t>
                      </a:r>
                    </a:p>
                    <a:p>
                      <a:pPr marL="342900" lvl="0" indent="-342900" algn="just">
                        <a:lnSpc>
                          <a:spcPct val="115000"/>
                        </a:lnSpc>
                        <a:spcAft>
                          <a:spcPts val="0"/>
                        </a:spcAft>
                        <a:buFont typeface="Wingdings"/>
                        <a:buChar char=""/>
                        <a:tabLst>
                          <a:tab pos="457200" algn="l"/>
                        </a:tabLst>
                      </a:pPr>
                      <a:r>
                        <a:rPr lang="ru-RU" sz="1200" dirty="0">
                          <a:solidFill>
                            <a:schemeClr val="tx1"/>
                          </a:solidFill>
                          <a:effectLst/>
                          <a:latin typeface="Calibri" panose="020F0502020204030204" pitchFamily="34" charset="0"/>
                        </a:rPr>
                        <a:t>отражать ожидаемый социально-экономический полезный эффект от реализации проекта;</a:t>
                      </a:r>
                    </a:p>
                    <a:p>
                      <a:pPr marL="342900" lvl="0" indent="-342900" algn="just">
                        <a:lnSpc>
                          <a:spcPct val="115000"/>
                        </a:lnSpc>
                        <a:spcAft>
                          <a:spcPts val="0"/>
                        </a:spcAft>
                        <a:buFont typeface="Wingdings"/>
                        <a:buChar char=""/>
                        <a:tabLst>
                          <a:tab pos="457200" algn="l"/>
                        </a:tabLst>
                      </a:pPr>
                      <a:r>
                        <a:rPr lang="ru-RU" sz="1200" dirty="0">
                          <a:solidFill>
                            <a:schemeClr val="tx1"/>
                          </a:solidFill>
                          <a:effectLst/>
                          <a:latin typeface="Calibri" panose="020F0502020204030204" pitchFamily="34" charset="0"/>
                        </a:rPr>
                        <a:t>иметь измеримые количественные показатели и сроки достижения;</a:t>
                      </a:r>
                    </a:p>
                    <a:p>
                      <a:pPr marL="342900" lvl="0" indent="-342900" algn="just">
                        <a:lnSpc>
                          <a:spcPct val="115000"/>
                        </a:lnSpc>
                        <a:spcAft>
                          <a:spcPts val="0"/>
                        </a:spcAft>
                        <a:buFont typeface="Wingdings"/>
                        <a:buChar char=""/>
                        <a:tabLst>
                          <a:tab pos="457200" algn="l"/>
                        </a:tabLst>
                      </a:pPr>
                      <a:r>
                        <a:rPr lang="ru-RU" sz="1200" dirty="0">
                          <a:solidFill>
                            <a:schemeClr val="tx1"/>
                          </a:solidFill>
                          <a:effectLst/>
                          <a:latin typeface="Calibri" panose="020F0502020204030204" pitchFamily="34" charset="0"/>
                        </a:rPr>
                        <a:t>быть достижимой в реальных условиях, в которых осуществляется проект;</a:t>
                      </a:r>
                    </a:p>
                    <a:p>
                      <a:pPr marL="342900" lvl="0" indent="-342900" algn="just">
                        <a:lnSpc>
                          <a:spcPct val="115000"/>
                        </a:lnSpc>
                        <a:spcAft>
                          <a:spcPts val="0"/>
                        </a:spcAft>
                        <a:buFont typeface="Wingdings"/>
                        <a:buChar char=""/>
                        <a:tabLst>
                          <a:tab pos="457200" algn="l"/>
                        </a:tabLst>
                      </a:pPr>
                      <a:r>
                        <a:rPr lang="ru-RU" sz="1200" dirty="0">
                          <a:solidFill>
                            <a:schemeClr val="tx1"/>
                          </a:solidFill>
                          <a:effectLst/>
                          <a:latin typeface="Calibri" panose="020F0502020204030204" pitchFamily="34" charset="0"/>
                        </a:rPr>
                        <a:t>полностью находиться в сфере ответственности и влияния исполнителя проекта</a:t>
                      </a:r>
                      <a:endParaRPr lang="ru-RU" sz="1200" dirty="0">
                        <a:solidFill>
                          <a:schemeClr val="tx1"/>
                        </a:solidFill>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426886">
                <a:tc>
                  <a:txBody>
                    <a:bodyPr/>
                    <a:lstStyle/>
                    <a:p>
                      <a:pPr algn="ctr">
                        <a:lnSpc>
                          <a:spcPct val="115000"/>
                        </a:lnSpc>
                        <a:spcAft>
                          <a:spcPts val="0"/>
                        </a:spcAft>
                      </a:pPr>
                      <a:r>
                        <a:rPr lang="ru-RU" sz="1200" dirty="0">
                          <a:solidFill>
                            <a:schemeClr val="tx1"/>
                          </a:solidFill>
                          <a:effectLst/>
                          <a:latin typeface="Calibri" panose="020F0502020204030204" pitchFamily="34" charset="0"/>
                        </a:rPr>
                        <a:t>Способ достижения цели:</a:t>
                      </a:r>
                      <a:endParaRPr lang="ru-RU" sz="1200" dirty="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just">
                        <a:lnSpc>
                          <a:spcPct val="115000"/>
                        </a:lnSpc>
                        <a:spcAft>
                          <a:spcPts val="0"/>
                        </a:spcAft>
                      </a:pPr>
                      <a:r>
                        <a:rPr lang="ru-RU" sz="1200">
                          <a:solidFill>
                            <a:schemeClr val="tx1"/>
                          </a:solidFill>
                          <a:effectLst/>
                          <a:latin typeface="Calibri" panose="020F0502020204030204" pitchFamily="34" charset="0"/>
                        </a:rPr>
                        <a:t> Оптимальный путь достижения обозначенной цели</a:t>
                      </a:r>
                      <a:endParaRPr lang="ru-RU" sz="1200">
                        <a:solidFill>
                          <a:schemeClr val="tx1"/>
                        </a:solidFill>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1"/>
                  </a:ext>
                </a:extLst>
              </a:tr>
              <a:tr h="146447">
                <a:tc rowSpan="3">
                  <a:txBody>
                    <a:bodyPr/>
                    <a:lstStyle/>
                    <a:p>
                      <a:pPr algn="ctr">
                        <a:lnSpc>
                          <a:spcPct val="115000"/>
                        </a:lnSpc>
                        <a:spcAft>
                          <a:spcPts val="0"/>
                        </a:spcAft>
                      </a:pPr>
                      <a:r>
                        <a:rPr lang="ru-RU" sz="1200">
                          <a:solidFill>
                            <a:schemeClr val="tx1"/>
                          </a:solidFill>
                          <a:effectLst/>
                          <a:latin typeface="Calibri" panose="020F0502020204030204" pitchFamily="34" charset="0"/>
                        </a:rPr>
                        <a:t>Результат проекта:</a:t>
                      </a:r>
                      <a:endParaRPr lang="ru-RU" sz="120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lnSpc>
                          <a:spcPct val="115000"/>
                        </a:lnSpc>
                        <a:spcAft>
                          <a:spcPts val="0"/>
                        </a:spcAft>
                      </a:pPr>
                      <a:r>
                        <a:rPr lang="ru-RU" sz="1200" dirty="0">
                          <a:solidFill>
                            <a:schemeClr val="tx1"/>
                          </a:solidFill>
                          <a:effectLst/>
                          <a:latin typeface="Calibri" panose="020F0502020204030204" pitchFamily="34" charset="0"/>
                        </a:rPr>
                        <a:t>Результат:</a:t>
                      </a:r>
                      <a:endParaRPr lang="ru-RU" sz="1200" dirty="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lnSpc>
                          <a:spcPct val="115000"/>
                        </a:lnSpc>
                        <a:spcAft>
                          <a:spcPts val="0"/>
                        </a:spcAft>
                      </a:pPr>
                      <a:r>
                        <a:rPr lang="ru-RU" sz="1200" dirty="0">
                          <a:effectLst/>
                          <a:latin typeface="Calibri" panose="020F0502020204030204" pitchFamily="34" charset="0"/>
                        </a:rPr>
                        <a:t>Базовое значение</a:t>
                      </a:r>
                      <a:endParaRPr lang="ru-RU" sz="1200" dirty="0">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4">
                  <a:txBody>
                    <a:bodyPr/>
                    <a:lstStyle/>
                    <a:p>
                      <a:pPr algn="ctr">
                        <a:lnSpc>
                          <a:spcPct val="115000"/>
                        </a:lnSpc>
                        <a:spcAft>
                          <a:spcPts val="0"/>
                        </a:spcAft>
                      </a:pPr>
                      <a:r>
                        <a:rPr lang="ru-RU" sz="800">
                          <a:effectLst/>
                        </a:rPr>
                        <a:t>Период, год</a:t>
                      </a:r>
                      <a:endParaRPr lang="ru-RU" sz="80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2"/>
                  </a:ext>
                </a:extLst>
              </a:tr>
              <a:tr h="418716">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en-US" sz="800">
                          <a:effectLst/>
                        </a:rPr>
                        <a:t>n</a:t>
                      </a:r>
                      <a:endParaRPr lang="ru-RU" sz="800">
                        <a:effectLst/>
                        <a:latin typeface="Times New Roman"/>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800" dirty="0">
                          <a:effectLst/>
                        </a:rPr>
                        <a:t>n+1</a:t>
                      </a:r>
                      <a:endParaRPr lang="ru-RU" sz="800" dirty="0">
                        <a:effectLst/>
                        <a:latin typeface="Times New Roman"/>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800" dirty="0">
                          <a:effectLst/>
                        </a:rPr>
                        <a:t>n+2</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800" dirty="0" err="1">
                          <a:effectLst/>
                        </a:rPr>
                        <a:t>n+i</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26886">
                <a:tc vMerge="1">
                  <a:txBody>
                    <a:bodyPr/>
                    <a:lstStyle/>
                    <a:p>
                      <a:endParaRPr lang="ru-RU"/>
                    </a:p>
                  </a:txBody>
                  <a:tcPr/>
                </a:tc>
                <a:tc gridSpan="6">
                  <a:txBody>
                    <a:bodyPr/>
                    <a:lstStyle/>
                    <a:p>
                      <a:pPr algn="just">
                        <a:lnSpc>
                          <a:spcPct val="115000"/>
                        </a:lnSpc>
                        <a:spcAft>
                          <a:spcPts val="0"/>
                        </a:spcAft>
                      </a:pPr>
                      <a:r>
                        <a:rPr lang="ru-RU" sz="1200" dirty="0">
                          <a:solidFill>
                            <a:schemeClr val="tx1"/>
                          </a:solidFill>
                          <a:effectLst/>
                          <a:latin typeface="Calibri" panose="020F0502020204030204" pitchFamily="34" charset="0"/>
                        </a:rPr>
                        <a:t>Имущественный либо неимущественный результат, который должен быть достигнут по факту достижения цели проекта в разрезе значение по годам реализации проекта с указанием базового значения</a:t>
                      </a:r>
                      <a:endParaRPr lang="ru-RU" sz="1200" dirty="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4"/>
                  </a:ext>
                </a:extLst>
              </a:tr>
              <a:tr h="146447">
                <a:tc rowSpan="7">
                  <a:txBody>
                    <a:bodyPr/>
                    <a:lstStyle/>
                    <a:p>
                      <a:pPr algn="ctr">
                        <a:lnSpc>
                          <a:spcPct val="115000"/>
                        </a:lnSpc>
                        <a:spcAft>
                          <a:spcPts val="0"/>
                        </a:spcAft>
                      </a:pPr>
                      <a:r>
                        <a:rPr lang="ru-RU" sz="1200">
                          <a:solidFill>
                            <a:schemeClr val="tx1"/>
                          </a:solidFill>
                          <a:effectLst/>
                          <a:latin typeface="Calibri" panose="020F0502020204030204" pitchFamily="34" charset="0"/>
                        </a:rPr>
                        <a:t>Требования к результату проекта:</a:t>
                      </a:r>
                      <a:endParaRPr lang="ru-RU" sz="120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lnSpc>
                          <a:spcPct val="115000"/>
                        </a:lnSpc>
                        <a:spcAft>
                          <a:spcPts val="0"/>
                        </a:spcAft>
                      </a:pPr>
                      <a:r>
                        <a:rPr lang="ru-RU" sz="1200" dirty="0">
                          <a:solidFill>
                            <a:schemeClr val="tx1"/>
                          </a:solidFill>
                          <a:effectLst/>
                          <a:latin typeface="Calibri" panose="020F0502020204030204" pitchFamily="34" charset="0"/>
                        </a:rPr>
                        <a:t>Требования к результату</a:t>
                      </a:r>
                      <a:endParaRPr lang="ru-RU" sz="1200" dirty="0">
                        <a:solidFill>
                          <a:schemeClr val="tx1"/>
                        </a:solidFill>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lnSpc>
                          <a:spcPct val="115000"/>
                        </a:lnSpc>
                        <a:spcAft>
                          <a:spcPts val="0"/>
                        </a:spcAft>
                      </a:pPr>
                      <a:r>
                        <a:rPr lang="ru-RU" sz="1200">
                          <a:effectLst/>
                          <a:latin typeface="Calibri" panose="020F0502020204030204" pitchFamily="34" charset="0"/>
                        </a:rPr>
                        <a:t>Базовое значение</a:t>
                      </a:r>
                      <a:endParaRPr lang="ru-RU" sz="1200">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4">
                  <a:txBody>
                    <a:bodyPr/>
                    <a:lstStyle/>
                    <a:p>
                      <a:pPr algn="ctr">
                        <a:lnSpc>
                          <a:spcPct val="115000"/>
                        </a:lnSpc>
                        <a:spcAft>
                          <a:spcPts val="0"/>
                        </a:spcAft>
                      </a:pPr>
                      <a:r>
                        <a:rPr lang="ru-RU" sz="800">
                          <a:effectLst/>
                        </a:rPr>
                        <a:t>Период, год</a:t>
                      </a:r>
                      <a:endParaRPr lang="ru-RU" sz="80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5"/>
                  </a:ext>
                </a:extLst>
              </a:tr>
              <a:tr h="418716">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en-US" sz="800" dirty="0">
                          <a:effectLst/>
                        </a:rPr>
                        <a:t>n</a:t>
                      </a:r>
                      <a:endParaRPr lang="ru-RU" sz="800" dirty="0">
                        <a:effectLst/>
                        <a:latin typeface="Times New Roman"/>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800" dirty="0">
                          <a:effectLst/>
                        </a:rPr>
                        <a:t>n+1</a:t>
                      </a:r>
                      <a:endParaRPr lang="ru-RU" sz="800" dirty="0">
                        <a:effectLst/>
                        <a:latin typeface="Times New Roman"/>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800" dirty="0">
                          <a:effectLst/>
                        </a:rPr>
                        <a:t>n+2</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800" dirty="0" err="1">
                          <a:effectLst/>
                        </a:rPr>
                        <a:t>n+i</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637215">
                <a:tc vMerge="1">
                  <a:txBody>
                    <a:bodyPr/>
                    <a:lstStyle/>
                    <a:p>
                      <a:endParaRPr lang="ru-RU"/>
                    </a:p>
                  </a:txBody>
                  <a:tcPr/>
                </a:tc>
                <a:tc gridSpan="6">
                  <a:txBody>
                    <a:bodyPr/>
                    <a:lstStyle/>
                    <a:p>
                      <a:pPr algn="just">
                        <a:lnSpc>
                          <a:spcPct val="115000"/>
                        </a:lnSpc>
                        <a:spcAft>
                          <a:spcPts val="0"/>
                        </a:spcAft>
                      </a:pPr>
                      <a:r>
                        <a:rPr lang="ru-RU" sz="1200" dirty="0">
                          <a:solidFill>
                            <a:schemeClr val="tx1"/>
                          </a:solidFill>
                          <a:effectLst/>
                          <a:latin typeface="Calibri" panose="020F0502020204030204" pitchFamily="34" charset="0"/>
                        </a:rPr>
                        <a:t>Требования к результату проекта, которые будут учитываться при определении достижения данных результатов. Определяют качественные и количественные характеристики результата проекта в разрезе значений по годам реализации проекта с указанием базового значения</a:t>
                      </a:r>
                      <a:endParaRPr lang="ru-RU" sz="1200" dirty="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7"/>
                  </a:ext>
                </a:extLst>
              </a:tr>
              <a:tr h="281220">
                <a:tc vMerge="1">
                  <a:txBody>
                    <a:bodyPr/>
                    <a:lstStyle/>
                    <a:p>
                      <a:endParaRPr lang="ru-RU"/>
                    </a:p>
                  </a:txBody>
                  <a:tcPr/>
                </a:tc>
                <a:tc>
                  <a:txBody>
                    <a:bodyPr/>
                    <a:lstStyle/>
                    <a:p>
                      <a:pPr algn="just">
                        <a:lnSpc>
                          <a:spcPct val="115000"/>
                        </a:lnSpc>
                        <a:spcAft>
                          <a:spcPts val="0"/>
                        </a:spcAft>
                      </a:pPr>
                      <a:r>
                        <a:rPr lang="ru-RU" sz="1200" dirty="0">
                          <a:solidFill>
                            <a:schemeClr val="tx1"/>
                          </a:solidFill>
                          <a:effectLst/>
                          <a:latin typeface="Calibri" panose="020F0502020204030204" pitchFamily="34" charset="0"/>
                        </a:rPr>
                        <a:t>Создано не менее ___ новых рабочих мест</a:t>
                      </a:r>
                      <a:r>
                        <a:rPr lang="ru-RU" sz="1200" baseline="30000" dirty="0">
                          <a:solidFill>
                            <a:schemeClr val="tx1"/>
                          </a:solidFill>
                          <a:effectLst/>
                          <a:latin typeface="Calibri" panose="020F0502020204030204" pitchFamily="34" charset="0"/>
                        </a:rPr>
                        <a:t>1</a:t>
                      </a:r>
                      <a:endParaRPr lang="ru-RU" sz="1200" dirty="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a:effectLst/>
                          <a:latin typeface="Calibri" panose="020F0502020204030204" pitchFamily="34" charset="0"/>
                        </a:rPr>
                        <a:t> </a:t>
                      </a:r>
                      <a:endParaRPr lang="ru-RU" sz="1200">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a:effectLst/>
                        </a:rPr>
                        <a:t> </a:t>
                      </a:r>
                      <a:endParaRPr lang="ru-RU" sz="80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281220">
                <a:tc vMerge="1">
                  <a:txBody>
                    <a:bodyPr/>
                    <a:lstStyle/>
                    <a:p>
                      <a:endParaRPr lang="ru-RU"/>
                    </a:p>
                  </a:txBody>
                  <a:tcPr/>
                </a:tc>
                <a:tc>
                  <a:txBody>
                    <a:bodyPr/>
                    <a:lstStyle/>
                    <a:p>
                      <a:pPr algn="just">
                        <a:lnSpc>
                          <a:spcPct val="115000"/>
                        </a:lnSpc>
                        <a:spcAft>
                          <a:spcPts val="0"/>
                        </a:spcAft>
                      </a:pPr>
                      <a:r>
                        <a:rPr lang="ru-RU" sz="1200" dirty="0">
                          <a:solidFill>
                            <a:schemeClr val="tx1"/>
                          </a:solidFill>
                          <a:effectLst/>
                          <a:latin typeface="Calibri" panose="020F0502020204030204" pitchFamily="34" charset="0"/>
                        </a:rPr>
                        <a:t>Размер среднемесячной заработной платы не менее ___ руб.</a:t>
                      </a:r>
                      <a:r>
                        <a:rPr lang="ru-RU" sz="1200" baseline="30000" dirty="0">
                          <a:solidFill>
                            <a:schemeClr val="tx1"/>
                          </a:solidFill>
                          <a:effectLst/>
                          <a:latin typeface="Calibri" panose="020F0502020204030204" pitchFamily="34" charset="0"/>
                        </a:rPr>
                        <a:t> 1</a:t>
                      </a:r>
                      <a:endParaRPr lang="ru-RU" sz="1200" dirty="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a:effectLst/>
                          <a:latin typeface="Calibri" panose="020F0502020204030204" pitchFamily="34" charset="0"/>
                        </a:rPr>
                        <a:t> </a:t>
                      </a:r>
                      <a:endParaRPr lang="ru-RU" sz="1200">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a:effectLst/>
                        </a:rPr>
                        <a:t> </a:t>
                      </a:r>
                      <a:endParaRPr lang="ru-RU" sz="80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ru-RU" sz="1800"/>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426886">
                <a:tc vMerge="1">
                  <a:txBody>
                    <a:bodyPr/>
                    <a:lstStyle/>
                    <a:p>
                      <a:endParaRPr lang="ru-RU"/>
                    </a:p>
                  </a:txBody>
                  <a:tcPr/>
                </a:tc>
                <a:tc>
                  <a:txBody>
                    <a:bodyPr/>
                    <a:lstStyle/>
                    <a:p>
                      <a:pPr algn="just">
                        <a:lnSpc>
                          <a:spcPct val="115000"/>
                        </a:lnSpc>
                        <a:spcAft>
                          <a:spcPts val="0"/>
                        </a:spcAft>
                      </a:pPr>
                      <a:r>
                        <a:rPr lang="ru-RU" sz="1200" dirty="0">
                          <a:solidFill>
                            <a:schemeClr val="tx1"/>
                          </a:solidFill>
                          <a:effectLst/>
                          <a:latin typeface="Calibri" panose="020F0502020204030204" pitchFamily="34" charset="0"/>
                        </a:rPr>
                        <a:t>Размер ежегодных налоговых поступлений в консолидированный бюджет области ___ тыс. руб.</a:t>
                      </a:r>
                      <a:r>
                        <a:rPr lang="ru-RU" sz="1200" baseline="30000" dirty="0">
                          <a:solidFill>
                            <a:schemeClr val="tx1"/>
                          </a:solidFill>
                          <a:effectLst/>
                          <a:latin typeface="Calibri" panose="020F0502020204030204" pitchFamily="34" charset="0"/>
                        </a:rPr>
                        <a:t>1</a:t>
                      </a:r>
                      <a:endParaRPr lang="ru-RU" sz="1200" dirty="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a:effectLst/>
                          <a:latin typeface="Calibri" panose="020F0502020204030204" pitchFamily="34" charset="0"/>
                        </a:rPr>
                        <a:t> </a:t>
                      </a:r>
                      <a:endParaRPr lang="ru-RU" sz="1200">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a:effectLst/>
                        </a:rPr>
                        <a:t> </a:t>
                      </a:r>
                      <a:endParaRPr lang="ru-RU" sz="80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a:effectLst/>
                        </a:rPr>
                        <a:t>  </a:t>
                      </a:r>
                      <a:endParaRPr lang="ru-RU" sz="80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326720">
                <a:tc vMerge="1">
                  <a:txBody>
                    <a:bodyPr/>
                    <a:lstStyle/>
                    <a:p>
                      <a:endParaRPr lang="ru-RU"/>
                    </a:p>
                  </a:txBody>
                  <a:tcPr/>
                </a:tc>
                <a:tc>
                  <a:txBody>
                    <a:bodyPr/>
                    <a:lstStyle/>
                    <a:p>
                      <a:pPr algn="just">
                        <a:lnSpc>
                          <a:spcPct val="115000"/>
                        </a:lnSpc>
                        <a:spcAft>
                          <a:spcPts val="0"/>
                        </a:spcAft>
                      </a:pPr>
                      <a:r>
                        <a:rPr lang="ru-RU" sz="1200" dirty="0">
                          <a:solidFill>
                            <a:schemeClr val="tx1"/>
                          </a:solidFill>
                          <a:effectLst/>
                          <a:latin typeface="Calibri" panose="020F0502020204030204" pitchFamily="34" charset="0"/>
                        </a:rPr>
                        <a:t>Целевые значения выработки на одного работника ___тыс. руб.</a:t>
                      </a:r>
                      <a:r>
                        <a:rPr lang="ru-RU" sz="1200" baseline="30000" dirty="0">
                          <a:solidFill>
                            <a:schemeClr val="tx1"/>
                          </a:solidFill>
                          <a:effectLst/>
                          <a:latin typeface="Calibri" panose="020F0502020204030204" pitchFamily="34" charset="0"/>
                        </a:rPr>
                        <a:t>1</a:t>
                      </a:r>
                      <a:endParaRPr lang="ru-RU" sz="1200" dirty="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1200" dirty="0">
                          <a:effectLst/>
                          <a:latin typeface="Calibri" panose="020F0502020204030204" pitchFamily="34" charset="0"/>
                        </a:rPr>
                        <a:t> </a:t>
                      </a:r>
                      <a:endParaRPr lang="ru-RU" sz="1200" dirty="0">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a:effectLst/>
                        </a:rPr>
                        <a:t> </a:t>
                      </a:r>
                      <a:endParaRPr lang="ru-RU" sz="80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ru-RU" sz="800" dirty="0">
                          <a:effectLst/>
                        </a:rPr>
                        <a:t>  </a:t>
                      </a:r>
                      <a:endParaRPr lang="ru-RU" sz="800" dirty="0">
                        <a:effectLst/>
                        <a:latin typeface="Times New Roman"/>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426886">
                <a:tc>
                  <a:txBody>
                    <a:bodyPr/>
                    <a:lstStyle/>
                    <a:p>
                      <a:pPr algn="ctr">
                        <a:lnSpc>
                          <a:spcPct val="115000"/>
                        </a:lnSpc>
                        <a:spcAft>
                          <a:spcPts val="0"/>
                        </a:spcAft>
                      </a:pPr>
                      <a:r>
                        <a:rPr lang="ru-RU" sz="1200">
                          <a:solidFill>
                            <a:schemeClr val="tx1"/>
                          </a:solidFill>
                          <a:effectLst/>
                          <a:latin typeface="Calibri" panose="020F0502020204030204" pitchFamily="34" charset="0"/>
                        </a:rPr>
                        <a:t>Пользователи результатом:</a:t>
                      </a:r>
                      <a:endParaRPr lang="ru-RU" sz="1200">
                        <a:solidFill>
                          <a:schemeClr val="tx1"/>
                        </a:solidFill>
                        <a:effectLst/>
                        <a:latin typeface="Calibri" panose="020F0502020204030204" pitchFamily="34" charset="0"/>
                        <a:ea typeface="Times New Roman"/>
                      </a:endParaRPr>
                    </a:p>
                  </a:txBody>
                  <a:tcPr marL="35700" marR="35700" marT="62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6">
                  <a:txBody>
                    <a:bodyPr/>
                    <a:lstStyle/>
                    <a:p>
                      <a:pPr algn="just">
                        <a:lnSpc>
                          <a:spcPct val="115000"/>
                        </a:lnSpc>
                        <a:spcAft>
                          <a:spcPts val="0"/>
                        </a:spcAft>
                      </a:pPr>
                      <a:r>
                        <a:rPr lang="ru-RU" sz="1200" dirty="0">
                          <a:solidFill>
                            <a:schemeClr val="tx1"/>
                          </a:solidFill>
                          <a:effectLst/>
                          <a:latin typeface="Calibri" panose="020F0502020204030204" pitchFamily="34" charset="0"/>
                        </a:rPr>
                        <a:t> Круг потребителей (область применения) результатов проекта</a:t>
                      </a:r>
                      <a:endParaRPr lang="ru-RU" sz="1200" dirty="0">
                        <a:solidFill>
                          <a:schemeClr val="tx1"/>
                        </a:solidFill>
                        <a:effectLst/>
                        <a:latin typeface="Calibri" panose="020F0502020204030204" pitchFamily="34" charset="0"/>
                        <a:ea typeface="Times New Roman"/>
                      </a:endParaRPr>
                    </a:p>
                  </a:txBody>
                  <a:tcPr marL="35700" marR="35700" marT="6228"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22445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Презентация1">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452</TotalTime>
  <Words>2191</Words>
  <Application>Microsoft Office PowerPoint</Application>
  <PresentationFormat>Лист A4 (210x297 мм)</PresentationFormat>
  <Paragraphs>952</Paragraphs>
  <Slides>23</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23</vt:i4>
      </vt:variant>
    </vt:vector>
  </HeadingPairs>
  <TitlesOfParts>
    <vt:vector size="32" baseType="lpstr">
      <vt:lpstr>Amazing Grotesk</vt:lpstr>
      <vt:lpstr>Arial</vt:lpstr>
      <vt:lpstr>Calibri</vt:lpstr>
      <vt:lpstr>Franklin Gothic Book</vt:lpstr>
      <vt:lpstr>Franklin Gothic Medium</vt:lpstr>
      <vt:lpstr>PT Sans</vt:lpstr>
      <vt:lpstr>Times New Roman</vt:lpstr>
      <vt:lpstr>Wingdings</vt:lpstr>
      <vt:lpstr>Презентация1</vt:lpstr>
      <vt:lpstr>Презентация PowerPoint</vt:lpstr>
      <vt:lpstr>Презентация PowerPoint</vt:lpstr>
      <vt:lpstr>Презентация PowerPoint</vt:lpstr>
      <vt:lpstr>Презентация PowerPoint</vt:lpstr>
      <vt:lpstr>ПРЕЗЕНТАЦИЯ ПРОЕКТА «Создание школьного мобильного сценического комплекса  «Театральный OpenAir»</vt:lpstr>
      <vt:lpstr>Введение в предметную область (описание ситуации «как есть») </vt:lpstr>
      <vt:lpstr>ВВЕДЕНИЕ В ПРЕДМЕТНУЮ ОБЛАСТЬ (ОПИСАНИЕ СИТУАЦИИ «КАК ЕСТЬ»)</vt:lpstr>
      <vt:lpstr>ВВЕДЕНИЕ В ПРЕДМЕТНУЮ ОБЛАСТЬ (ОПИСАНИЕ СИТУАЦИИ «КАК ЕСТЬ»)</vt:lpstr>
      <vt:lpstr>Цель и результат проекта</vt:lpstr>
      <vt:lpstr>Презентация PowerPoint</vt:lpstr>
      <vt:lpstr>ЦЕЛЬ И РЕЗУЛЬТАТ ПРОЕКТА</vt:lpstr>
      <vt:lpstr>Введение в предметную область (описание ситуации «как будет») </vt:lpstr>
      <vt:lpstr>ВВЕДЕНИЕ В ПРЕДМЕТНУЮ ОБЛАСТЬ (ОПИСАНИЕ СИТУАЦИИ «КАК БУДЕТ»)</vt:lpstr>
      <vt:lpstr>ВВЕДЕНИЕ В ПРЕДМЕТНУЮ ОБЛАСТЬ (ОПИСАНИЕ СИТУАЦИИ «КАК БУДЕТ»)</vt:lpstr>
      <vt:lpstr>ОСНОВНЫЕ БЛОКИ РАБОТ ПРОЕКТА</vt:lpstr>
      <vt:lpstr>Презентация PowerPoint</vt:lpstr>
      <vt:lpstr>БЮДЖЕТ ПРОЕКТА</vt:lpstr>
      <vt:lpstr>ФОРМЫ УЧАСТИЯ ОБЛАСТИ В РЕАЛИЗАЦИИ ПРОЕКТА</vt:lpstr>
      <vt:lpstr>ПОКАЗАТЕЛИ СОЦИАЛЬНОЙ, БЮДЖЕТНОЙ  И ЭКОНОМИЧЕСКОЙ ЭФФЕКТИВНОСТИ ПРОЕКТА</vt:lpstr>
      <vt:lpstr>КОМАНДА ПРОЕКТА</vt:lpstr>
      <vt:lpstr>КОНТАКТНЫЕ ДАННЫЕ:</vt:lpstr>
      <vt:lpstr>Личностные критерии участия в конкурсах профмастерства</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проекта «Наименование проекта»</dc:title>
  <dc:creator>lvagina</dc:creator>
  <cp:lastModifiedBy>Гарус Михаил Юрьевич</cp:lastModifiedBy>
  <cp:revision>86</cp:revision>
  <dcterms:created xsi:type="dcterms:W3CDTF">2017-06-08T10:02:35Z</dcterms:created>
  <dcterms:modified xsi:type="dcterms:W3CDTF">2019-11-07T06:20:49Z</dcterms:modified>
</cp:coreProperties>
</file>