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1" r:id="rId3"/>
    <p:sldId id="259" r:id="rId4"/>
    <p:sldId id="256" r:id="rId5"/>
    <p:sldId id="258" r:id="rId6"/>
    <p:sldId id="262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B3683-3DCB-41B1-A185-284763378CC7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544B05-4E5D-4688-B452-DA35F4B7F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938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AE9E8E-7B65-421C-9DA3-93D1D6420A66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254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17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718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031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65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157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455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2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093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255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955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848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2E7AD-ADBA-4CAE-9A4C-ED510FE394F8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2116D-47D4-46F1-A9E3-15DC08FCF3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493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576" y="1052736"/>
            <a:ext cx="7851775" cy="1944216"/>
          </a:xfrm>
          <a:ln>
            <a:miter lim="800000"/>
            <a:headEnd/>
            <a:tailEnd/>
          </a:ln>
          <a:extLst/>
        </p:spPr>
        <p:txBody>
          <a:bodyPr lIns="0" tIns="0" rIns="18288" bIns="0" anchor="b"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>
              <a:defRPr/>
            </a:pPr>
            <a:r>
              <a:rPr lang="ru-RU" sz="3200" b="1" dirty="0"/>
              <a:t>Установочный семинар участников </a:t>
            </a:r>
            <a:r>
              <a:rPr lang="ru-RU" sz="3200" b="1" dirty="0" smtClean="0"/>
              <a:t>муниципального этапа </a:t>
            </a:r>
            <a:br>
              <a:rPr lang="ru-RU" sz="3200" b="1" dirty="0" smtClean="0"/>
            </a:br>
            <a:r>
              <a:rPr lang="ru-RU" sz="3200" b="1" dirty="0" smtClean="0"/>
              <a:t>Всероссийского </a:t>
            </a:r>
            <a:r>
              <a:rPr lang="ru-RU" sz="3200" b="1" dirty="0"/>
              <a:t>конкурса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«</a:t>
            </a:r>
            <a:r>
              <a:rPr lang="ru-RU" sz="3200" b="1" dirty="0"/>
              <a:t>Учитель года России — </a:t>
            </a:r>
            <a:r>
              <a:rPr lang="ru-RU" sz="3200" b="1" dirty="0" smtClean="0"/>
              <a:t>2020»</a:t>
            </a:r>
            <a:endParaRPr lang="ru-RU" sz="3200" b="1" kern="1200" dirty="0">
              <a:solidFill>
                <a:schemeClr val="accent2">
                  <a:lumMod val="5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67544" y="5445224"/>
            <a:ext cx="8337897" cy="1070600"/>
          </a:xfrm>
        </p:spPr>
        <p:txBody>
          <a:bodyPr lIns="0" rIns="18288">
            <a:normAutofit fontScale="92500" lnSpcReduction="20000"/>
          </a:bodyPr>
          <a:lstStyle/>
          <a:p>
            <a:pPr marL="0" indent="0" algn="r" eaLnBrk="1" hangingPunct="1">
              <a:lnSpc>
                <a:spcPct val="80000"/>
              </a:lnSpc>
              <a:buFontTx/>
              <a:buNone/>
            </a:pPr>
            <a:endParaRPr lang="ru-RU" sz="1900" dirty="0" smtClean="0"/>
          </a:p>
          <a:p>
            <a:pPr marL="0" indent="0" algn="r" eaLnBrk="1" hangingPunct="1">
              <a:lnSpc>
                <a:spcPct val="80000"/>
              </a:lnSpc>
              <a:buFontTx/>
              <a:buNone/>
            </a:pPr>
            <a:endParaRPr lang="ru-RU" sz="1900" dirty="0" smtClean="0"/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ru-RU" sz="1900" dirty="0" smtClean="0"/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2600" b="1" dirty="0" smtClean="0"/>
              <a:t>7 ноября 2019 г.</a:t>
            </a:r>
          </a:p>
        </p:txBody>
      </p:sp>
      <p:sp>
        <p:nvSpPr>
          <p:cNvPr id="2053" name="Text Box 9"/>
          <p:cNvSpPr txBox="1">
            <a:spLocks noChangeArrowheads="1"/>
          </p:cNvSpPr>
          <p:nvPr/>
        </p:nvSpPr>
        <p:spPr bwMode="auto">
          <a:xfrm>
            <a:off x="2411760" y="36513"/>
            <a:ext cx="4686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dirty="0"/>
              <a:t>Управление образования администрации </a:t>
            </a:r>
          </a:p>
          <a:p>
            <a:pPr algn="ctr" eaLnBrk="1" hangingPunct="1"/>
            <a:r>
              <a:rPr lang="ru-RU" dirty="0"/>
              <a:t>Белгородского района</a:t>
            </a:r>
          </a:p>
        </p:txBody>
      </p:sp>
      <p:pic>
        <p:nvPicPr>
          <p:cNvPr id="2054" name="Picture 10" descr="http://www.uobr.ru/images/gerb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s://teacher-of-russia.ru/pic/logo_pelik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068960"/>
            <a:ext cx="2874442" cy="287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8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528" y="0"/>
            <a:ext cx="8820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установочного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этапа Всероссийского конкурса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года России – 2020»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406856"/>
              </p:ext>
            </p:extLst>
          </p:nvPr>
        </p:nvGraphicFramePr>
        <p:xfrm>
          <a:off x="179512" y="646331"/>
          <a:ext cx="4392488" cy="6045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4"/>
                <a:gridCol w="1080120"/>
                <a:gridCol w="2376264"/>
              </a:tblGrid>
              <a:tr h="406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Конкурсные мероприятия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</a:tr>
              <a:tr h="6569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13.30-14.00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Регистрация и встреча участников конкурса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Герасименко Е.В., заместитель директора МОУ «Северная СОШ №1»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</a:tr>
              <a:tr h="4927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14.00-14.15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Открытие  установочного семинара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Ананьева Ю.В., начальник отдела общего образования Управления образования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</a:tr>
              <a:tr h="82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14.15-14.30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конкурсного испытания «Интернет-ресурс»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Зуза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Л.А., учитель иностранного языка МОУ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Разуменская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СОШ №1», призёр муниципального этапа Всероссийского конкурса «Учитель года – 2019»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</a:tr>
              <a:tr h="985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14.30–14.45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конкурсного испытания «Эссе»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Гармаш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Е.Н., учитель русского языка и литературы МОУ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Дубовская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СОШ с углублённым изучением отдельных предметов», призёр муниципального этапа Всероссийского конкурса «Учитель года – 2009»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</a:tr>
              <a:tr h="1313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14.45-15.00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конкурсного испытания «Круглый стол образовательных политиков»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Махов В.И., учитель физической культуры МОУ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Дубовская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СОШ с углублённым изучением отдельных предметов», лауреат Всероссийского конкурса  «Учитель года – 2013»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</a:tr>
              <a:tr h="821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15.00-15.15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конкурсного испытания «Урок»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Гофман О.В., учитель иностранного языка МАОУ «ОК «Алгоритм Успеха», призёр муниципального этапа Всероссийского конкурса «Учитель года – 2017»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001" marR="46001" marT="0" marB="0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49794"/>
              </p:ext>
            </p:extLst>
          </p:nvPr>
        </p:nvGraphicFramePr>
        <p:xfrm>
          <a:off x="4716017" y="669599"/>
          <a:ext cx="4320479" cy="6168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0569"/>
                <a:gridCol w="1000142"/>
                <a:gridCol w="2489768"/>
              </a:tblGrid>
              <a:tr h="166617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15.20-15.35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конкурсного испытания «Внеурочное мероприятие»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Литвиненко Е.А, учитель иностранного языка МОУ «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Беломестненская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СОШ», победитель регионального этапа конкурса педагогического и профессионального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мастерства для учителей иностранного языка «</a:t>
                      </a:r>
                      <a:r>
                        <a:rPr lang="ru-RU" sz="1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Слэм</a:t>
                      </a: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-урок иностранного языка - 2019»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2565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15.35-15.50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конкурсного испытания «Мастер-класс»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Сингатуллина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Е.В., учитель иностранного языка МАОУ «ОК «Алгоритм Успеха», финалист Всероссийского конкурса «Учитель года – 2017»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>
                    <a:solidFill>
                      <a:schemeClr val="accent1">
                        <a:tint val="40000"/>
                      </a:schemeClr>
                    </a:solidFill>
                  </a:tcPr>
                </a:tc>
              </a:tr>
              <a:tr h="55539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15.50-16.00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Подведение итогов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Ананьева Ю.В., начальник отдела общего образования Управления образования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</a:tr>
              <a:tr h="92565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15.20-15.35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конкурсного испытания «Образовательный проект»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Гарус М.Ю., учитель математики ОГАОУ «ОК «Алгоритм Успеха», победитель регионального этапа Всероссийского конкурса «Учитель года – 2019»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</a:tr>
              <a:tr h="127774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15.35-15.50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конкурсного испытания «Публичное выступление»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Чуева А..С., учитель иностранного языка МОУ «</a:t>
                      </a:r>
                      <a:r>
                        <a:rPr lang="ru-RU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Дубовская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СОШ с углублённым изучением отдельных предметов», победитель муниципального этапа Всероссийского конкурса «Учитель года – 2018»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</a:tr>
              <a:tr h="64914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15.50-16.00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Подведение итогов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Ананьева Ю.В., начальник отдела общего образования Управления образования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33" marR="4843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1265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88640"/>
            <a:ext cx="71287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/>
          </a:p>
          <a:p>
            <a:endParaRPr lang="ru-RU" b="1" dirty="0"/>
          </a:p>
          <a:p>
            <a:endParaRPr lang="ru-RU" b="1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88640"/>
            <a:ext cx="738664" cy="65556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МЭ «Учитель года России - 2020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16632"/>
            <a:ext cx="792088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Всероссийского конкурса «Учитель года России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 по 29 декабря 2019 года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номинации «Лучший учитель»: педагогические работники,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стаж которых на момент предоставления документов составляет не менее 4-х лет.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номинации «Педагогический дебют»: педагогические работники,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стаж которых на момент предоставления документов составляет не более 4-х лет.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участия в Конкурсе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предоставляют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электронном носителе для их размещения на странице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информационная карта участника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форматах .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pdf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.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doc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образцу;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ссылка на Интернет-ресурс участника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заявка на «Урок»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электронные версии цветных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2-3 жанровые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фотографии;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приказ/аналитическая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по итогам проведения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ШЭ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конкурса «Учитель года России - 2020»;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справка об итогах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ШЭ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конкурса «Учитель года России - 2020»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738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eacher-of-russia.ru/pic/logo_pelik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37221" cy="143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95736" y="149987"/>
            <a:ext cx="57906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atin typeface="+mj-lt"/>
              </a:rPr>
              <a:t>Конкурсные испытания </a:t>
            </a:r>
          </a:p>
          <a:p>
            <a:pPr algn="ctr"/>
            <a:r>
              <a:rPr lang="ru-RU" sz="3600" b="1" dirty="0" smtClean="0">
                <a:latin typeface="+mj-lt"/>
              </a:rPr>
              <a:t> Номинация «Учитель года»</a:t>
            </a:r>
            <a:endParaRPr lang="ru-RU" sz="3600" b="1" dirty="0">
              <a:latin typeface="+mj-l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982955"/>
              </p:ext>
            </p:extLst>
          </p:nvPr>
        </p:nvGraphicFramePr>
        <p:xfrm>
          <a:off x="467544" y="1484784"/>
          <a:ext cx="8343106" cy="4710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8304"/>
                <a:gridCol w="64342"/>
                <a:gridCol w="108012"/>
                <a:gridCol w="3960440"/>
                <a:gridCol w="72008"/>
              </a:tblGrid>
              <a:tr h="155769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 smtClean="0">
                          <a:effectLst/>
                        </a:rPr>
                        <a:t>ЗАОЧНО-ОЧНЫЙ </a:t>
                      </a:r>
                      <a:r>
                        <a:rPr lang="ru-RU" sz="2400" kern="1200" dirty="0">
                          <a:effectLst/>
                        </a:rPr>
                        <a:t>ТУР «МЕТОДИЧЕСКОЕ ПОРТФОЛИО»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9434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effectLst/>
                          <a:latin typeface="Georgia" pitchFamily="18" charset="0"/>
                        </a:rPr>
                        <a:t>Интернет-ресурс</a:t>
                      </a:r>
                      <a:endParaRPr lang="ru-RU" sz="2400" b="1" dirty="0">
                        <a:effectLst/>
                        <a:latin typeface="Georgi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Georgia" pitchFamily="18" charset="0"/>
                        </a:rPr>
                        <a:t>(35 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effectLst/>
                          <a:latin typeface="Georgia" pitchFamily="18" charset="0"/>
                        </a:rPr>
                        <a:t>Эссе</a:t>
                      </a:r>
                      <a:r>
                        <a:rPr lang="ru-RU" sz="2400" kern="1200" dirty="0">
                          <a:effectLst/>
                          <a:latin typeface="Georgia" pitchFamily="18" charset="0"/>
                        </a:rPr>
                        <a:t> </a:t>
                      </a:r>
                      <a:endParaRPr lang="ru-RU" sz="2400" kern="1200" dirty="0" smtClean="0">
                        <a:effectLst/>
                        <a:latin typeface="Georgi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Georgia" pitchFamily="18" charset="0"/>
                        </a:rPr>
                        <a:t>(35 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/>
                </a:tc>
              </a:tr>
              <a:tr h="155769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effectLst/>
                          <a:latin typeface="Georgia" pitchFamily="18" charset="0"/>
                        </a:rPr>
                        <a:t>УЧИТЕЛЬ - ПРОФИ</a:t>
                      </a:r>
                      <a:endParaRPr lang="ru-RU" sz="24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2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effectLst/>
                          <a:latin typeface="Georgia" pitchFamily="18" charset="0"/>
                        </a:rPr>
                        <a:t>Урок</a:t>
                      </a:r>
                      <a:r>
                        <a:rPr lang="ru-RU" sz="2400" kern="1200" dirty="0" smtClean="0">
                          <a:effectLst/>
                          <a:latin typeface="Georgia" pitchFamily="18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Georgia" pitchFamily="18" charset="0"/>
                        </a:rPr>
                        <a:t>(100 </a:t>
                      </a:r>
                      <a:r>
                        <a:rPr lang="ru-RU" sz="2000" kern="1200" dirty="0">
                          <a:effectLst/>
                          <a:latin typeface="Georgia" pitchFamily="18" charset="0"/>
                        </a:rPr>
                        <a:t>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effectLst/>
                          <a:latin typeface="Georgia" pitchFamily="18" charset="0"/>
                        </a:rPr>
                        <a:t>Внеурочное мероприятие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Georgia" pitchFamily="18" charset="0"/>
                        </a:rPr>
                        <a:t>(80 </a:t>
                      </a:r>
                      <a:r>
                        <a:rPr lang="ru-RU" sz="2000" kern="1200" dirty="0">
                          <a:effectLst/>
                          <a:latin typeface="Georgia" pitchFamily="18" charset="0"/>
                        </a:rPr>
                        <a:t>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769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effectLst/>
                          <a:latin typeface="Georgia" pitchFamily="18" charset="0"/>
                        </a:rPr>
                        <a:t>УЧИТЕЛЬ - МАСТЕР</a:t>
                      </a:r>
                      <a:endParaRPr lang="ru-RU" sz="24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18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effectLst/>
                          <a:latin typeface="Georgia" pitchFamily="18" charset="0"/>
                        </a:rPr>
                        <a:t>Мастер-класс</a:t>
                      </a:r>
                      <a:endParaRPr lang="ru-RU" sz="2400" b="1" dirty="0">
                        <a:effectLst/>
                        <a:latin typeface="Georgi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Georgia" pitchFamily="18" charset="0"/>
                        </a:rPr>
                        <a:t>(100 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Georgia" pitchFamily="18" charset="0"/>
                          <a:ea typeface="Times New Roman"/>
                        </a:rPr>
                        <a:t>Образовательный проект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Georgia" pitchFamily="18" charset="0"/>
                          <a:ea typeface="Times New Roman"/>
                        </a:rPr>
                        <a:t>(50 баллов)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4714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effectLst/>
                          <a:latin typeface="Georgia" pitchFamily="18" charset="0"/>
                        </a:rPr>
                        <a:t>УЧИТЕЛЬ - ЛИДЕР</a:t>
                      </a:r>
                      <a:endParaRPr lang="ru-RU" sz="2400" dirty="0">
                        <a:effectLst/>
                        <a:latin typeface="Georgi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effectLst/>
                          <a:latin typeface="Georgia" pitchFamily="18" charset="0"/>
                        </a:rPr>
                        <a:t>Круглый стол образовательных политиков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Georgia" pitchFamily="18" charset="0"/>
                        </a:rPr>
                        <a:t>(</a:t>
                      </a:r>
                      <a:r>
                        <a:rPr lang="ru-RU" sz="2000" kern="1200" dirty="0">
                          <a:effectLst/>
                          <a:latin typeface="Georgia" pitchFamily="18" charset="0"/>
                        </a:rPr>
                        <a:t>25 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668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eacher-of-russia.ru/pic/logo_pelik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437221" cy="143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67797" y="149987"/>
            <a:ext cx="78465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atin typeface="+mj-lt"/>
              </a:rPr>
              <a:t>Конкурсные испытания </a:t>
            </a:r>
          </a:p>
          <a:p>
            <a:pPr algn="ctr"/>
            <a:r>
              <a:rPr lang="ru-RU" sz="3600" b="1" dirty="0" smtClean="0">
                <a:latin typeface="+mj-lt"/>
              </a:rPr>
              <a:t> Номинация «Педагогический дебют»</a:t>
            </a:r>
            <a:endParaRPr lang="ru-RU" sz="3600" b="1" dirty="0">
              <a:latin typeface="+mj-l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799413"/>
              </p:ext>
            </p:extLst>
          </p:nvPr>
        </p:nvGraphicFramePr>
        <p:xfrm>
          <a:off x="539551" y="1528898"/>
          <a:ext cx="8343106" cy="4890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5"/>
                <a:gridCol w="321879"/>
                <a:gridCol w="110169"/>
                <a:gridCol w="4030291"/>
                <a:gridCol w="64342"/>
              </a:tblGrid>
              <a:tr h="155769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 smtClean="0">
                          <a:effectLst/>
                        </a:rPr>
                        <a:t>ЗАОЧНО-ОЧНЫЙ </a:t>
                      </a:r>
                      <a:r>
                        <a:rPr lang="ru-RU" sz="2400" kern="1200" dirty="0">
                          <a:effectLst/>
                        </a:rPr>
                        <a:t>ТУР «МЕТОДИЧЕСКОЕ ПОРТФОЛИО»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732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effectLst/>
                          <a:latin typeface="Georgia" pitchFamily="18" charset="0"/>
                        </a:rPr>
                        <a:t>Интернет-ресурс</a:t>
                      </a:r>
                      <a:endParaRPr lang="ru-RU" sz="2400" b="1" dirty="0">
                        <a:effectLst/>
                        <a:latin typeface="Georgi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Georgia" pitchFamily="18" charset="0"/>
                        </a:rPr>
                        <a:t>(35 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effectLst/>
                          <a:latin typeface="Georgia" pitchFamily="18" charset="0"/>
                        </a:rPr>
                        <a:t>Эссе </a:t>
                      </a:r>
                      <a:endParaRPr lang="ru-RU" sz="2400" b="1" kern="1200" dirty="0" smtClean="0">
                        <a:effectLst/>
                        <a:latin typeface="Georgi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Georgia" pitchFamily="18" charset="0"/>
                        </a:rPr>
                        <a:t>(35 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0" marR="0" marT="0" marB="0"/>
                </a:tc>
              </a:tr>
              <a:tr h="155769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effectLst/>
                          <a:latin typeface="Georgia" pitchFamily="18" charset="0"/>
                        </a:rPr>
                        <a:t>УЧИТЕЛЬ - ПРОФИ</a:t>
                      </a:r>
                      <a:endParaRPr lang="ru-RU" sz="24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2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effectLst/>
                          <a:latin typeface="Georgia" pitchFamily="18" charset="0"/>
                        </a:rPr>
                        <a:t>Урок</a:t>
                      </a:r>
                      <a:endParaRPr lang="ru-RU" sz="2400" b="1" dirty="0">
                        <a:effectLst/>
                        <a:latin typeface="Georgi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Georgia" pitchFamily="18" charset="0"/>
                        </a:rPr>
                        <a:t>(100 </a:t>
                      </a:r>
                      <a:r>
                        <a:rPr lang="ru-RU" sz="2000" kern="1200" dirty="0">
                          <a:effectLst/>
                          <a:latin typeface="Georgia" pitchFamily="18" charset="0"/>
                        </a:rPr>
                        <a:t>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effectLst/>
                          <a:latin typeface="Georgia" pitchFamily="18" charset="0"/>
                        </a:rPr>
                        <a:t>Внеурочное мероприятие  </a:t>
                      </a:r>
                      <a:endParaRPr lang="ru-RU" sz="2400" b="1" dirty="0">
                        <a:effectLst/>
                        <a:latin typeface="Georgi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Georgia" pitchFamily="18" charset="0"/>
                        </a:rPr>
                        <a:t>(80 </a:t>
                      </a:r>
                      <a:r>
                        <a:rPr lang="ru-RU" sz="2000" kern="1200" dirty="0">
                          <a:effectLst/>
                          <a:latin typeface="Georgia" pitchFamily="18" charset="0"/>
                        </a:rPr>
                        <a:t>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769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effectLst/>
                          <a:latin typeface="Georgia" pitchFamily="18" charset="0"/>
                        </a:rPr>
                        <a:t>УЧИТЕЛЬ - МАСТЕР</a:t>
                      </a:r>
                      <a:endParaRPr lang="ru-RU" sz="24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936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effectLst/>
                          <a:latin typeface="Georgia" pitchFamily="18" charset="0"/>
                        </a:rPr>
                        <a:t>Публичное выступление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 smtClean="0">
                          <a:effectLst/>
                          <a:latin typeface="Georgia" pitchFamily="18" charset="0"/>
                          <a:ea typeface="Times New Roman"/>
                        </a:rPr>
                        <a:t>(50 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Georgia" pitchFamily="18" charset="0"/>
                          <a:ea typeface="Times New Roman"/>
                        </a:rPr>
                        <a:t>Образовательный проект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Georgia" pitchFamily="18" charset="0"/>
                          <a:ea typeface="Times New Roman"/>
                        </a:rPr>
                        <a:t>(50 баллов)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2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618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effectLst/>
                          <a:latin typeface="Georgia" pitchFamily="18" charset="0"/>
                        </a:rPr>
                        <a:t>УЧИТЕЛЬ - ЛИДЕР</a:t>
                      </a:r>
                      <a:endParaRPr lang="ru-RU" sz="2400" dirty="0">
                        <a:effectLst/>
                        <a:latin typeface="Georgia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effectLst/>
                          <a:latin typeface="Georgia" pitchFamily="18" charset="0"/>
                        </a:rPr>
                        <a:t>Круглый стол образовательных политиков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Georgia" pitchFamily="18" charset="0"/>
                        </a:rPr>
                        <a:t>(</a:t>
                      </a:r>
                      <a:r>
                        <a:rPr lang="ru-RU" sz="2000" kern="1200" dirty="0">
                          <a:effectLst/>
                          <a:latin typeface="Georgia" pitchFamily="18" charset="0"/>
                        </a:rPr>
                        <a:t>25 баллов)</a:t>
                      </a:r>
                      <a:endParaRPr lang="ru-RU" sz="2000" dirty="0">
                        <a:effectLst/>
                        <a:latin typeface="Georgia" pitchFamily="18" charset="0"/>
                        <a:ea typeface="Times New Roman"/>
                      </a:endParaRPr>
                    </a:p>
                  </a:txBody>
                  <a:tcPr marL="38942" marR="38942" marT="19471" marB="19471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5700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88640"/>
            <a:ext cx="7128792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/>
          </a:p>
          <a:p>
            <a:r>
              <a:rPr lang="ru-RU" sz="2400" b="1" dirty="0" smtClean="0"/>
              <a:t>Учитель </a:t>
            </a:r>
            <a:r>
              <a:rPr lang="ru-RU" sz="2400" b="1" dirty="0"/>
              <a:t>и ученик растут </a:t>
            </a:r>
            <a:r>
              <a:rPr lang="ru-RU" sz="2400" b="1" dirty="0" smtClean="0"/>
              <a:t>вместе.</a:t>
            </a:r>
          </a:p>
          <a:p>
            <a:endParaRPr lang="ru-RU" sz="2400" b="1" dirty="0"/>
          </a:p>
          <a:p>
            <a:r>
              <a:rPr lang="ru-RU" sz="2400" b="1" dirty="0" smtClean="0"/>
              <a:t>Педагог </a:t>
            </a:r>
            <a:r>
              <a:rPr lang="ru-RU" sz="2400" b="1" dirty="0"/>
              <a:t>не тот, кто учит, педагог тот, кто чувствует, как ученик </a:t>
            </a:r>
            <a:r>
              <a:rPr lang="ru-RU" sz="2400" b="1" dirty="0" smtClean="0"/>
              <a:t>учится.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Кто постигает новое лелея старое, тот может быть учителем.</a:t>
            </a:r>
            <a:endParaRPr lang="ru-RU" sz="2400" b="1" dirty="0"/>
          </a:p>
          <a:p>
            <a:endParaRPr lang="ru-RU" sz="2400" b="1" dirty="0" smtClean="0"/>
          </a:p>
          <a:p>
            <a:r>
              <a:rPr lang="ru-RU" sz="2400" b="1" dirty="0" smtClean="0"/>
              <a:t>Мы </a:t>
            </a:r>
            <a:r>
              <a:rPr lang="ru-RU" sz="2400" b="1" dirty="0"/>
              <a:t>лишаем детей будущего, если продолжаем учить сегодня так, как учили этому вчера</a:t>
            </a:r>
            <a:r>
              <a:rPr lang="ru-RU" sz="2400" b="1" dirty="0" smtClean="0"/>
              <a:t>.  </a:t>
            </a:r>
            <a:r>
              <a:rPr lang="ru-RU" sz="2400" b="1" dirty="0"/>
              <a:t>Д. </a:t>
            </a:r>
            <a:r>
              <a:rPr lang="ru-RU" sz="2400" b="1" dirty="0" err="1"/>
              <a:t>Дьюи</a:t>
            </a:r>
            <a:endParaRPr lang="ru-RU" sz="2400" b="1" dirty="0"/>
          </a:p>
          <a:p>
            <a:r>
              <a:rPr lang="ru-RU" sz="2400" b="1" dirty="0"/>
              <a:t> </a:t>
            </a:r>
            <a:endParaRPr lang="ru-RU" sz="2400" b="1" dirty="0" smtClean="0"/>
          </a:p>
          <a:p>
            <a:r>
              <a:rPr lang="ru-RU" sz="2400" b="1" dirty="0" smtClean="0"/>
              <a:t>«</a:t>
            </a:r>
            <a:r>
              <a:rPr lang="ru-RU" sz="2400" b="1" dirty="0"/>
              <a:t>Современное, качественное образование должно быть доступно каждому</a:t>
            </a:r>
            <a:r>
              <a:rPr lang="ru-RU" sz="2400" b="1" dirty="0" smtClean="0"/>
              <a:t>». </a:t>
            </a:r>
            <a:r>
              <a:rPr lang="ru-RU" sz="2400" b="1" dirty="0"/>
              <a:t>В. Путин</a:t>
            </a:r>
          </a:p>
          <a:p>
            <a:endParaRPr lang="ru-RU" b="1" dirty="0"/>
          </a:p>
          <a:p>
            <a:endParaRPr lang="ru-RU" b="1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88640"/>
            <a:ext cx="861774" cy="65556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Темы эссе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077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https://teacher-of-russia.ru/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http://new.beliro.ru/</a:t>
            </a:r>
            <a:r>
              <a:rPr lang="ru-RU" dirty="0">
                <a:solidFill>
                  <a:schemeClr val="tx1"/>
                </a:solidFill>
              </a:rPr>
              <a:t>деятельность/конкурсы-и-гранты/региональный-этап-всероссийского-ко-6/</a:t>
            </a:r>
          </a:p>
        </p:txBody>
      </p:sp>
    </p:spTree>
    <p:extLst>
      <p:ext uri="{BB962C8B-B14F-4D97-AF65-F5344CB8AC3E}">
        <p14:creationId xmlns:p14="http://schemas.microsoft.com/office/powerpoint/2010/main" val="15056600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718</Words>
  <Application>Microsoft Office PowerPoint</Application>
  <PresentationFormat>Экран (4:3)</PresentationFormat>
  <Paragraphs>122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Georgia</vt:lpstr>
      <vt:lpstr>Times New Roman</vt:lpstr>
      <vt:lpstr>Тема Office</vt:lpstr>
      <vt:lpstr>Установочный семинар участников муниципального этапа  Всероссийского конкурса  «Учитель года России — 2020»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https://teacher-of-russia.ru/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Установочный семинар участников муниципального этапа  Всероссийского конкурса  «Учитель года России — 2018»</dc:title>
  <dc:creator>Ананьева</dc:creator>
  <cp:lastModifiedBy>Комаренко Евгения</cp:lastModifiedBy>
  <cp:revision>19</cp:revision>
  <cp:lastPrinted>2019-11-06T13:39:57Z</cp:lastPrinted>
  <dcterms:created xsi:type="dcterms:W3CDTF">2018-11-15T09:08:40Z</dcterms:created>
  <dcterms:modified xsi:type="dcterms:W3CDTF">2019-11-07T07:18:36Z</dcterms:modified>
</cp:coreProperties>
</file>