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62" r:id="rId5"/>
    <p:sldId id="264" r:id="rId6"/>
    <p:sldId id="263" r:id="rId7"/>
    <p:sldId id="265" r:id="rId8"/>
    <p:sldId id="266" r:id="rId9"/>
    <p:sldId id="267" r:id="rId10"/>
    <p:sldId id="259" r:id="rId11"/>
    <p:sldId id="260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4BCD36C-329E-486D-8E91-123533F57666}">
          <p14:sldIdLst>
            <p14:sldId id="256"/>
            <p14:sldId id="257"/>
            <p14:sldId id="258"/>
            <p14:sldId id="262"/>
            <p14:sldId id="264"/>
            <p14:sldId id="263"/>
            <p14:sldId id="265"/>
            <p14:sldId id="266"/>
            <p14:sldId id="267"/>
            <p14:sldId id="259"/>
            <p14:sldId id="260"/>
            <p14:sldId id="261"/>
          </p14:sldIdLst>
        </p14:section>
        <p14:section name="Раздел без заголовка" id="{DF26696A-D7C9-4FBF-BDBB-C949EE833768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DA59D-D8BE-4EA9-B8B3-7D7F8D33DD3F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F55C0-AF4B-4BE1-889E-89BD605A56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838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F55C0-AF4B-4BE1-889E-89BD605A566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014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8090792" cy="1524000"/>
          </a:xfrm>
        </p:spPr>
        <p:txBody>
          <a:bodyPr/>
          <a:lstStyle/>
          <a:p>
            <a:r>
              <a:rPr lang="ru-RU" dirty="0" smtClean="0"/>
              <a:t> «Учитель года»</a:t>
            </a:r>
            <a:br>
              <a:rPr lang="ru-RU" dirty="0" smtClean="0"/>
            </a:br>
            <a:r>
              <a:rPr lang="ru-RU" dirty="0" smtClean="0"/>
              <a:t>    </a:t>
            </a:r>
            <a:r>
              <a:rPr lang="ru-RU" sz="6000" dirty="0" smtClean="0"/>
              <a:t>испытание эссе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0375" y="5222342"/>
            <a:ext cx="8360097" cy="9906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Подготовила: учитель русского языка и литературы  МОУ «Дубовская СОШ с углубленным изучением отдельных предметов» </a:t>
            </a:r>
            <a:r>
              <a:rPr lang="ru-RU" sz="2000" b="1" dirty="0" err="1" smtClean="0"/>
              <a:t>Гармаш</a:t>
            </a:r>
            <a:r>
              <a:rPr lang="ru-RU" sz="2000" b="1" dirty="0" smtClean="0"/>
              <a:t> Елена Николаевна</a:t>
            </a:r>
            <a:endParaRPr lang="ru-RU" sz="2000" b="1" dirty="0"/>
          </a:p>
        </p:txBody>
      </p:sp>
      <p:sp>
        <p:nvSpPr>
          <p:cNvPr id="4" name="AutoShape 2" descr="http://russia58.tv/ruws-content/uploads/2017/04/uchite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041268"/>
            <a:ext cx="5400600" cy="218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480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27326" y="415008"/>
            <a:ext cx="484893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7200" b="1" dirty="0" smtClean="0"/>
              <a:t> регламент</a:t>
            </a:r>
            <a:endParaRPr lang="ru-RU" sz="7200" b="1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92966" y="1844824"/>
            <a:ext cx="7543800" cy="295009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itchFamily="34" charset="0"/>
              <a:buAutoNum type="arabicPeriod"/>
            </a:pPr>
            <a:r>
              <a:rPr lang="ru-RU" sz="2600" b="1" i="1" u="sng" dirty="0" smtClean="0">
                <a:solidFill>
                  <a:schemeClr val="accent1">
                    <a:lumMod val="50000"/>
                  </a:schemeClr>
                </a:solidFill>
              </a:rPr>
              <a:t>Время написания: </a:t>
            </a:r>
            <a:r>
              <a:rPr lang="ru-RU" sz="2600" b="1" i="1" u="sng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600" b="1" i="1" u="sng" dirty="0" smtClean="0">
                <a:solidFill>
                  <a:schemeClr val="accent1">
                    <a:lumMod val="50000"/>
                  </a:schemeClr>
                </a:solidFill>
              </a:rPr>
              <a:t>2  - 2,5 </a:t>
            </a:r>
            <a:r>
              <a:rPr lang="ru-RU" sz="2600" b="1" i="1" u="sng" dirty="0" smtClean="0">
                <a:solidFill>
                  <a:schemeClr val="accent1">
                    <a:lumMod val="50000"/>
                  </a:schemeClr>
                </a:solidFill>
              </a:rPr>
              <a:t>часа;</a:t>
            </a:r>
            <a:endParaRPr lang="ru-RU" u="sng" dirty="0" smtClean="0"/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600" b="1" i="1" u="sng" dirty="0" smtClean="0">
                <a:solidFill>
                  <a:schemeClr val="accent1">
                    <a:lumMod val="50000"/>
                  </a:schemeClr>
                </a:solidFill>
              </a:rPr>
              <a:t>Использование технических средств и дополнительных материалов не допускается;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</a:rPr>
              <a:t>Каждая работа шифруется, с нее снимается скан-копия.</a:t>
            </a:r>
          </a:p>
        </p:txBody>
      </p:sp>
    </p:spTree>
    <p:extLst>
      <p:ext uri="{BB962C8B-B14F-4D97-AF65-F5344CB8AC3E}">
        <p14:creationId xmlns:p14="http://schemas.microsoft.com/office/powerpoint/2010/main" val="323041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0255" y="415008"/>
            <a:ext cx="7969222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/>
              <a:t>Критерии оценивания</a:t>
            </a:r>
            <a:endParaRPr lang="ru-RU" sz="6000" b="1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577955" y="1628800"/>
            <a:ext cx="8071522" cy="295009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91440" tIns="45720" rIns="91440" bIns="45720" rtlCol="0" anchor="ctr" anchorCtr="0">
            <a:normAutofit fontScale="77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Аргументированность позиции автора;</a:t>
            </a: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Индивидуальность и оригинальность изложения;</a:t>
            </a: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Языковая грамотность;</a:t>
            </a: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Ценностно-личностная значимость;</a:t>
            </a:r>
          </a:p>
          <a:p>
            <a:pPr>
              <a:buFontTx/>
              <a:buChar char="-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Видение проблем и возможных путей их решения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0899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132856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466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565063"/>
            <a:ext cx="6768752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Эссе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3356992"/>
            <a:ext cx="7543800" cy="3886200"/>
          </a:xfrm>
        </p:spPr>
        <p:txBody>
          <a:bodyPr/>
          <a:lstStyle/>
          <a:p>
            <a:pPr marL="0" indent="0">
              <a:buNone/>
            </a:pPr>
            <a:r>
              <a:rPr lang="ru-RU" b="1" i="1" u="sng" dirty="0" smtClean="0">
                <a:solidFill>
                  <a:schemeClr val="accent1">
                    <a:lumMod val="50000"/>
                  </a:schemeClr>
                </a:solidFill>
              </a:rPr>
              <a:t>Демонстрация понимания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учителем смыслов и функций педагогической деятельности, видения современных </a:t>
            </a:r>
            <a:r>
              <a:rPr lang="ru-RU" b="1" i="1" u="sng" dirty="0" smtClean="0">
                <a:solidFill>
                  <a:schemeClr val="accent1">
                    <a:lumMod val="50000"/>
                  </a:schemeClr>
                </a:solidFill>
              </a:rPr>
              <a:t>социокультурных проблем и возможных путей их решения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на основе собственных педагогических принципов и подходов к образовательной деятельности. Раскрытие мотивов выбора учительской профессии.</a:t>
            </a:r>
          </a:p>
          <a:p>
            <a:pPr marL="457200" indent="-457200">
              <a:buAutoNum type="arabicPeriod"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2060848"/>
            <a:ext cx="3240360" cy="11521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47864" y="1889537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/>
              <a:t>цель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2970765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99792" y="452571"/>
            <a:ext cx="369594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7200" b="1" dirty="0" smtClean="0"/>
              <a:t> формат</a:t>
            </a:r>
            <a:endParaRPr lang="ru-RU" sz="7200" b="1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899592" y="1916832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itchFamily="34" charset="0"/>
              <a:buAutoNum type="arabicPeriod"/>
            </a:pP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</a:rPr>
              <a:t>Рукописный текст эссе </a:t>
            </a:r>
            <a:r>
              <a:rPr lang="ru-RU" sz="2600" b="1" i="1" u="sng" dirty="0" smtClean="0">
                <a:solidFill>
                  <a:schemeClr val="accent1">
                    <a:lumMod val="50000"/>
                  </a:schemeClr>
                </a:solidFill>
              </a:rPr>
              <a:t>(до трех страниц формата А4);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600" b="1" i="1" u="sng" dirty="0" smtClean="0">
                <a:solidFill>
                  <a:schemeClr val="accent1">
                    <a:lumMod val="50000"/>
                  </a:schemeClr>
                </a:solidFill>
              </a:rPr>
              <a:t>Тема определяется путем случайной выборки </a:t>
            </a: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</a:rPr>
              <a:t>из списка утвержденных тем, тема объявляется на установочном семинаре перед началом конкурса в специальной аудитории;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600" b="1" i="1" dirty="0" smtClean="0">
                <a:solidFill>
                  <a:schemeClr val="accent1">
                    <a:lumMod val="50000"/>
                  </a:schemeClr>
                </a:solidFill>
              </a:rPr>
              <a:t>Оценивается экспертами жюри.</a:t>
            </a:r>
            <a:endParaRPr lang="ru-RU" dirty="0" smtClean="0"/>
          </a:p>
          <a:p>
            <a:pPr marL="0" indent="0">
              <a:buFont typeface="Arial" pitchFamily="34" charset="0"/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7886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568952" cy="5400600"/>
          </a:xfrm>
          <a:solidFill>
            <a:schemeClr val="accent2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индивидуальная позиция (жизненная и профессиональная концепция);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непринужденность (легкость, изящество стиля, увлекательность повествования);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-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парадоксальность (нестандартность, творчество в подаче материала);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-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афористичность (убедительность и доказательность, меткость, точность, глубина слова и мысли, отказ от словесных штампов и клише в выражении своих заветных мыслей);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образность (яркость, художественность текста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);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- разговорная речь (живое общение с читателем вашего эссе);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- впечатления; </a:t>
            </a:r>
          </a:p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ассоциации (свобода для творческого толкования мыслей и чувств, определенным образом «спрятанных» в тексте). 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339752" y="188641"/>
            <a:ext cx="4248472" cy="7920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Признаки эссе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6219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49" y="404664"/>
            <a:ext cx="4680520" cy="7780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 smtClean="0"/>
              <a:t>Структура эссе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684736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/>
              <a:t>Введение </a:t>
            </a:r>
            <a:r>
              <a:rPr lang="ru-RU" dirty="0"/>
              <a:t>— определение основного вопроса эссе. В </a:t>
            </a:r>
            <a:r>
              <a:rPr lang="ru-RU" dirty="0" err="1"/>
              <a:t>нѐм</a:t>
            </a:r>
            <a:r>
              <a:rPr lang="ru-RU" dirty="0"/>
              <a:t> формулируется тема, обосновывается </a:t>
            </a:r>
            <a:r>
              <a:rPr lang="ru-RU" dirty="0" err="1"/>
              <a:t>еѐ</a:t>
            </a:r>
            <a:r>
              <a:rPr lang="ru-RU" dirty="0"/>
              <a:t> актуальность, раскрывается расхождение мнений, обосновывается структура рассмотрения темы, осуществляется переход к основному суждению.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99792" y="2780928"/>
            <a:ext cx="3602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Основная часть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299039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/>
              <a:t>Основная часть </a:t>
            </a:r>
            <a:r>
              <a:rPr lang="ru-RU" dirty="0"/>
              <a:t>— ответ на поставленный вопрос. Здесь представляются суждения (аргументы), которые выдвигает автор (обычно, 2-3), определяются основные понятия, используемые при выдвижении суждений доказательства и поддержки (факты и примеры); рассматриваются контраргументы или противоположные суждения (необходимо показать, почему они слабы, а утверждение автора </a:t>
            </a:r>
            <a:r>
              <a:rPr lang="ru-RU" dirty="0" err="1"/>
              <a:t>остаѐтся</a:t>
            </a:r>
            <a:r>
              <a:rPr lang="ru-RU" dirty="0"/>
              <a:t> в силе).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6197" y="1182748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Введение (Вступительная часть)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8770" y="470539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Заключение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2" y="5222656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/>
              <a:t>Заключение </a:t>
            </a:r>
            <a:r>
              <a:rPr lang="ru-RU" dirty="0"/>
              <a:t>— суммирование уже сделанных </a:t>
            </a:r>
            <a:r>
              <a:rPr lang="ru-RU" dirty="0" err="1"/>
              <a:t>подвыводов</a:t>
            </a:r>
            <a:r>
              <a:rPr lang="ru-RU" dirty="0"/>
              <a:t> и окончательный ответ на вопрос эссе, резюмирует аргументы в защиту основного суждения (одно-два предложения). </a:t>
            </a:r>
          </a:p>
        </p:txBody>
      </p:sp>
    </p:spTree>
    <p:extLst>
      <p:ext uri="{BB962C8B-B14F-4D97-AF65-F5344CB8AC3E}">
        <p14:creationId xmlns:p14="http://schemas.microsoft.com/office/powerpoint/2010/main" val="636933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483294"/>
              </p:ext>
            </p:extLst>
          </p:nvPr>
        </p:nvGraphicFramePr>
        <p:xfrm>
          <a:off x="467545" y="620688"/>
          <a:ext cx="8424936" cy="5440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1"/>
                <a:gridCol w="3960441"/>
                <a:gridCol w="1656184"/>
              </a:tblGrid>
              <a:tr h="59406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Критерии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Показатели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Баллы</a:t>
                      </a:r>
                      <a:endParaRPr lang="ru-RU" sz="2400" dirty="0"/>
                    </a:p>
                  </a:txBody>
                  <a:tcPr/>
                </a:tc>
              </a:tr>
              <a:tr h="20702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Языковая грамотность текста (речевая, грамматическая, орфографическая и пунктуационная) 	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1.1. Речевая, орфографическая, грамматическая и пунктуационная грамотность 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1.2. Культура письменной речи 	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1.3. Соблюдение логики изложения 1.4. Корректность использования терминологии 	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 0 до 4</a:t>
                      </a:r>
                      <a:endParaRPr lang="ru-RU" dirty="0"/>
                    </a:p>
                  </a:txBody>
                  <a:tcPr/>
                </a:tc>
              </a:tr>
              <a:tr h="666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Обоснование актуальности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2.1. Широта и масштабность взгляда на профессию 	от 0 до 3 	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2.2. Умение видеть тенденции развития образования 	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2.3. Связь с практикой, обращение внимания на вызовы времени и запросы социума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0 до 3 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63688" y="59731"/>
            <a:ext cx="5688632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              Региональные критерии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64798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1199533"/>
              </p:ext>
            </p:extLst>
          </p:nvPr>
        </p:nvGraphicFramePr>
        <p:xfrm>
          <a:off x="467544" y="548680"/>
          <a:ext cx="8424936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4824536"/>
                <a:gridCol w="1368152"/>
              </a:tblGrid>
              <a:tr h="666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3. Ценностная направленность содержания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3.1. Понимание ценностных ориентиров современной системы образования и наличие мировоззренческой позиции 	 	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3.2. Постановка воспитательных целей 	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3.3. Обращение внимания на формирование гражданской позиции обучающихся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от 0 до 3</a:t>
                      </a:r>
                      <a:endParaRPr lang="ru-RU" dirty="0"/>
                    </a:p>
                  </a:txBody>
                  <a:tcPr/>
                </a:tc>
              </a:tr>
              <a:tr h="666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4.Аргументированность позиции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4.1. Аргументированность и доказательность позиций 	4.2. Использование иллюстрирующих примеров и фактов 	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4.3. Наличие выводов и обобщения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0 до 3 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66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Формулирование проблемы и видение путей их решения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5.1. </a:t>
                      </a:r>
                      <a:r>
                        <a:rPr lang="ru-RU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Чѐткость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формулировки проблемы, рассматриваемой автором 	5.2. Предлагаемые пути решения проблемы реалистичны и адекватны современным тенденциям развития образования 	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5.3. Сформулированная проблема и пути ее решения соотнесены с личным опытом автора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0 до 3 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170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308715"/>
              </p:ext>
            </p:extLst>
          </p:nvPr>
        </p:nvGraphicFramePr>
        <p:xfrm>
          <a:off x="899592" y="620688"/>
          <a:ext cx="7560840" cy="5642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4304704"/>
                <a:gridCol w="1224136"/>
              </a:tblGrid>
              <a:tr h="32646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6. </a:t>
                      </a:r>
                      <a:r>
                        <a:rPr lang="ru-RU" sz="1800" b="0" i="0" u="none" strike="noStrike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Рефлексивность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6.1. Понимание смысла своей собственной педагогической деятельности (навыки самоанализа педагогической деятельности) 	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6.2. Анализ и оценка собственных принципов и подходов к образованию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от 0 до 2 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 Оригинальность изложения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7.1. Художественный стиль и нестандартность изложения                            7.2. Яркость и образность изложения              7.3. Ясность и целостность изложения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0 до 3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Максимальный балл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4430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91680" y="476672"/>
            <a:ext cx="5688632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/>
              <a:t>Возможные темы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1700808"/>
            <a:ext cx="76328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/>
              <a:t>«Творить, пробовать, искать и развиваться!»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«Учитель и ученик растут вместе»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«Учись у времени, в котором  ты живешь»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«Делай, что должно, и будь, что будет»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«Учись всегда!»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«Век живи – век учись!»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«Найти себя невозможно – себя можно только сделать»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«Учитель должен быть артист, художник, горячо влюбленный в свое дело» (</a:t>
            </a:r>
            <a:r>
              <a:rPr lang="ru-RU" sz="2400" b="1" dirty="0" err="1" smtClean="0"/>
              <a:t>А.П.Чехов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772305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55</TotalTime>
  <Words>626</Words>
  <Application>Microsoft Office PowerPoint</Application>
  <PresentationFormat>Экран (4:3)</PresentationFormat>
  <Paragraphs>86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NewsPrint</vt:lpstr>
      <vt:lpstr> «Учитель года»     испытание эссе</vt:lpstr>
      <vt:lpstr>                      Эссе </vt:lpstr>
      <vt:lpstr>Презентация PowerPoint</vt:lpstr>
      <vt:lpstr>Признаки эссе</vt:lpstr>
      <vt:lpstr>Структура эссе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«Учитель года»     испытание эссе</dc:title>
  <cp:lastModifiedBy>Гармаш Е.Н.</cp:lastModifiedBy>
  <cp:revision>8</cp:revision>
  <dcterms:modified xsi:type="dcterms:W3CDTF">2019-11-07T09:34:13Z</dcterms:modified>
</cp:coreProperties>
</file>