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98" r:id="rId3"/>
    <p:sldId id="258" r:id="rId4"/>
    <p:sldId id="261" r:id="rId5"/>
    <p:sldId id="262" r:id="rId6"/>
    <p:sldId id="286" r:id="rId7"/>
    <p:sldId id="263" r:id="rId8"/>
    <p:sldId id="281" r:id="rId9"/>
    <p:sldId id="288" r:id="rId10"/>
    <p:sldId id="284" r:id="rId11"/>
    <p:sldId id="289" r:id="rId12"/>
    <p:sldId id="275" r:id="rId13"/>
    <p:sldId id="290" r:id="rId14"/>
    <p:sldId id="292" r:id="rId15"/>
    <p:sldId id="293" r:id="rId16"/>
    <p:sldId id="264" r:id="rId17"/>
    <p:sldId id="276" r:id="rId18"/>
    <p:sldId id="297" r:id="rId19"/>
    <p:sldId id="294" r:id="rId20"/>
    <p:sldId id="29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067FF-E44D-4E2A-A0BE-5AC65C5038DA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D91B22-BCC8-458E-95C3-B4EDCCA0EA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679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D91B22-BCC8-458E-95C3-B4EDCCA0EA3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76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D91B22-BCC8-458E-95C3-B4EDCCA0EA3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07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D91B22-BCC8-458E-95C3-B4EDCCA0EA3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526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0653ECB9-BD56-429C-9BF4-D766840F08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96168D-78D0-466F-9238-A6575F3E63C5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de-DE" altLang="ru-RU">
              <a:latin typeface="Arial" panose="020B0604020202020204" pitchFamily="34" charset="0"/>
            </a:endParaRPr>
          </a:p>
        </p:txBody>
      </p:sp>
      <p:sp>
        <p:nvSpPr>
          <p:cNvPr id="56323" name="Rectangle 7">
            <a:extLst>
              <a:ext uri="{FF2B5EF4-FFF2-40B4-BE49-F238E27FC236}">
                <a16:creationId xmlns:a16="http://schemas.microsoft.com/office/drawing/2014/main" id="{BE460F7A-3D30-45EA-B584-35884D13B48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32225" y="9448800"/>
            <a:ext cx="292893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40" tIns="47724" rIns="95440" bIns="47724" anchor="b"/>
          <a:lstStyle>
            <a:lvl1pPr defTabSz="9525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25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25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25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25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25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2BD0214-6321-4883-AF79-EA10E32A2724}" type="slidenum">
              <a:rPr lang="en-GB" altLang="ru-RU" sz="13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GB" altLang="ru-RU" sz="1300">
              <a:latin typeface="Arial" panose="020B0604020202020204" pitchFamily="34" charset="0"/>
            </a:endParaRPr>
          </a:p>
        </p:txBody>
      </p:sp>
      <p:sp>
        <p:nvSpPr>
          <p:cNvPr id="56324" name="Rectangle 2">
            <a:extLst>
              <a:ext uri="{FF2B5EF4-FFF2-40B4-BE49-F238E27FC236}">
                <a16:creationId xmlns:a16="http://schemas.microsoft.com/office/drawing/2014/main" id="{20806343-39DA-43FC-BFF0-CB3304F09A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" y="746125"/>
            <a:ext cx="6629400" cy="3730625"/>
          </a:xfrm>
          <a:ln/>
        </p:spPr>
      </p:sp>
      <p:sp>
        <p:nvSpPr>
          <p:cNvPr id="56325" name="Rectangle 3">
            <a:extLst>
              <a:ext uri="{FF2B5EF4-FFF2-40B4-BE49-F238E27FC236}">
                <a16:creationId xmlns:a16="http://schemas.microsoft.com/office/drawing/2014/main" id="{B9F08E27-DDFA-4CB9-871B-CE91B866D1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1700" y="4722813"/>
            <a:ext cx="4957763" cy="4473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440" tIns="47724" rIns="95440" bIns="47724"/>
          <a:lstStyle/>
          <a:p>
            <a:pPr eaLnBrk="1" hangingPunct="1"/>
            <a:endParaRPr lang="ru-RU" altLang="ru-RU" noProof="1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81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EC695D-5BAB-4344-AE99-ACBDC31BB6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A0FDB6-4ED3-42F2-9586-5D804E977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86AE54-EEE9-467D-A139-2BBD998D4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BC196D-DA9F-41EF-940A-ED7B6B518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6D27F7-89A3-4EDA-8033-B0C2C0BEB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49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2BBC6-9626-4089-9124-97CEE02F9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BCBB62-980F-4271-BADF-3C6875BC82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42FAA1-19A3-42AB-B1E9-1754A86B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DC1280-0ED7-42A6-8084-3B1222F61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27B472-E44D-404C-9D14-6C29A1981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91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1FF2C3B-EA45-4A33-8ADA-8F17CB2801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3BB24B-F1A8-4AC0-83E6-E622CA53D9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85C108-7B2C-46E6-80D0-4D3572179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CF10C9-6936-48D1-8144-400D7DB0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FCB9BD-B799-4250-8633-E0401228F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12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38540"/>
            <a:ext cx="11329456" cy="61645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00" y="854994"/>
            <a:ext cx="11328400" cy="336244"/>
          </a:xfrm>
        </p:spPr>
        <p:txBody>
          <a:bodyPr lIns="0" tIns="0" rIns="0" bIns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935178F2-3470-4EFE-9A04-A81076EDD822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431800" y="6356351"/>
            <a:ext cx="284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977B263-A953-499E-92AF-10F82AF2C923}" type="datetimeFigureOut">
              <a:rPr lang="de-DE"/>
              <a:pPr>
                <a:defRPr/>
              </a:pPr>
              <a:t>06.11.2019</a:t>
            </a:fld>
            <a:endParaRPr lang="de-DE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CC87522F-25FF-4F3B-B63D-8992CFF68FD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76600" y="6356351"/>
            <a:ext cx="56388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24B7E0CF-4496-4A7A-8A03-2C3C026D3A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10485-0931-452E-83FC-2176A32638D0}" type="slidenum">
              <a:rPr lang="de-DE" altLang="ru-RU"/>
              <a:pPr>
                <a:defRPr/>
              </a:pPr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:p14="http://schemas.microsoft.com/office/powerpoint/2010/main" val="3916268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399791-0B1B-4E72-AEDE-FEDAB97AD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27CDD5-89D5-48A7-80F7-59E1A291E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BDC0E2-E160-404B-BF01-EC9237A36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371308-1FF5-40DD-ADBB-5C36FE64A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411CB9-B0D0-41E4-B38E-C5CD9FB89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20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779EE-1F1A-4FE3-9F7A-25A3CEA4B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369C2C-A7A9-434F-AEF8-86561A366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73277E-4945-4D4E-BEB5-A8FF2472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98B8BB-7FFF-449E-AD05-496EB56D1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6C1C31-A06D-4F3D-BA39-FDE237E9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37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6898FE-F385-4F74-A4F0-FC2B5AC40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1C3706-80BE-4DFC-91F3-931C82E878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3A6C97-B77F-4ACF-A01D-A43806551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9BB20-64FD-4991-A4BD-E6F628B0A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755778-8E46-4D13-AFB0-551AE5C5F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F006ED-51A3-41B6-902C-81BB6701B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76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5971D-E5BA-4A17-89DC-164947D2B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F40726-5634-4C26-8ADA-80B1C48A7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C24247-7E5A-4B2F-8664-E676CE844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49A83F0-90AE-42F6-ABDE-D4C8A8E7A3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384D00-3FDA-4A0B-A3CA-AA86B8D926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52D61F6-6F70-4AAF-9883-136615CC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029181-C1F4-4464-A754-0BA234EE3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961BD91-2552-47CC-9C0C-17CF8753B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48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3791E-49A2-4C79-BDEE-62AB5088E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84BEBB-5813-43AB-8D4E-9E25513A5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A290CB-41C6-4498-B415-796B0C98B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5F53D98-8374-448F-928C-9EF410546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86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3B58771-1CE0-4A1E-9EDA-D182A328C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5EB5411-55E7-44EE-BC09-6527B1080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655D55-258C-4C6F-9090-AF34082D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08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067B6-5CC7-4F6D-988B-3327204C8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367EF4-5A4E-4705-ACE3-72824D910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A2E998-7C09-473D-9ED1-D5D1EA0708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7018CE-F66A-4363-91AA-21E9EECD9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09BF66-26AE-4590-85DC-549C75114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A7654E-5C3C-46D5-9270-6DA4AAEBE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35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693CD-8A5E-490A-80F0-8B1EDB893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F7022C6-BC04-4925-AB4F-8556D11C66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4F3618-CD29-4110-A2B0-00F0E05FD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63C710-D03F-4B6A-9FDD-838FE7567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52B55C-3554-42FD-941E-83C2CCC9F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E506E1-6E91-4166-B7F3-011E8C02F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909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6885F5-14E3-4FE1-90CE-4D40F21E3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01D0AB-A63B-474A-862E-CCC64F1BE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CB44A0-8DD8-4D6E-97CA-6CFB20AB0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174B9-3C3A-4E66-B50B-DB56D73D9CF2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E75ACA-59B1-46BD-AA7B-AEC3AA7B8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1DC28C-34CE-4C27-826C-47A347F200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92776-75AC-4B52-B813-51F935C91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79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0253C250-B06A-4B62-964C-B40FED9F0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8625" y="1571625"/>
            <a:ext cx="6072188" cy="3441700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0033CC"/>
                </a:solidFill>
                <a:latin typeface="Comic Sans MS" panose="030F0702030302020204" pitchFamily="66" charset="0"/>
              </a:rPr>
              <a:t>Особенности </a:t>
            </a:r>
            <a:br>
              <a:rPr lang="ru-RU" altLang="ru-RU" sz="4000" b="1">
                <a:solidFill>
                  <a:srgbClr val="0033CC"/>
                </a:solidFill>
                <a:latin typeface="Comic Sans MS" panose="030F0702030302020204" pitchFamily="66" charset="0"/>
              </a:rPr>
            </a:br>
            <a:r>
              <a:rPr lang="ru-RU" altLang="ru-RU" sz="4000" b="1">
                <a:solidFill>
                  <a:srgbClr val="0033CC"/>
                </a:solidFill>
                <a:latin typeface="Comic Sans MS" panose="030F0702030302020204" pitchFamily="66" charset="0"/>
              </a:rPr>
              <a:t>организации </a:t>
            </a:r>
            <a:br>
              <a:rPr lang="ru-RU" altLang="ru-RU" sz="4000" b="1">
                <a:solidFill>
                  <a:srgbClr val="0033CC"/>
                </a:solidFill>
                <a:latin typeface="Comic Sans MS" panose="030F0702030302020204" pitchFamily="66" charset="0"/>
              </a:rPr>
            </a:br>
            <a:r>
              <a:rPr lang="ru-RU" altLang="ru-RU" sz="4000" b="1">
                <a:solidFill>
                  <a:srgbClr val="0033CC"/>
                </a:solidFill>
                <a:latin typeface="Comic Sans MS" panose="030F0702030302020204" pitchFamily="66" charset="0"/>
              </a:rPr>
              <a:t>современного урока</a:t>
            </a:r>
          </a:p>
        </p:txBody>
      </p:sp>
      <p:sp>
        <p:nvSpPr>
          <p:cNvPr id="13315" name="Подзаголовок 2">
            <a:extLst>
              <a:ext uri="{FF2B5EF4-FFF2-40B4-BE49-F238E27FC236}">
                <a16:creationId xmlns:a16="http://schemas.microsoft.com/office/drawing/2014/main" id="{DA10C9CD-116B-448B-87B1-BE0C008D2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24339" y="5143500"/>
            <a:ext cx="6129337" cy="928688"/>
          </a:xfrm>
        </p:spPr>
        <p:txBody>
          <a:bodyPr rtlCol="0">
            <a:normAutofit fontScale="85000" lnSpcReduction="20000"/>
          </a:bodyPr>
          <a:lstStyle/>
          <a:p>
            <a:pPr>
              <a:defRPr/>
            </a:pPr>
            <a:r>
              <a:rPr lang="ru-RU" sz="2200" dirty="0"/>
              <a:t>ИМС участников конкурса </a:t>
            </a:r>
          </a:p>
          <a:p>
            <a:pPr>
              <a:defRPr/>
            </a:pPr>
            <a:r>
              <a:rPr lang="ru-RU" sz="2200" dirty="0"/>
              <a:t>«Учитель года – </a:t>
            </a:r>
            <a:r>
              <a:rPr lang="ru-RU" sz="2200" dirty="0" smtClean="0"/>
              <a:t>2019»,</a:t>
            </a:r>
            <a:endParaRPr lang="ru-RU" sz="2200" dirty="0"/>
          </a:p>
          <a:p>
            <a:pPr>
              <a:defRPr/>
            </a:pPr>
            <a:r>
              <a:rPr lang="ru-RU" sz="1600" dirty="0" smtClean="0"/>
              <a:t>07</a:t>
            </a:r>
            <a:r>
              <a:rPr lang="ru-RU" sz="1600" dirty="0" smtClean="0"/>
              <a:t>.11.2019 </a:t>
            </a:r>
            <a:r>
              <a:rPr lang="ru-RU" sz="1600" dirty="0"/>
              <a:t>г.</a:t>
            </a:r>
          </a:p>
        </p:txBody>
      </p:sp>
      <p:pic>
        <p:nvPicPr>
          <p:cNvPr id="2052" name="Picture 8" descr="http://deti48.ru/wp-content/uploads/2016/03/471778112.jpg">
            <a:extLst>
              <a:ext uri="{FF2B5EF4-FFF2-40B4-BE49-F238E27FC236}">
                <a16:creationId xmlns:a16="http://schemas.microsoft.com/office/drawing/2014/main" id="{B9032C73-ADAD-48D5-902F-8B35ACDBE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4" y="214313"/>
            <a:ext cx="378618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blog.stanis.ru/img/80170.jpg">
            <a:extLst>
              <a:ext uri="{FF2B5EF4-FFF2-40B4-BE49-F238E27FC236}">
                <a16:creationId xmlns:a16="http://schemas.microsoft.com/office/drawing/2014/main" id="{F64BE722-3759-4F21-BFB6-9628B1E8A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571501"/>
            <a:ext cx="4167187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 descr="http://www.winwalls.ru/download.php?file=201305/1024x600/winwalls.ru-42529.jpg">
            <a:extLst>
              <a:ext uri="{FF2B5EF4-FFF2-40B4-BE49-F238E27FC236}">
                <a16:creationId xmlns:a16="http://schemas.microsoft.com/office/drawing/2014/main" id="{E3B03B3B-1594-4DE0-A102-7A7A5980E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" r="25427"/>
          <a:stretch>
            <a:fillRect/>
          </a:stretch>
        </p:blipFill>
        <p:spPr bwMode="auto">
          <a:xfrm>
            <a:off x="1695450" y="1714500"/>
            <a:ext cx="4186238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BD7C7D6E-9D61-45D1-8CE2-D666DC1D01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38400" y="0"/>
            <a:ext cx="7772400" cy="2286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800"/>
              <a:t> 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B7A3D9AB-B75D-488F-868C-741EFB0232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533401"/>
            <a:ext cx="8305800" cy="55975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b="1">
                <a:latin typeface="Times New Roman" panose="02020603050405020304" pitchFamily="18" charset="0"/>
              </a:rPr>
              <a:t>   </a:t>
            </a:r>
            <a:r>
              <a:rPr lang="ru-RU" altLang="ru-RU" sz="2400" b="1" u="sng">
                <a:latin typeface="Times New Roman" panose="02020603050405020304" pitchFamily="18" charset="0"/>
              </a:rPr>
              <a:t>Цели урока</a:t>
            </a:r>
            <a:r>
              <a:rPr lang="ru-RU" altLang="ru-RU" sz="2400">
                <a:latin typeface="Times New Roman" panose="02020603050405020304" pitchFamily="18" charset="0"/>
              </a:rPr>
              <a:t> – результат ученика: понимание (получение) учащимся дидактической (деятельностной) единицы содержания образования; умение её применять в учебной, предметной задаче и реальной жизненной ситуации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>
              <a:latin typeface="Times New Roman" panose="02020603050405020304" pitchFamily="18" charset="0"/>
            </a:endParaRPr>
          </a:p>
          <a:p>
            <a:pPr eaLnBrk="1" hangingPunct="1"/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36868" name="Oval 4">
            <a:extLst>
              <a:ext uri="{FF2B5EF4-FFF2-40B4-BE49-F238E27FC236}">
                <a16:creationId xmlns:a16="http://schemas.microsoft.com/office/drawing/2014/main" id="{A3462C6F-714B-4C89-9E5D-49B2D969C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895600"/>
            <a:ext cx="2514600" cy="914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Цели </a:t>
            </a:r>
          </a:p>
        </p:txBody>
      </p:sp>
      <p:sp>
        <p:nvSpPr>
          <p:cNvPr id="36869" name="Oval 5">
            <a:extLst>
              <a:ext uri="{FF2B5EF4-FFF2-40B4-BE49-F238E27FC236}">
                <a16:creationId xmlns:a16="http://schemas.microsoft.com/office/drawing/2014/main" id="{A5A31DD9-725E-4B98-8FA6-98401E7E1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352800"/>
            <a:ext cx="2514600" cy="914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/>
              <a:t>Конкретны</a:t>
            </a:r>
          </a:p>
        </p:txBody>
      </p:sp>
      <p:sp>
        <p:nvSpPr>
          <p:cNvPr id="36870" name="Oval 6">
            <a:extLst>
              <a:ext uri="{FF2B5EF4-FFF2-40B4-BE49-F238E27FC236}">
                <a16:creationId xmlns:a16="http://schemas.microsoft.com/office/drawing/2014/main" id="{CE171E38-8CAB-444A-9E39-BD8003A1D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3429000"/>
            <a:ext cx="2362200" cy="685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/>
              <a:t>Измеримы </a:t>
            </a:r>
          </a:p>
        </p:txBody>
      </p:sp>
      <p:sp>
        <p:nvSpPr>
          <p:cNvPr id="36871" name="Oval 7">
            <a:extLst>
              <a:ext uri="{FF2B5EF4-FFF2-40B4-BE49-F238E27FC236}">
                <a16:creationId xmlns:a16="http://schemas.microsoft.com/office/drawing/2014/main" id="{96C3D2EE-ECA6-4DCE-9709-554C8277F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257800"/>
            <a:ext cx="26670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/>
              <a:t>Достижимы </a:t>
            </a:r>
          </a:p>
        </p:txBody>
      </p:sp>
      <p:sp>
        <p:nvSpPr>
          <p:cNvPr id="36872" name="Oval 8">
            <a:extLst>
              <a:ext uri="{FF2B5EF4-FFF2-40B4-BE49-F238E27FC236}">
                <a16:creationId xmlns:a16="http://schemas.microsoft.com/office/drawing/2014/main" id="{A418BE3B-CF34-4750-8D6D-733334E9A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105400"/>
            <a:ext cx="3048000" cy="1447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/>
              <a:t>Соотноситься </a:t>
            </a:r>
          </a:p>
          <a:p>
            <a:pPr>
              <a:defRPr/>
            </a:pPr>
            <a:r>
              <a:rPr lang="ru-RU" b="1" dirty="0"/>
              <a:t>с  конкретным </a:t>
            </a:r>
          </a:p>
          <a:p>
            <a:pPr algn="ctr">
              <a:defRPr/>
            </a:pPr>
            <a:r>
              <a:rPr lang="ru-RU" b="1" dirty="0"/>
              <a:t>сроком</a:t>
            </a:r>
          </a:p>
        </p:txBody>
      </p:sp>
      <p:sp>
        <p:nvSpPr>
          <p:cNvPr id="36873" name="Oval 9">
            <a:extLst>
              <a:ext uri="{FF2B5EF4-FFF2-40B4-BE49-F238E27FC236}">
                <a16:creationId xmlns:a16="http://schemas.microsoft.com/office/drawing/2014/main" id="{9F07C251-4461-42AB-BA15-B913D92BEA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419600"/>
            <a:ext cx="2438400" cy="11430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b="1" dirty="0"/>
              <a:t>Ориентированы на </a:t>
            </a:r>
          </a:p>
          <a:p>
            <a:pPr algn="ctr">
              <a:defRPr/>
            </a:pPr>
            <a:r>
              <a:rPr lang="ru-RU" sz="1600" b="1" dirty="0"/>
              <a:t>результат</a:t>
            </a:r>
          </a:p>
        </p:txBody>
      </p:sp>
      <p:sp>
        <p:nvSpPr>
          <p:cNvPr id="14346" name="Line 10">
            <a:extLst>
              <a:ext uri="{FF2B5EF4-FFF2-40B4-BE49-F238E27FC236}">
                <a16:creationId xmlns:a16="http://schemas.microsoft.com/office/drawing/2014/main" id="{BF156867-A175-4242-BE99-C58E0FE7C0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43400" y="3429000"/>
            <a:ext cx="685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7" name="Line 11">
            <a:extLst>
              <a:ext uri="{FF2B5EF4-FFF2-40B4-BE49-F238E27FC236}">
                <a16:creationId xmlns:a16="http://schemas.microsoft.com/office/drawing/2014/main" id="{93A54E44-B583-4E6C-A478-64DC547310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810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8" name="Line 12">
            <a:extLst>
              <a:ext uri="{FF2B5EF4-FFF2-40B4-BE49-F238E27FC236}">
                <a16:creationId xmlns:a16="http://schemas.microsoft.com/office/drawing/2014/main" id="{1BA633AD-AC17-4DC6-A906-C219812C95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81400" y="3733800"/>
            <a:ext cx="19050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9" name="Line 13">
            <a:extLst>
              <a:ext uri="{FF2B5EF4-FFF2-40B4-BE49-F238E27FC236}">
                <a16:creationId xmlns:a16="http://schemas.microsoft.com/office/drawing/2014/main" id="{B341482D-A36A-4036-B682-F19159243D11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7600" y="34290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0" name="Line 14">
            <a:extLst>
              <a:ext uri="{FF2B5EF4-FFF2-40B4-BE49-F238E27FC236}">
                <a16:creationId xmlns:a16="http://schemas.microsoft.com/office/drawing/2014/main" id="{0A238B93-321A-4552-8DD4-624311B7AC3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657600"/>
            <a:ext cx="13716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lh6.googleusercontent.com/-nJZ7Zj11s6M/T4Cz_unb4NI/AAAAAAAAAB4/mkKL4NLxOoM/s640/blogger-image-1301139197.jpg">
            <a:extLst>
              <a:ext uri="{FF2B5EF4-FFF2-40B4-BE49-F238E27FC236}">
                <a16:creationId xmlns:a16="http://schemas.microsoft.com/office/drawing/2014/main" id="{8ACD7626-BF7B-4D4F-9A27-C2D67E0A2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" r="30588" b="22705"/>
          <a:stretch>
            <a:fillRect/>
          </a:stretch>
        </p:blipFill>
        <p:spPr bwMode="auto">
          <a:xfrm>
            <a:off x="3452814" y="857251"/>
            <a:ext cx="521493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90" name="Group 54">
            <a:extLst>
              <a:ext uri="{FF2B5EF4-FFF2-40B4-BE49-F238E27FC236}">
                <a16:creationId xmlns:a16="http://schemas.microsoft.com/office/drawing/2014/main" id="{A2A02D5B-2C83-4A96-8872-67F52D84BA78}"/>
              </a:ext>
            </a:extLst>
          </p:cNvPr>
          <p:cNvGraphicFramePr>
            <a:graphicFrameLocks noGrp="1"/>
          </p:cNvGraphicFramePr>
          <p:nvPr/>
        </p:nvGraphicFramePr>
        <p:xfrm>
          <a:off x="1676400" y="152401"/>
          <a:ext cx="8839200" cy="6343651"/>
        </p:xfrm>
        <a:graphic>
          <a:graphicData uri="http://schemas.openxmlformats.org/drawingml/2006/table">
            <a:tbl>
              <a:tblPr/>
              <a:tblGrid>
                <a:gridCol w="1938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9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1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04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Требования к уроку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Традиционный урок</a:t>
                      </a:r>
                      <a:endParaRPr kumimoji="0" lang="ru-RU" sz="1600" b="0" i="0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Урок современного типа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Определение темы урока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сообщает учащимся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Формулируют сами учащиеся 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Сообщение целей и задач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формулирует и сообщает учащимся, чему должны научиться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Формулируют сами учащиеся, определив границы знания и незнания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42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Планирование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Планирование учащимися способов достижения намеченной цели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8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Практическая деятельность учащихся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2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Осуществление контроля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42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Осуществление коррекции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28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Оценивание учащихся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осуществляет оценивание учащихся за работу на уроке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дают оценку деятельности по её результатам (</a:t>
                      </a:r>
                      <a:r>
                        <a:rPr kumimoji="0" lang="ru-RU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самооценивание</a:t>
                      </a: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, оценивание результатов деятельности товарищей)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56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Итог урока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выясняет у учащихся, что они запомнили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Проводится рефлексия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842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Домашнее задание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Учитель объявляет и комментирует (чаще – задание одно для всех)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55604" marR="556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0E10BF9-B713-41F2-B278-4AF94B8D68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57400" y="277814"/>
            <a:ext cx="8153400" cy="1017587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800" b="1" dirty="0">
                <a:solidFill>
                  <a:srgbClr val="FF0000"/>
                </a:solidFill>
              </a:rPr>
              <a:t>Методические требования к современному уроку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BE795413-A0CB-4C93-9AF4-B5E729602A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47801"/>
            <a:ext cx="9144000" cy="5800725"/>
          </a:xfrm>
        </p:spPr>
        <p:txBody>
          <a:bodyPr/>
          <a:lstStyle/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Наличие самостоятельной работы учащихся на уроке, её качество и обоснованность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Включение в содержание урока творческих заданий.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Обоснованный выбор и оптимальное сочетание форм, методов и приёмов 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Специально спланированная и осуществляемая работа учителя по формированию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общеучебных</a:t>
            </a:r>
            <a:r>
              <a:rPr lang="ru-RU" altLang="ru-RU" sz="2200" b="1" dirty="0">
                <a:latin typeface="Times New Roman" panose="02020603050405020304" pitchFamily="18" charset="0"/>
              </a:rPr>
              <a:t> умений (универсальных учебных действий).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Обоснованное, рациональное, целесообразное, комплексное использование средств обучения (учебника, наглядных пособий, технических средств обучения и т.д.)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Здоровьесберегающий урок: учёт индивидуальных  особенностей, недопущение перегрузок,  стиль общения, соблюдение гигиенических требований к уроку.</a:t>
            </a:r>
          </a:p>
          <a:p>
            <a:pPr marL="571500" indent="-571500"/>
            <a:r>
              <a:rPr lang="ru-RU" altLang="ru-RU" sz="2200" b="1" dirty="0">
                <a:latin typeface="Times New Roman" panose="02020603050405020304" pitchFamily="18" charset="0"/>
              </a:rPr>
              <a:t>Поэтапный контроль за качеством усвоения</a:t>
            </a:r>
          </a:p>
          <a:p>
            <a:pPr marL="571500" indent="-571500">
              <a:buNone/>
            </a:pPr>
            <a:endParaRPr lang="ru-RU" altLang="ru-RU" sz="2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9356412-5A8A-440F-A4BC-00F0E0B00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7772400" cy="10668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3800" b="1" dirty="0">
                <a:solidFill>
                  <a:srgbClr val="FF0000"/>
                </a:solidFill>
              </a:rPr>
              <a:t>Методические требования к современному уроку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0AF75964-BA80-4A68-9A4A-7FC75AED4E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52600" y="1524001"/>
            <a:ext cx="8642350" cy="5648325"/>
          </a:xfrm>
        </p:spPr>
        <p:txBody>
          <a:bodyPr/>
          <a:lstStyle/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Основывается на принципах дидактики.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Обоснованный выбор типа урока. 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Учёт возрастных и индивидуальных особенностей обучающихся, уровня обученности и обучаемости, запросов школьников.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Целесообразность урока – чему должны научиться ученики в пределах данного урока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Обоснованный отбор содержания, обязательное выделение главного и существенного, отработка этого главного и существенного.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Межпредметные связи. </a:t>
            </a:r>
            <a:r>
              <a:rPr lang="ru-RU" altLang="ru-RU" sz="2200" b="1" dirty="0" err="1">
                <a:latin typeface="Times New Roman" panose="02020603050405020304" pitchFamily="18" charset="0"/>
              </a:rPr>
              <a:t>Метапредметность</a:t>
            </a:r>
            <a:r>
              <a:rPr lang="ru-RU" altLang="ru-RU" sz="2200" b="1" dirty="0">
                <a:latin typeface="Times New Roman" panose="02020603050405020304" pitchFamily="18" charset="0"/>
              </a:rPr>
              <a:t>.</a:t>
            </a:r>
          </a:p>
          <a:p>
            <a:pPr marL="495300" indent="-495300"/>
            <a:r>
              <a:rPr lang="ru-RU" altLang="ru-RU" sz="2200" b="1" dirty="0">
                <a:latin typeface="Times New Roman" panose="02020603050405020304" pitchFamily="18" charset="0"/>
              </a:rPr>
              <a:t>Практическая направленность урока.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http://inga-dymova.ru/attachments/Image/67284108_png_2.jpg?template=generic">
            <a:extLst>
              <a:ext uri="{FF2B5EF4-FFF2-40B4-BE49-F238E27FC236}">
                <a16:creationId xmlns:a16="http://schemas.microsoft.com/office/drawing/2014/main" id="{0A7FA050-DAE0-4DA2-9D8B-BE6233B84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1" y="3933825"/>
            <a:ext cx="3571875" cy="26860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1507" name="Picture 2" descr="http://www.e-annebebek.com/wp-content/uploads/2014/03/Ev-%C3%96devi-995x498.gif">
            <a:extLst>
              <a:ext uri="{FF2B5EF4-FFF2-40B4-BE49-F238E27FC236}">
                <a16:creationId xmlns:a16="http://schemas.microsoft.com/office/drawing/2014/main" id="{C2CFDEE1-066F-453E-B670-CC6C98782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76" y="3933826"/>
            <a:ext cx="3211513" cy="26638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1508" name="Рисунок 7" descr="http://03school9.ru/upload/medialibrary/6c5/6c54136c08c404dd9421efb8735dff13.JPG">
            <a:extLst>
              <a:ext uri="{FF2B5EF4-FFF2-40B4-BE49-F238E27FC236}">
                <a16:creationId xmlns:a16="http://schemas.microsoft.com/office/drawing/2014/main" id="{0F2FBA8A-F563-42A3-9B68-62FE18CF4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48798" t="10150" r="694" b="24216"/>
          <a:stretch>
            <a:fillRect/>
          </a:stretch>
        </p:blipFill>
        <p:spPr bwMode="auto">
          <a:xfrm>
            <a:off x="3452813" y="285751"/>
            <a:ext cx="5143500" cy="32861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festival.1september.ru/articles/211700/ris6.jpg">
            <a:extLst>
              <a:ext uri="{FF2B5EF4-FFF2-40B4-BE49-F238E27FC236}">
                <a16:creationId xmlns:a16="http://schemas.microsoft.com/office/drawing/2014/main" id="{54A9FEDB-E7F4-4447-8188-4505CA492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r="-932"/>
          <a:stretch>
            <a:fillRect/>
          </a:stretch>
        </p:blipFill>
        <p:spPr bwMode="auto">
          <a:xfrm>
            <a:off x="1952625" y="500063"/>
            <a:ext cx="4643438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4" descr="http://sm.znaimo.com.ua/tw_files2/urls_5/88/d-87833/img11.jpg">
            <a:extLst>
              <a:ext uri="{FF2B5EF4-FFF2-40B4-BE49-F238E27FC236}">
                <a16:creationId xmlns:a16="http://schemas.microsoft.com/office/drawing/2014/main" id="{AEF9F8CD-0A7B-4085-8C31-643B54728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1"/>
          <a:stretch>
            <a:fillRect/>
          </a:stretch>
        </p:blipFill>
        <p:spPr bwMode="auto">
          <a:xfrm>
            <a:off x="2952750" y="2854325"/>
            <a:ext cx="733425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5">
            <a:extLst>
              <a:ext uri="{FF2B5EF4-FFF2-40B4-BE49-F238E27FC236}">
                <a16:creationId xmlns:a16="http://schemas.microsoft.com/office/drawing/2014/main" id="{82863673-8D47-4F7F-865D-9F1EBEE311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1524000" y="2357438"/>
            <a:ext cx="9144000" cy="4500562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0"/>
              </a:spcBef>
              <a:spcAft>
                <a:spcPts val="800"/>
              </a:spcAft>
              <a:buClr>
                <a:srgbClr val="969696"/>
              </a:buClr>
              <a:buFont typeface="Wingdings" panose="05000000000000000000" pitchFamily="2" charset="2"/>
              <a:buChar char="§"/>
            </a:pPr>
            <a:endParaRPr lang="ru-RU" altLang="ru-RU" sz="1800" noProof="1">
              <a:solidFill>
                <a:srgbClr val="000000"/>
              </a:solidFill>
            </a:endParaRPr>
          </a:p>
        </p:txBody>
      </p:sp>
      <p:grpSp>
        <p:nvGrpSpPr>
          <p:cNvPr id="55299" name="Gruppieren 1">
            <a:extLst>
              <a:ext uri="{FF2B5EF4-FFF2-40B4-BE49-F238E27FC236}">
                <a16:creationId xmlns:a16="http://schemas.microsoft.com/office/drawing/2014/main" id="{51C8731B-97BE-41F3-ACB3-C0CEAA93BEC3}"/>
              </a:ext>
            </a:extLst>
          </p:cNvPr>
          <p:cNvGrpSpPr>
            <a:grpSpLocks/>
          </p:cNvGrpSpPr>
          <p:nvPr/>
        </p:nvGrpSpPr>
        <p:grpSpPr bwMode="auto">
          <a:xfrm>
            <a:off x="1703389" y="1052514"/>
            <a:ext cx="8713787" cy="5019675"/>
            <a:chOff x="323850" y="1555749"/>
            <a:chExt cx="8497092" cy="4250562"/>
          </a:xfrm>
        </p:grpSpPr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0F6CD249-5865-4E22-8BC3-A3FEDAF0EF56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323850" y="1555749"/>
              <a:ext cx="4176563" cy="2059412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/>
            <a:lstStyle/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«Плюс-минус-интересно»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Карточка самооценивания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Лестница успеха</a:t>
              </a:r>
              <a:r>
                <a:rPr lang="de-DE" noProof="1">
                  <a:latin typeface="Arial" charset="0"/>
                  <a:cs typeface="Arial" charset="0"/>
                </a:rPr>
                <a:t> 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Рефлексивная мишень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3М+Д</a:t>
              </a:r>
              <a:endParaRPr lang="de-DE" noProof="1">
                <a:latin typeface="Arial" charset="0"/>
                <a:cs typeface="Arial" charset="0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B198BB8F-EB0E-493E-9C8D-D8451FBFBA46}"/>
                </a:ext>
              </a:extLst>
            </p:cNvPr>
            <p:cNvSpPr>
              <a:spLocks/>
            </p:cNvSpPr>
            <p:nvPr/>
          </p:nvSpPr>
          <p:spPr bwMode="gray">
            <a:xfrm>
              <a:off x="323850" y="3746899"/>
              <a:ext cx="4176563" cy="2059412"/>
            </a:xfrm>
            <a:custGeom>
              <a:avLst/>
              <a:gdLst/>
              <a:ahLst/>
              <a:cxnLst>
                <a:cxn ang="0">
                  <a:pos x="1300" y="0"/>
                </a:cxn>
                <a:cxn ang="0">
                  <a:pos x="0" y="0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453"/>
                </a:cxn>
                <a:cxn ang="0">
                  <a:pos x="1300" y="0"/>
                </a:cxn>
              </a:cxnLst>
              <a:rect l="0" t="0" r="r" b="b"/>
              <a:pathLst>
                <a:path w="1753" h="864">
                  <a:moveTo>
                    <a:pt x="13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453"/>
                    <a:pt x="1753" y="453"/>
                    <a:pt x="1753" y="453"/>
                  </a:cubicBezTo>
                  <a:cubicBezTo>
                    <a:pt x="1509" y="438"/>
                    <a:pt x="1314" y="243"/>
                    <a:pt x="13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/>
            <a:lstStyle/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Шкала настроения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Зеркало эмоций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Шкала успеха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Смайлики</a:t>
              </a:r>
            </a:p>
            <a:p>
              <a:pPr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Пословицы</a:t>
              </a:r>
              <a:endParaRPr lang="en-US" noProof="1">
                <a:latin typeface="Arial" charset="0"/>
                <a:cs typeface="Arial" charset="0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6F046914-E89D-4877-A598-196079BE0B97}"/>
                </a:ext>
              </a:extLst>
            </p:cNvPr>
            <p:cNvSpPr>
              <a:spLocks/>
            </p:cNvSpPr>
            <p:nvPr/>
          </p:nvSpPr>
          <p:spPr bwMode="gray">
            <a:xfrm>
              <a:off x="4644379" y="3746899"/>
              <a:ext cx="4176563" cy="2059412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0"/>
                </a:cxn>
                <a:cxn ang="0">
                  <a:pos x="453" y="0"/>
                </a:cxn>
                <a:cxn ang="0">
                  <a:pos x="0" y="453"/>
                </a:cxn>
              </a:cxnLst>
              <a:rect l="0" t="0" r="r" b="b"/>
              <a:pathLst>
                <a:path w="1753" h="864">
                  <a:moveTo>
                    <a:pt x="0" y="453"/>
                  </a:move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0"/>
                    <a:pt x="1753" y="0"/>
                    <a:pt x="17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39" y="243"/>
                    <a:pt x="244" y="4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/>
            <a:lstStyle/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Язык жестов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noProof="1">
                  <a:latin typeface="Arial" charset="0"/>
                  <a:cs typeface="Arial" charset="0"/>
                </a:rPr>
                <a:t>Сигнальные карточки</a:t>
              </a:r>
              <a:endParaRPr lang="en-US" noProof="1">
                <a:latin typeface="Arial" charset="0"/>
                <a:cs typeface="Arial" charset="0"/>
              </a:endParaRPr>
            </a:p>
            <a:p>
              <a:pPr algn="r" eaLnBrk="1" hangingPunct="1">
                <a:lnSpc>
                  <a:spcPct val="95000"/>
                </a:lnSpc>
                <a:defRPr/>
              </a:pPr>
              <a:endParaRPr lang="en-US" noProof="1">
                <a:latin typeface="Arial" charset="0"/>
                <a:cs typeface="Arial" charset="0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EDABE26E-A5D7-4F76-BBB9-944A947559C6}"/>
                </a:ext>
              </a:extLst>
            </p:cNvPr>
            <p:cNvSpPr>
              <a:spLocks/>
            </p:cNvSpPr>
            <p:nvPr/>
          </p:nvSpPr>
          <p:spPr bwMode="gray">
            <a:xfrm>
              <a:off x="4644379" y="1555749"/>
              <a:ext cx="4175016" cy="2059412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/>
            <a:lstStyle/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«Плюс-минус-интересно»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Рефлексивная мишень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«Получил ответ или нет»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Полет пчелы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Пословицы</a:t>
              </a:r>
            </a:p>
            <a:p>
              <a:pPr algn="r" eaLnBrk="1" hangingPunct="1">
                <a:lnSpc>
                  <a:spcPct val="95000"/>
                </a:lnSpc>
                <a:defRPr/>
              </a:pPr>
              <a:r>
                <a:rPr lang="ru-RU" sz="1600" noProof="1">
                  <a:latin typeface="Arial" charset="0"/>
                  <a:cs typeface="Arial" charset="0"/>
                </a:rPr>
                <a:t>Дерево цели</a:t>
              </a:r>
              <a:endParaRPr lang="en-US" sz="1600" noProof="1">
                <a:latin typeface="Arial" charset="0"/>
                <a:cs typeface="Arial" charset="0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731233D9-A956-4C1C-AAFC-E0C7C456E42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3850" y="4968834"/>
              <a:ext cx="4168823" cy="837477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algn="ctr" defTabSz="801688">
                <a:lnSpc>
                  <a:spcPct val="85000"/>
                </a:lnSpc>
                <a:defRPr/>
              </a:pPr>
              <a: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  <a:t>Рефлексия настроения </a:t>
              </a:r>
              <a:b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</a:br>
              <a: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  <a:t>и эмоционального состояния</a:t>
              </a:r>
              <a:endParaRPr lang="de-DE" sz="2400" noProof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37" name="Rectangle 19">
              <a:extLst>
                <a:ext uri="{FF2B5EF4-FFF2-40B4-BE49-F238E27FC236}">
                  <a16:creationId xmlns:a16="http://schemas.microsoft.com/office/drawing/2014/main" id="{769D22A1-ACB2-49A1-B047-E9043CE5B4D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652119" y="4968834"/>
              <a:ext cx="4168823" cy="837477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algn="ctr" defTabSz="801688">
                <a:lnSpc>
                  <a:spcPct val="85000"/>
                </a:lnSpc>
                <a:defRPr/>
              </a:pPr>
              <a: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  <a:t>Рефлексия обратной связи</a:t>
              </a:r>
              <a:endParaRPr lang="de-DE" sz="2400" noProof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38" name="Rectangle 19">
              <a:extLst>
                <a:ext uri="{FF2B5EF4-FFF2-40B4-BE49-F238E27FC236}">
                  <a16:creationId xmlns:a16="http://schemas.microsoft.com/office/drawing/2014/main" id="{922A0309-CF0D-4E7F-B612-E6AF3405C2F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652119" y="1555749"/>
              <a:ext cx="4168823" cy="708427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algn="ctr" defTabSz="801688">
                <a:lnSpc>
                  <a:spcPct val="85000"/>
                </a:lnSpc>
                <a:defRPr/>
              </a:pPr>
              <a: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  <a:t>Рефлексия содержания учебного материала</a:t>
              </a:r>
              <a:endParaRPr lang="de-DE" sz="2400" noProof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39" name="Rectangle 19">
              <a:extLst>
                <a:ext uri="{FF2B5EF4-FFF2-40B4-BE49-F238E27FC236}">
                  <a16:creationId xmlns:a16="http://schemas.microsoft.com/office/drawing/2014/main" id="{0C1AE916-DFEA-4D27-866A-9408D4E7A48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3850" y="1555749"/>
              <a:ext cx="4168823" cy="708427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algn="ctr" defTabSz="801688">
                <a:lnSpc>
                  <a:spcPct val="85000"/>
                </a:lnSpc>
                <a:defRPr/>
              </a:pPr>
              <a:r>
                <a:rPr lang="ru-RU" sz="2400" noProof="1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" charset="0"/>
                  <a:cs typeface="Arial" charset="0"/>
                </a:rPr>
                <a:t>Рефлексия деятельности</a:t>
              </a:r>
              <a:endParaRPr lang="de-DE" sz="2400" noProof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sp>
        <p:nvSpPr>
          <p:cNvPr id="54276" name="TextBox 20">
            <a:extLst>
              <a:ext uri="{FF2B5EF4-FFF2-40B4-BE49-F238E27FC236}">
                <a16:creationId xmlns:a16="http://schemas.microsoft.com/office/drawing/2014/main" id="{2F9F47E4-2171-446B-9617-B2B9BD282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1" y="2857501"/>
            <a:ext cx="22145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dirty="0">
                <a:solidFill>
                  <a:schemeClr val="tx1">
                    <a:lumMod val="75000"/>
                  </a:schemeClr>
                </a:solidFill>
                <a:latin typeface="Arial" charset="0"/>
                <a:cs typeface="Arial" charset="0"/>
              </a:rPr>
              <a:t>Регулятивные универсальные учебные действия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91C66C5-80D3-4490-ACBB-3DA77FBA7854}"/>
              </a:ext>
            </a:extLst>
          </p:cNvPr>
          <p:cNvSpPr/>
          <p:nvPr/>
        </p:nvSpPr>
        <p:spPr>
          <a:xfrm>
            <a:off x="1524000" y="142876"/>
            <a:ext cx="9144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Приемы рефлексии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55302" name="Прямоугольник 13">
            <a:extLst>
              <a:ext uri="{FF2B5EF4-FFF2-40B4-BE49-F238E27FC236}">
                <a16:creationId xmlns:a16="http://schemas.microsoft.com/office/drawing/2014/main" id="{4730B595-AA2A-4E05-9A5B-99A41EA46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8813" y="4214814"/>
            <a:ext cx="45720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66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ru-RU" sz="1800" noProof="1">
                <a:solidFill>
                  <a:schemeClr val="tx1"/>
                </a:solidFill>
              </a:rPr>
              <a:t>3W-model</a:t>
            </a:r>
          </a:p>
          <a:p>
            <a:pPr algn="r" eaLnBrk="1" hangingPunct="1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ru-RU" sz="1800" noProof="1">
                <a:solidFill>
                  <a:schemeClr val="tx1"/>
                </a:solidFill>
              </a:rPr>
              <a:t>OREO-opinion writing</a:t>
            </a:r>
          </a:p>
        </p:txBody>
      </p:sp>
    </p:spTree>
    <p:extLst>
      <p:ext uri="{BB962C8B-B14F-4D97-AF65-F5344CB8AC3E}">
        <p14:creationId xmlns:p14="http://schemas.microsoft.com/office/powerpoint/2010/main" val="224536580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оценивания: </a:t>
            </a:r>
            <a:endParaRPr lang="ru-RU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1981200" y="1000125"/>
            <a:ext cx="8229600" cy="5126038"/>
          </a:xfrm>
        </p:spPr>
        <p:txBody>
          <a:bodyPr rtlCol="0">
            <a:normAutofit fontScale="92500" lnSpcReduction="1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разработка, обоснование и представление проекта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организационная культура, творческий подход к решению методических/профессиональных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психолого-педагогическая и коммуникативная культура;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составляющая профессиональной деятельности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 языковая грамотность;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рофессионально-личностные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качества;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проведенного урока.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критерии являются равнозначными и оцениваются в десять баллов. Максимальный общий балл – 100.</a:t>
            </a:r>
          </a:p>
          <a:p>
            <a:pPr>
              <a:defRPr/>
            </a:pP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17320118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60 минут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концептуальных методических подходов и приемов в соответствии с заявленной темой и целевыми ориентирами урока – 10 минут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урока – 35 минут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 урока и ответы на вопросы членов жюри – до 15 минут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673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977" y="0"/>
            <a:ext cx="12446977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031" y="0"/>
            <a:ext cx="4512572" cy="433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41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http://tineydgers.at.ua/_si/0/65789146.jpg">
            <a:extLst>
              <a:ext uri="{FF2B5EF4-FFF2-40B4-BE49-F238E27FC236}">
                <a16:creationId xmlns:a16="http://schemas.microsoft.com/office/drawing/2014/main" id="{943E7698-AF2B-4157-809D-8A52270C4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http://kzo121.ucoz.ru/vzagali/0_150ee_cd5c3a9b_xl.jpg">
            <a:extLst>
              <a:ext uri="{FF2B5EF4-FFF2-40B4-BE49-F238E27FC236}">
                <a16:creationId xmlns:a16="http://schemas.microsoft.com/office/drawing/2014/main" id="{D6ABAED2-B271-44E7-98AA-08278A497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3" y="1125538"/>
            <a:ext cx="34290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4" descr="http://sqlbook.ru/wp-content/uploads/2014/08/wpid-tak-vse-i-bylo_i_2.jpg">
            <a:extLst>
              <a:ext uri="{FF2B5EF4-FFF2-40B4-BE49-F238E27FC236}">
                <a16:creationId xmlns:a16="http://schemas.microsoft.com/office/drawing/2014/main" id="{B3CB4525-B52C-4179-B836-DD11181F8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t="7372" r="6349" b="484"/>
          <a:stretch>
            <a:fillRect/>
          </a:stretch>
        </p:blipFill>
        <p:spPr bwMode="auto">
          <a:xfrm>
            <a:off x="6024563" y="1196976"/>
            <a:ext cx="4214812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C6EAF6-7BA8-40D6-B919-62A247621A99}"/>
              </a:ext>
            </a:extLst>
          </p:cNvPr>
          <p:cNvSpPr txBox="1"/>
          <p:nvPr/>
        </p:nvSpPr>
        <p:spPr>
          <a:xfrm>
            <a:off x="2208213" y="188913"/>
            <a:ext cx="8280400" cy="4619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Образ ученика: взгляд через время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http://nibler.ru/uploads/users/2012-09-05/podborka-raznoobraznaya-kartinki-smeshnye-kartinki-fotoprikoly_221539747.jpg">
            <a:extLst>
              <a:ext uri="{FF2B5EF4-FFF2-40B4-BE49-F238E27FC236}">
                <a16:creationId xmlns:a16="http://schemas.microsoft.com/office/drawing/2014/main" id="{DCCD3455-326F-4649-9D4F-3426C835E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14314"/>
            <a:ext cx="857250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http://nibler.ru/uploads/users/2012-09-05/podborka-raznoobraznaya-kartinki-smeshnye-kartinki-fotoprikoly_221539747.jpg">
            <a:extLst>
              <a:ext uri="{FF2B5EF4-FFF2-40B4-BE49-F238E27FC236}">
                <a16:creationId xmlns:a16="http://schemas.microsoft.com/office/drawing/2014/main" id="{427CABFA-B545-4BE0-AE9A-988964CEF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08050"/>
            <a:ext cx="9144000" cy="573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487495-5388-498D-9ABA-16DC7C3E25F4}"/>
              </a:ext>
            </a:extLst>
          </p:cNvPr>
          <p:cNvSpPr txBox="1"/>
          <p:nvPr/>
        </p:nvSpPr>
        <p:spPr>
          <a:xfrm>
            <a:off x="1919289" y="188913"/>
            <a:ext cx="8497887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Индивидуализация, дифференциация, стандартизация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http://edu.znate.ru/tw_files2/urls_38/3/d-2363/img1.jpg">
            <a:extLst>
              <a:ext uri="{FF2B5EF4-FFF2-40B4-BE49-F238E27FC236}">
                <a16:creationId xmlns:a16="http://schemas.microsoft.com/office/drawing/2014/main" id="{076CC1B2-57A3-47AA-8869-CD9BBC7F1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2" t="2190" r="6386"/>
          <a:stretch>
            <a:fillRect/>
          </a:stretch>
        </p:blipFill>
        <p:spPr bwMode="auto">
          <a:xfrm>
            <a:off x="6096000" y="2571751"/>
            <a:ext cx="4357688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4" descr="http://school16.ucoz.com/images/4jun12/2.jpg">
            <a:extLst>
              <a:ext uri="{FF2B5EF4-FFF2-40B4-BE49-F238E27FC236}">
                <a16:creationId xmlns:a16="http://schemas.microsoft.com/office/drawing/2014/main" id="{6F7DB7F2-98F7-480E-AF90-3636567F6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21"/>
          <a:stretch>
            <a:fillRect/>
          </a:stretch>
        </p:blipFill>
        <p:spPr bwMode="auto">
          <a:xfrm>
            <a:off x="1666876" y="2643188"/>
            <a:ext cx="4143375" cy="33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5" descr="http://sveta-gagarina.ucoz.ru/_si/0/94034906.jpg">
            <a:extLst>
              <a:ext uri="{FF2B5EF4-FFF2-40B4-BE49-F238E27FC236}">
                <a16:creationId xmlns:a16="http://schemas.microsoft.com/office/drawing/2014/main" id="{D69D45FE-46C4-44EC-8AB1-43C4D4E0F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4" y="428626"/>
            <a:ext cx="328612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4">
            <a:extLst>
              <a:ext uri="{FF2B5EF4-FFF2-40B4-BE49-F238E27FC236}">
                <a16:creationId xmlns:a16="http://schemas.microsoft.com/office/drawing/2014/main" id="{408F00B7-68C5-415E-8C9A-C1E12C6D6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404813"/>
            <a:ext cx="2447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Мечта учителя???!!!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s624116.vk.me/v624116839/12d50/XDF4L67CQ0g.jpg">
            <a:extLst>
              <a:ext uri="{FF2B5EF4-FFF2-40B4-BE49-F238E27FC236}">
                <a16:creationId xmlns:a16="http://schemas.microsoft.com/office/drawing/2014/main" id="{AC95AB7D-FE86-458C-BBAA-301758E3E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6" y="746125"/>
            <a:ext cx="7358063" cy="55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ABECD234-FF79-4FDE-B472-182DA53A4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81000"/>
            <a:ext cx="9144000" cy="13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990033"/>
              </a:buClr>
              <a:buSzPct val="90000"/>
              <a:buFont typeface="Wingdings" pitchFamily="2" charset="2"/>
              <a:buNone/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Структура педагогического процесса на уроке</a:t>
            </a:r>
          </a:p>
          <a:p>
            <a:pPr algn="ctr">
              <a:spcBef>
                <a:spcPct val="20000"/>
              </a:spcBef>
              <a:buClr>
                <a:srgbClr val="990033"/>
              </a:buClr>
              <a:buSzPct val="90000"/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>
              <a:spcBef>
                <a:spcPct val="20000"/>
              </a:spcBef>
              <a:buClr>
                <a:srgbClr val="990033"/>
              </a:buClr>
              <a:buSzPct val="90000"/>
              <a:buFont typeface="Wingdings" pitchFamily="2" charset="2"/>
              <a:buNone/>
              <a:defRPr/>
            </a:pPr>
            <a:endParaRPr lang="ru-RU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28C814AC-D69E-4946-B3C8-E5F08DDE3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3505200"/>
            <a:ext cx="1800225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charset="0"/>
              </a:rPr>
              <a:t>Цели </a:t>
            </a:r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9DE9533E-FCE6-4D26-B39C-796AB18E1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505200"/>
            <a:ext cx="1943100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b="1" dirty="0">
              <a:solidFill>
                <a:srgbClr val="0000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charset="0"/>
              </a:rPr>
              <a:t>Содержание</a:t>
            </a:r>
          </a:p>
          <a:p>
            <a:pPr algn="ctr">
              <a:defRPr/>
            </a:pPr>
            <a:endParaRPr lang="ru-RU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DE177D96-9591-425E-945D-25A55461B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1905000"/>
            <a:ext cx="1752600" cy="609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charset="0"/>
              </a:rPr>
              <a:t>Методы</a:t>
            </a:r>
          </a:p>
        </p:txBody>
      </p:sp>
      <p:sp>
        <p:nvSpPr>
          <p:cNvPr id="39942" name="Rectangle 6">
            <a:extLst>
              <a:ext uri="{FF2B5EF4-FFF2-40B4-BE49-F238E27FC236}">
                <a16:creationId xmlns:a16="http://schemas.microsoft.com/office/drawing/2014/main" id="{557336D5-156C-47BD-8F3F-8AE6A0972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505200"/>
            <a:ext cx="1752600" cy="685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b="1" dirty="0">
              <a:solidFill>
                <a:srgbClr val="0000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charset="0"/>
              </a:rPr>
              <a:t>Приемы</a:t>
            </a:r>
          </a:p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39943" name="Rectangle 7">
            <a:extLst>
              <a:ext uri="{FF2B5EF4-FFF2-40B4-BE49-F238E27FC236}">
                <a16:creationId xmlns:a16="http://schemas.microsoft.com/office/drawing/2014/main" id="{874CE987-AD77-4DEC-90DF-91EF09009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5181600"/>
            <a:ext cx="1752600" cy="649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Arial" charset="0"/>
              </a:rPr>
              <a:t>Средства</a:t>
            </a:r>
          </a:p>
        </p:txBody>
      </p:sp>
      <p:sp>
        <p:nvSpPr>
          <p:cNvPr id="39944" name="Rectangle 8">
            <a:extLst>
              <a:ext uri="{FF2B5EF4-FFF2-40B4-BE49-F238E27FC236}">
                <a16:creationId xmlns:a16="http://schemas.microsoft.com/office/drawing/2014/main" id="{6FD21EC6-D054-4BF4-B522-864ACBA94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5400" y="3505200"/>
            <a:ext cx="1524000" cy="685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b="1">
              <a:solidFill>
                <a:srgbClr val="FFFF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b="1">
                <a:solidFill>
                  <a:srgbClr val="FF0000"/>
                </a:solidFill>
                <a:latin typeface="Arial" charset="0"/>
              </a:rPr>
              <a:t>Формы</a:t>
            </a:r>
          </a:p>
          <a:p>
            <a:pPr algn="ctr">
              <a:defRPr/>
            </a:pPr>
            <a:r>
              <a:rPr lang="ru-RU" b="1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12297" name="Line 9">
            <a:extLst>
              <a:ext uri="{FF2B5EF4-FFF2-40B4-BE49-F238E27FC236}">
                <a16:creationId xmlns:a16="http://schemas.microsoft.com/office/drawing/2014/main" id="{AA30ADFA-FC11-464F-9B6A-DC866F741F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1400" y="38862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8" name="Line 10">
            <a:extLst>
              <a:ext uri="{FF2B5EF4-FFF2-40B4-BE49-F238E27FC236}">
                <a16:creationId xmlns:a16="http://schemas.microsoft.com/office/drawing/2014/main" id="{E6156223-B5BA-412B-B388-645DB2C131DB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25146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Line 11">
            <a:extLst>
              <a:ext uri="{FF2B5EF4-FFF2-40B4-BE49-F238E27FC236}">
                <a16:creationId xmlns:a16="http://schemas.microsoft.com/office/drawing/2014/main" id="{499B3208-6900-4890-834D-231F93DC57A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4191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0" name="Line 12">
            <a:extLst>
              <a:ext uri="{FF2B5EF4-FFF2-40B4-BE49-F238E27FC236}">
                <a16:creationId xmlns:a16="http://schemas.microsoft.com/office/drawing/2014/main" id="{6AECF621-9F34-488A-82A3-3837DA01A75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05800" y="25146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1" name="Line 13">
            <a:extLst>
              <a:ext uri="{FF2B5EF4-FFF2-40B4-BE49-F238E27FC236}">
                <a16:creationId xmlns:a16="http://schemas.microsoft.com/office/drawing/2014/main" id="{4699B14D-18B7-4659-8DAB-FE0BF42D5ED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05800" y="4191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2" name="Line 14">
            <a:extLst>
              <a:ext uri="{FF2B5EF4-FFF2-40B4-BE49-F238E27FC236}">
                <a16:creationId xmlns:a16="http://schemas.microsoft.com/office/drawing/2014/main" id="{F09903A3-0347-4C4E-8DBA-9CD8BB9B87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9800" y="381000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3" name="Line 15">
            <a:extLst>
              <a:ext uri="{FF2B5EF4-FFF2-40B4-BE49-F238E27FC236}">
                <a16:creationId xmlns:a16="http://schemas.microsoft.com/office/drawing/2014/main" id="{B78F12AD-977E-4FBA-9C27-A2C9E7D17D8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05800" y="38100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4" name="Rectangle 16">
            <a:extLst>
              <a:ext uri="{FF2B5EF4-FFF2-40B4-BE49-F238E27FC236}">
                <a16:creationId xmlns:a16="http://schemas.microsoft.com/office/drawing/2014/main" id="{42121889-4CB7-49F6-BD5A-7282B039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057400"/>
            <a:ext cx="3048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9953" name="Text Box 17">
            <a:extLst>
              <a:ext uri="{FF2B5EF4-FFF2-40B4-BE49-F238E27FC236}">
                <a16:creationId xmlns:a16="http://schemas.microsoft.com/office/drawing/2014/main" id="{7D039FA8-9BAF-4483-BA66-F10C04A2B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209801"/>
            <a:ext cx="2895600" cy="36671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Потребности, мотивы</a:t>
            </a:r>
          </a:p>
        </p:txBody>
      </p:sp>
      <p:sp>
        <p:nvSpPr>
          <p:cNvPr id="12306" name="Line 18">
            <a:extLst>
              <a:ext uri="{FF2B5EF4-FFF2-40B4-BE49-F238E27FC236}">
                <a16:creationId xmlns:a16="http://schemas.microsoft.com/office/drawing/2014/main" id="{E0DBA3CE-7C39-4C86-83A9-9384D778F4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27432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7" name="Rectangle 19">
            <a:extLst>
              <a:ext uri="{FF2B5EF4-FFF2-40B4-BE49-F238E27FC236}">
                <a16:creationId xmlns:a16="http://schemas.microsoft.com/office/drawing/2014/main" id="{C6209992-13CE-4EAF-B745-61087E8F9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5400" y="5029200"/>
            <a:ext cx="15240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9956" name="Text Box 20">
            <a:extLst>
              <a:ext uri="{FF2B5EF4-FFF2-40B4-BE49-F238E27FC236}">
                <a16:creationId xmlns:a16="http://schemas.microsoft.com/office/drawing/2014/main" id="{EF280BAD-BD79-43D6-934E-D080CA2B3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0" y="5257801"/>
            <a:ext cx="1524000" cy="36671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rgbClr val="FF0000"/>
                </a:solidFill>
              </a:rPr>
              <a:t>Результат</a:t>
            </a:r>
          </a:p>
        </p:txBody>
      </p:sp>
      <p:sp>
        <p:nvSpPr>
          <p:cNvPr id="12309" name="Line 21">
            <a:extLst>
              <a:ext uri="{FF2B5EF4-FFF2-40B4-BE49-F238E27FC236}">
                <a16:creationId xmlns:a16="http://schemas.microsoft.com/office/drawing/2014/main" id="{3BE1832B-CC42-4E30-B81F-B256AA13C397}"/>
              </a:ext>
            </a:extLst>
          </p:cNvPr>
          <p:cNvSpPr>
            <a:spLocks noChangeShapeType="1"/>
          </p:cNvSpPr>
          <p:nvPr/>
        </p:nvSpPr>
        <p:spPr bwMode="auto">
          <a:xfrm>
            <a:off x="9677400" y="41910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 autoUpdateAnimBg="0"/>
      <p:bldP spid="39940" grpId="0" animBg="1" autoUpdateAnimBg="0"/>
      <p:bldP spid="39941" grpId="0" animBg="1" autoUpdateAnimBg="0"/>
      <p:bldP spid="39942" grpId="0" animBg="1" autoUpdateAnimBg="0"/>
      <p:bldP spid="39943" grpId="0" animBg="1" autoUpdateAnimBg="0"/>
      <p:bldP spid="39944" grpId="0" animBg="1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599</Words>
  <Application>Microsoft Office PowerPoint</Application>
  <PresentationFormat>Широкоэкранный</PresentationFormat>
  <Paragraphs>131</Paragraphs>
  <Slides>20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Times New Roman</vt:lpstr>
      <vt:lpstr>Wingdings</vt:lpstr>
      <vt:lpstr>Тема Office</vt:lpstr>
      <vt:lpstr>Особенности  организации  современного урока</vt:lpstr>
      <vt:lpstr>Регламент 60 минут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Методические требования к современному уроку</vt:lpstr>
      <vt:lpstr>Методические требования к современному уроку</vt:lpstr>
      <vt:lpstr>Презентация PowerPoint</vt:lpstr>
      <vt:lpstr>Презентация PowerPoint</vt:lpstr>
      <vt:lpstr>Презентация PowerPoint</vt:lpstr>
      <vt:lpstr>Критерии оценивания: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 организации  современного урока</dc:title>
  <dc:creator>Ольга Гофман</dc:creator>
  <cp:lastModifiedBy>Гофман Ольга Витальевна</cp:lastModifiedBy>
  <cp:revision>11</cp:revision>
  <dcterms:created xsi:type="dcterms:W3CDTF">2018-11-14T19:42:30Z</dcterms:created>
  <dcterms:modified xsi:type="dcterms:W3CDTF">2019-11-06T11:38:59Z</dcterms:modified>
</cp:coreProperties>
</file>