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7"/>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5" r:id="rId19"/>
    <p:sldId id="274"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7" r:id="rId51"/>
    <p:sldId id="308" r:id="rId52"/>
    <p:sldId id="309" r:id="rId53"/>
    <p:sldId id="310" r:id="rId54"/>
    <p:sldId id="311" r:id="rId55"/>
    <p:sldId id="312" r:id="rId56"/>
    <p:sldId id="316" r:id="rId57"/>
    <p:sldId id="317" r:id="rId58"/>
    <p:sldId id="318" r:id="rId59"/>
    <p:sldId id="319" r:id="rId60"/>
    <p:sldId id="320" r:id="rId61"/>
    <p:sldId id="321" r:id="rId62"/>
    <p:sldId id="322" r:id="rId63"/>
    <p:sldId id="323" r:id="rId64"/>
    <p:sldId id="324" r:id="rId65"/>
    <p:sldId id="325" r:id="rId6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0" d="100"/>
          <a:sy n="90" d="100"/>
        </p:scale>
        <p:origin x="1356" y="5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135076-4663-42FC-83B4-8DB508CBFD3A}" type="datetimeFigureOut">
              <a:rPr lang="ru-RU" smtClean="0"/>
              <a:t>22.11.2024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B36AC6-A4D8-45B0-97B6-F62266B538A7}" type="slidenum">
              <a:rPr lang="ru-RU" smtClean="0"/>
              <a:t>‹#›</a:t>
            </a:fld>
            <a:endParaRPr lang="ru-RU"/>
          </a:p>
        </p:txBody>
      </p:sp>
    </p:spTree>
    <p:extLst>
      <p:ext uri="{BB962C8B-B14F-4D97-AF65-F5344CB8AC3E}">
        <p14:creationId xmlns:p14="http://schemas.microsoft.com/office/powerpoint/2010/main" val="2425446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BBD3A7-CCA9-4B84-8876-43AAD2616AFB}" type="slidenum">
              <a:rPr lang="ru-RU" smtClean="0"/>
              <a:t>22</a:t>
            </a:fld>
            <a:endParaRPr lang="ru-RU"/>
          </a:p>
        </p:txBody>
      </p:sp>
    </p:spTree>
    <p:extLst>
      <p:ext uri="{BB962C8B-B14F-4D97-AF65-F5344CB8AC3E}">
        <p14:creationId xmlns:p14="http://schemas.microsoft.com/office/powerpoint/2010/main" val="9849091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A93610C-B1E8-4F4B-8072-07BFD751A791}" type="slidenum">
              <a:rPr lang="ru-RU" smtClean="0"/>
              <a:t>65</a:t>
            </a:fld>
            <a:endParaRPr lang="ru-RU"/>
          </a:p>
        </p:txBody>
      </p:sp>
    </p:spTree>
    <p:extLst>
      <p:ext uri="{BB962C8B-B14F-4D97-AF65-F5344CB8AC3E}">
        <p14:creationId xmlns:p14="http://schemas.microsoft.com/office/powerpoint/2010/main" val="73287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88BBD3A7-CCA9-4B84-8876-43AAD2616AFB}" type="slidenum">
              <a:rPr lang="ru-RU" smtClean="0"/>
              <a:t>23</a:t>
            </a:fld>
            <a:endParaRPr lang="ru-RU"/>
          </a:p>
        </p:txBody>
      </p:sp>
    </p:spTree>
    <p:extLst>
      <p:ext uri="{BB962C8B-B14F-4D97-AF65-F5344CB8AC3E}">
        <p14:creationId xmlns:p14="http://schemas.microsoft.com/office/powerpoint/2010/main" val="1354160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dirty="0"/>
          </a:p>
        </p:txBody>
      </p:sp>
      <p:sp>
        <p:nvSpPr>
          <p:cNvPr id="3" name="Заполнитель текста 2"/>
          <p:cNvSpPr>
            <a:spLocks noGrp="1" noEditPoints="1"/>
          </p:cNvSpPr>
          <p:nvPr>
            <p:ph type="body" idx="3"/>
          </p:nvPr>
        </p:nvSpPr>
        <p:spPr>
          <a:prstGeom prst="rect">
            <a:avLst/>
          </a:prstGeom>
        </p:spPr>
        <p:txBody>
          <a:bodyPr/>
          <a:lstStyle/>
          <a:p>
            <a:endParaRPr lang="en-US" dirty="0"/>
          </a:p>
        </p:txBody>
      </p:sp>
      <p:sp>
        <p:nvSpPr>
          <p:cNvPr id="4" name="Заполнитель номера слайда 3"/>
          <p:cNvSpPr>
            <a:spLocks noGrp="1" noEditPoints="1"/>
          </p:cNvSpPr>
          <p:nvPr>
            <p:ph type="sldNum" sz="quarter" idx="5"/>
          </p:nvPr>
        </p:nvSpPr>
        <p:spPr>
          <a:prstGeom prst="rect">
            <a:avLst/>
          </a:prstGeom>
        </p:spPr>
        <p:txBody>
          <a:bodyPr/>
          <a:lstStyle/>
          <a:p>
            <a:fld id="{4CD8E800-E614-44F5-BD44-4038801C5FA1}" type="slidenum">
              <a:rPr lang="en-US" smtClean="0"/>
              <a:pPr/>
              <a:t>34</a:t>
            </a:fld>
            <a:endParaRPr lang="en-US" dirty="0"/>
          </a:p>
        </p:txBody>
      </p:sp>
    </p:spTree>
    <p:extLst>
      <p:ext uri="{BB962C8B-B14F-4D97-AF65-F5344CB8AC3E}">
        <p14:creationId xmlns:p14="http://schemas.microsoft.com/office/powerpoint/2010/main" val="2292443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dirty="0"/>
          </a:p>
        </p:txBody>
      </p:sp>
      <p:sp>
        <p:nvSpPr>
          <p:cNvPr id="3" name="Заполнитель текста 2"/>
          <p:cNvSpPr>
            <a:spLocks noGrp="1" noEditPoints="1"/>
          </p:cNvSpPr>
          <p:nvPr>
            <p:ph type="body" idx="3"/>
          </p:nvPr>
        </p:nvSpPr>
        <p:spPr>
          <a:prstGeom prst="rect">
            <a:avLst/>
          </a:prstGeom>
        </p:spPr>
        <p:txBody>
          <a:bodyPr/>
          <a:lstStyle/>
          <a:p>
            <a:endParaRPr lang="en-US" dirty="0"/>
          </a:p>
        </p:txBody>
      </p:sp>
      <p:sp>
        <p:nvSpPr>
          <p:cNvPr id="4" name="Заполнитель номера слайда 3"/>
          <p:cNvSpPr>
            <a:spLocks noGrp="1" noEditPoints="1"/>
          </p:cNvSpPr>
          <p:nvPr>
            <p:ph type="sldNum" sz="quarter" idx="5"/>
          </p:nvPr>
        </p:nvSpPr>
        <p:spPr>
          <a:prstGeom prst="rect">
            <a:avLst/>
          </a:prstGeom>
        </p:spPr>
        <p:txBody>
          <a:bodyPr/>
          <a:lstStyle/>
          <a:p>
            <a:fld id="{139FEA27-BC51-4B2D-BAF5-5DAF63C74E0C}" type="slidenum">
              <a:rPr lang="en-US" smtClean="0"/>
              <a:pPr/>
              <a:t>35</a:t>
            </a:fld>
            <a:endParaRPr lang="en-US" dirty="0"/>
          </a:p>
        </p:txBody>
      </p:sp>
    </p:spTree>
    <p:extLst>
      <p:ext uri="{BB962C8B-B14F-4D97-AF65-F5344CB8AC3E}">
        <p14:creationId xmlns:p14="http://schemas.microsoft.com/office/powerpoint/2010/main" val="3311830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Заполнитель текста 2"/>
          <p:cNvSpPr>
            <a:spLocks noGrp="1" noEditPoints="1"/>
          </p:cNvSpPr>
          <p:nvPr>
            <p:ph type="body" idx="3"/>
          </p:nvPr>
        </p:nvSpPr>
        <p:spPr>
          <a:prstGeom prst="rect">
            <a:avLst/>
          </a:prstGeom>
        </p:spPr>
        <p:txBody>
          <a:bodyPr/>
          <a:lstStyle/>
          <a:p>
            <a:endParaRPr lang="en-US" dirty="0"/>
          </a:p>
        </p:txBody>
      </p:sp>
      <p:sp>
        <p:nvSpPr>
          <p:cNvPr id="4" name="Заполнитель номера слайда 3"/>
          <p:cNvSpPr>
            <a:spLocks noGrp="1" noEditPoints="1"/>
          </p:cNvSpPr>
          <p:nvPr>
            <p:ph type="sldNum" sz="quarter" idx="5"/>
          </p:nvPr>
        </p:nvSpPr>
        <p:spPr>
          <a:prstGeom prst="rect">
            <a:avLst/>
          </a:prstGeom>
        </p:spPr>
        <p:txBody>
          <a:bodyPr/>
          <a:lstStyle/>
          <a:p>
            <a:fld id="{AD1104F9-5CF7-4325-AE2D-BBD1CE7D0685}" type="slidenum">
              <a:rPr lang="en-US" smtClean="0"/>
              <a:pPr/>
              <a:t>36</a:t>
            </a:fld>
            <a:endParaRPr lang="en-US"/>
          </a:p>
        </p:txBody>
      </p:sp>
    </p:spTree>
    <p:extLst>
      <p:ext uri="{BB962C8B-B14F-4D97-AF65-F5344CB8AC3E}">
        <p14:creationId xmlns:p14="http://schemas.microsoft.com/office/powerpoint/2010/main" val="1299453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dirty="0"/>
          </a:p>
        </p:txBody>
      </p:sp>
      <p:sp>
        <p:nvSpPr>
          <p:cNvPr id="3" name="Заполнитель текста 2"/>
          <p:cNvSpPr>
            <a:spLocks noGrp="1" noEditPoints="1"/>
          </p:cNvSpPr>
          <p:nvPr>
            <p:ph type="body" idx="3"/>
          </p:nvPr>
        </p:nvSpPr>
        <p:spPr>
          <a:prstGeom prst="rect">
            <a:avLst/>
          </a:prstGeom>
        </p:spPr>
        <p:txBody>
          <a:bodyPr/>
          <a:lstStyle/>
          <a:p>
            <a:endParaRPr lang="en-US" dirty="0"/>
          </a:p>
        </p:txBody>
      </p:sp>
      <p:sp>
        <p:nvSpPr>
          <p:cNvPr id="4" name="Заполнитель номера слайда 3"/>
          <p:cNvSpPr>
            <a:spLocks noGrp="1" noEditPoints="1"/>
          </p:cNvSpPr>
          <p:nvPr>
            <p:ph type="sldNum" sz="quarter" idx="5"/>
          </p:nvPr>
        </p:nvSpPr>
        <p:spPr>
          <a:prstGeom prst="rect">
            <a:avLst/>
          </a:prstGeom>
        </p:spPr>
        <p:txBody>
          <a:bodyPr/>
          <a:lstStyle/>
          <a:p>
            <a:fld id="{AD1104F9-5CF7-4325-AE2D-BBD1CE7D0685}" type="slidenum">
              <a:rPr lang="en-US" smtClean="0"/>
              <a:pPr/>
              <a:t>37</a:t>
            </a:fld>
            <a:endParaRPr lang="en-US" dirty="0"/>
          </a:p>
        </p:txBody>
      </p:sp>
    </p:spTree>
    <p:extLst>
      <p:ext uri="{BB962C8B-B14F-4D97-AF65-F5344CB8AC3E}">
        <p14:creationId xmlns:p14="http://schemas.microsoft.com/office/powerpoint/2010/main" val="11509018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полнитель изображения слайда 1"/>
          <p:cNvSpPr>
            <a:spLocks noGrp="1" noRot="1" noChangeAspect="1" noEditPoints="1"/>
          </p:cNvSpPr>
          <p:nvPr>
            <p:ph type="sldImg"/>
          </p:nvPr>
        </p:nvSpPr>
        <p:spPr>
          <a:xfrm>
            <a:off x="381000" y="685800"/>
            <a:ext cx="6096000" cy="3429000"/>
          </a:xfrm>
          <a:prstGeom prst="rect">
            <a:avLst/>
          </a:prstGeom>
        </p:spPr>
        <p:txBody>
          <a:bodyPr/>
          <a:lstStyle/>
          <a:p>
            <a:endParaRPr/>
          </a:p>
        </p:txBody>
      </p:sp>
      <p:sp>
        <p:nvSpPr>
          <p:cNvPr id="3" name="Заполнитель текста 2"/>
          <p:cNvSpPr>
            <a:spLocks noGrp="1" noEditPoints="1"/>
          </p:cNvSpPr>
          <p:nvPr>
            <p:ph type="body" idx="3"/>
          </p:nvPr>
        </p:nvSpPr>
        <p:spPr>
          <a:prstGeom prst="rect">
            <a:avLst/>
          </a:prstGeom>
        </p:spPr>
        <p:txBody>
          <a:bodyPr/>
          <a:lstStyle/>
          <a:p>
            <a:endParaRPr lang="en-US"/>
          </a:p>
        </p:txBody>
      </p:sp>
      <p:sp>
        <p:nvSpPr>
          <p:cNvPr id="4" name="Заполнитель номера слайда 3"/>
          <p:cNvSpPr>
            <a:spLocks noGrp="1" noEditPoints="1"/>
          </p:cNvSpPr>
          <p:nvPr>
            <p:ph type="sldNum" sz="quarter" idx="5"/>
          </p:nvPr>
        </p:nvSpPr>
        <p:spPr>
          <a:prstGeom prst="rect">
            <a:avLst/>
          </a:prstGeom>
        </p:spPr>
        <p:txBody>
          <a:bodyPr/>
          <a:lstStyle/>
          <a:p>
            <a:fld id="{9BB8D915-2547-4184-8F65-321EED2BFE7D}" type="slidenum">
              <a:rPr lang="en-US" smtClean="0"/>
              <a:pPr/>
              <a:t>38</a:t>
            </a:fld>
            <a:endParaRPr lang="en-US"/>
          </a:p>
        </p:txBody>
      </p:sp>
    </p:spTree>
    <p:extLst>
      <p:ext uri="{BB962C8B-B14F-4D97-AF65-F5344CB8AC3E}">
        <p14:creationId xmlns:p14="http://schemas.microsoft.com/office/powerpoint/2010/main" val="702012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4FDA3-94E7-49E1-BB9D-DC2530F443B3}" type="slidenum">
              <a:rPr lang="ru-RU" smtClean="0"/>
              <a:t>57</a:t>
            </a:fld>
            <a:endParaRPr lang="ru-RU"/>
          </a:p>
        </p:txBody>
      </p:sp>
    </p:spTree>
    <p:extLst>
      <p:ext uri="{BB962C8B-B14F-4D97-AF65-F5344CB8AC3E}">
        <p14:creationId xmlns:p14="http://schemas.microsoft.com/office/powerpoint/2010/main" val="412702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1984FDA3-94E7-49E1-BB9D-DC2530F443B3}" type="slidenum">
              <a:rPr lang="ru-RU" smtClean="0"/>
              <a:t>58</a:t>
            </a:fld>
            <a:endParaRPr lang="ru-RU"/>
          </a:p>
        </p:txBody>
      </p:sp>
    </p:spTree>
    <p:extLst>
      <p:ext uri="{BB962C8B-B14F-4D97-AF65-F5344CB8AC3E}">
        <p14:creationId xmlns:p14="http://schemas.microsoft.com/office/powerpoint/2010/main" val="25649112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ru-RU" smtClean="0"/>
              <a:t>Образец заголовка</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56DB536A-2F59-4A36-80FB-CAD0430A3C27}" type="datetimeFigureOut">
              <a:rPr lang="ru-RU" smtClean="0"/>
              <a:t>22.11.2024</a:t>
            </a:fld>
            <a:endParaRPr lang="ru-RU"/>
          </a:p>
        </p:txBody>
      </p:sp>
      <p:sp>
        <p:nvSpPr>
          <p:cNvPr id="5" name="Footer Placeholder 4"/>
          <p:cNvSpPr>
            <a:spLocks noGrp="1"/>
          </p:cNvSpPr>
          <p:nvPr>
            <p:ph type="ftr" sz="quarter" idx="11"/>
          </p:nvPr>
        </p:nvSpPr>
        <p:spPr/>
        <p:txBody>
          <a:bodyPr/>
          <a:lstStyle/>
          <a:p>
            <a:endParaRPr lang="ru-RU"/>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6357599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6DB536A-2F59-4A36-80FB-CAD0430A3C27}" type="datetimeFigureOut">
              <a:rPr lang="ru-RU" smtClean="0"/>
              <a:t>22.11.2024</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457827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6DB536A-2F59-4A36-80FB-CAD0430A3C27}" type="datetimeFigureOut">
              <a:rPr lang="ru-RU" smtClean="0"/>
              <a:t>22.11.2024</a:t>
            </a:fld>
            <a:endParaRPr lang="ru-RU"/>
          </a:p>
        </p:txBody>
      </p:sp>
      <p:sp>
        <p:nvSpPr>
          <p:cNvPr id="5" name="Footer Placeholder 4"/>
          <p:cNvSpPr>
            <a:spLocks noGrp="1"/>
          </p:cNvSpPr>
          <p:nvPr>
            <p:ph type="ftr" sz="quarter" idx="11"/>
          </p:nvPr>
        </p:nvSpPr>
        <p:spPr/>
        <p:txBody>
          <a:bodyPr/>
          <a:lstStyle/>
          <a:p>
            <a:endParaRPr lang="ru-RU"/>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E56ACAE-3F2D-4A1D-946A-35C6DFE5878A}" type="slidenum">
              <a:rPr lang="ru-RU" smtClean="0"/>
              <a:t>‹#›</a:t>
            </a:fld>
            <a:endParaRPr lang="ru-RU"/>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770019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ru-RU" smtClean="0"/>
              <a:t>Образец заголовка</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56DB536A-2F59-4A36-80FB-CAD0430A3C27}" type="datetimeFigureOut">
              <a:rPr lang="ru-RU" smtClean="0"/>
              <a:t>22.11.2024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942691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56DB536A-2F59-4A36-80FB-CAD0430A3C27}" type="datetimeFigureOut">
              <a:rPr lang="ru-RU" smtClean="0"/>
              <a:t>22.11.2024</a:t>
            </a:fld>
            <a:endParaRPr lang="ru-RU"/>
          </a:p>
        </p:txBody>
      </p:sp>
      <p:sp>
        <p:nvSpPr>
          <p:cNvPr id="6" name="Footer Placeholder 5"/>
          <p:cNvSpPr>
            <a:spLocks noGrp="1"/>
          </p:cNvSpPr>
          <p:nvPr>
            <p:ph type="ftr" sz="quarter" idx="11"/>
          </p:nvPr>
        </p:nvSpPr>
        <p:spPr/>
        <p:txBody>
          <a:bodyPr/>
          <a:lstStyle/>
          <a:p>
            <a:endParaRPr lang="ru-RU"/>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56ACAE-3F2D-4A1D-946A-35C6DFE5878A}" type="slidenum">
              <a:rPr lang="ru-RU" smtClean="0"/>
              <a:t>‹#›</a:t>
            </a:fld>
            <a:endParaRPr lang="ru-RU"/>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46611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ru-RU" smtClean="0"/>
              <a:t>Образец заголовка</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smtClean="0"/>
              <a:t>Образец текста</a:t>
            </a:r>
          </a:p>
        </p:txBody>
      </p:sp>
      <p:sp>
        <p:nvSpPr>
          <p:cNvPr id="5" name="Date Placeholder 4"/>
          <p:cNvSpPr>
            <a:spLocks noGrp="1"/>
          </p:cNvSpPr>
          <p:nvPr>
            <p:ph type="dt" sz="half" idx="10"/>
          </p:nvPr>
        </p:nvSpPr>
        <p:spPr/>
        <p:txBody>
          <a:bodyPr/>
          <a:lstStyle/>
          <a:p>
            <a:fld id="{56DB536A-2F59-4A36-80FB-CAD0430A3C27}" type="datetimeFigureOut">
              <a:rPr lang="ru-RU" smtClean="0"/>
              <a:t>22.11.2024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1908713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6DB536A-2F59-4A36-80FB-CAD0430A3C27}" type="datetimeFigureOut">
              <a:rPr lang="ru-RU" smtClean="0"/>
              <a:t>22.11.2024</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111084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6DB536A-2F59-4A36-80FB-CAD0430A3C27}" type="datetimeFigureOut">
              <a:rPr lang="ru-RU" smtClean="0"/>
              <a:t>22.11.2024</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3698453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ru-RU" smtClean="0"/>
              <a:t>Образец заголовка</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56DB536A-2F59-4A36-80FB-CAD0430A3C27}" type="datetimeFigureOut">
              <a:rPr lang="ru-RU" smtClean="0"/>
              <a:t>22.11.2024</a:t>
            </a:fld>
            <a:endParaRPr lang="ru-RU"/>
          </a:p>
        </p:txBody>
      </p:sp>
      <p:sp>
        <p:nvSpPr>
          <p:cNvPr id="5" name="Footer Placeholder 4"/>
          <p:cNvSpPr>
            <a:spLocks noGrp="1"/>
          </p:cNvSpPr>
          <p:nvPr>
            <p:ph type="ftr" sz="quarter" idx="11"/>
          </p:nvPr>
        </p:nvSpPr>
        <p:spPr/>
        <p:txBody>
          <a:bodyPr/>
          <a:lstStyle/>
          <a:p>
            <a:endParaRPr lang="ru-RU"/>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156072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56DB536A-2F59-4A36-80FB-CAD0430A3C27}" type="datetimeFigureOut">
              <a:rPr lang="ru-RU" smtClean="0"/>
              <a:t>22.11.2024</a:t>
            </a:fld>
            <a:endParaRPr lang="ru-RU"/>
          </a:p>
        </p:txBody>
      </p:sp>
      <p:sp>
        <p:nvSpPr>
          <p:cNvPr id="5" name="Footer Placeholder 4"/>
          <p:cNvSpPr>
            <a:spLocks noGrp="1"/>
          </p:cNvSpPr>
          <p:nvPr>
            <p:ph type="ftr" sz="quarter" idx="11"/>
          </p:nvPr>
        </p:nvSpPr>
        <p:spPr/>
        <p:txBody>
          <a:bodyPr/>
          <a:lstStyle/>
          <a:p>
            <a:endParaRPr lang="ru-RU"/>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411932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56DB536A-2F59-4A36-80FB-CAD0430A3C27}" type="datetimeFigureOut">
              <a:rPr lang="ru-RU" smtClean="0"/>
              <a:t>22.11.2024</a:t>
            </a:fld>
            <a:endParaRPr lang="ru-RU"/>
          </a:p>
        </p:txBody>
      </p:sp>
      <p:sp>
        <p:nvSpPr>
          <p:cNvPr id="6" name="Footer Placeholder 5"/>
          <p:cNvSpPr>
            <a:spLocks noGrp="1"/>
          </p:cNvSpPr>
          <p:nvPr>
            <p:ph type="ftr" sz="quarter" idx="11"/>
          </p:nvPr>
        </p:nvSpPr>
        <p:spPr/>
        <p:txBody>
          <a:bodyPr/>
          <a:lstStyle/>
          <a:p>
            <a:endParaRPr lang="ru-RU"/>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1726780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56DB536A-2F59-4A36-80FB-CAD0430A3C27}" type="datetimeFigureOut">
              <a:rPr lang="ru-RU" smtClean="0"/>
              <a:t>22.11.2024</a:t>
            </a:fld>
            <a:endParaRPr lang="ru-RU"/>
          </a:p>
        </p:txBody>
      </p:sp>
      <p:sp>
        <p:nvSpPr>
          <p:cNvPr id="8" name="Footer Placeholder 7"/>
          <p:cNvSpPr>
            <a:spLocks noGrp="1"/>
          </p:cNvSpPr>
          <p:nvPr>
            <p:ph type="ftr" sz="quarter" idx="11"/>
          </p:nvPr>
        </p:nvSpPr>
        <p:spPr/>
        <p:txBody>
          <a:bodyPr/>
          <a:lstStyle/>
          <a:p>
            <a:endParaRPr lang="ru-RU"/>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005252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56DB536A-2F59-4A36-80FB-CAD0430A3C27}" type="datetimeFigureOut">
              <a:rPr lang="ru-RU" smtClean="0"/>
              <a:t>22.11.2024</a:t>
            </a:fld>
            <a:endParaRPr lang="ru-RU"/>
          </a:p>
        </p:txBody>
      </p:sp>
      <p:sp>
        <p:nvSpPr>
          <p:cNvPr id="4" name="Footer Placeholder 3"/>
          <p:cNvSpPr>
            <a:spLocks noGrp="1"/>
          </p:cNvSpPr>
          <p:nvPr>
            <p:ph type="ftr" sz="quarter" idx="11"/>
          </p:nvPr>
        </p:nvSpPr>
        <p:spPr/>
        <p:txBody>
          <a:bodyPr/>
          <a:lstStyle/>
          <a:p>
            <a:endParaRPr lang="ru-RU"/>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625500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DB536A-2F59-4A36-80FB-CAD0430A3C27}" type="datetimeFigureOut">
              <a:rPr lang="ru-RU" smtClean="0"/>
              <a:t>22.11.2024</a:t>
            </a:fld>
            <a:endParaRPr lang="ru-RU"/>
          </a:p>
        </p:txBody>
      </p:sp>
      <p:sp>
        <p:nvSpPr>
          <p:cNvPr id="3" name="Footer Placeholder 2"/>
          <p:cNvSpPr>
            <a:spLocks noGrp="1"/>
          </p:cNvSpPr>
          <p:nvPr>
            <p:ph type="ftr" sz="quarter" idx="11"/>
          </p:nvPr>
        </p:nvSpPr>
        <p:spPr/>
        <p:txBody>
          <a:bodyPr/>
          <a:lstStyle/>
          <a:p>
            <a:endParaRPr lang="ru-RU"/>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3781430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ru-RU" smtClean="0"/>
              <a:t>Образец заголовка</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6DB536A-2F59-4A36-80FB-CAD0430A3C27}" type="datetimeFigureOut">
              <a:rPr lang="ru-RU" smtClean="0"/>
              <a:t>22.11.2024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851315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56DB536A-2F59-4A36-80FB-CAD0430A3C27}" type="datetimeFigureOut">
              <a:rPr lang="ru-RU" smtClean="0"/>
              <a:t>22.11.2024</a:t>
            </a:fld>
            <a:endParaRPr lang="ru-RU"/>
          </a:p>
        </p:txBody>
      </p:sp>
      <p:sp>
        <p:nvSpPr>
          <p:cNvPr id="6" name="Footer Placeholder 5"/>
          <p:cNvSpPr>
            <a:spLocks noGrp="1"/>
          </p:cNvSpPr>
          <p:nvPr>
            <p:ph type="ftr" sz="quarter" idx="11"/>
          </p:nvPr>
        </p:nvSpPr>
        <p:spPr/>
        <p:txBody>
          <a:bodyPr/>
          <a:lstStyle/>
          <a:p>
            <a:endParaRPr lang="ru-RU"/>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4E56ACAE-3F2D-4A1D-946A-35C6DFE5878A}" type="slidenum">
              <a:rPr lang="ru-RU" smtClean="0"/>
              <a:t>‹#›</a:t>
            </a:fld>
            <a:endParaRPr lang="ru-RU"/>
          </a:p>
        </p:txBody>
      </p:sp>
    </p:spTree>
    <p:extLst>
      <p:ext uri="{BB962C8B-B14F-4D97-AF65-F5344CB8AC3E}">
        <p14:creationId xmlns:p14="http://schemas.microsoft.com/office/powerpoint/2010/main" val="2605249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56DB536A-2F59-4A36-80FB-CAD0430A3C27}" type="datetimeFigureOut">
              <a:rPr lang="ru-RU" smtClean="0"/>
              <a:t>22.11.2024</a:t>
            </a:fld>
            <a:endParaRPr lang="ru-RU"/>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4E56ACAE-3F2D-4A1D-946A-35C6DFE5878A}" type="slidenum">
              <a:rPr lang="ru-RU" smtClean="0"/>
              <a:t>‹#›</a:t>
            </a:fld>
            <a:endParaRPr lang="ru-RU"/>
          </a:p>
        </p:txBody>
      </p:sp>
    </p:spTree>
    <p:extLst>
      <p:ext uri="{BB962C8B-B14F-4D97-AF65-F5344CB8AC3E}">
        <p14:creationId xmlns:p14="http://schemas.microsoft.com/office/powerpoint/2010/main" val="1311826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4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9.jpg"/><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7.emf"/></Relationships>
</file>

<file path=ppt/slides/_rels/slide48.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1.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3.emf"/></Relationships>
</file>

<file path=ppt/slides/_rels/slide5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52.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2.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3.jpg"/></Relationships>
</file>

<file path=ppt/slides/_rels/slide5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79.emf"/></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58835" y="2420982"/>
            <a:ext cx="10363789" cy="2682240"/>
          </a:xfrm>
        </p:spPr>
        <p:txBody>
          <a:bodyPr>
            <a:noAutofit/>
          </a:bodyPr>
          <a:lstStyle/>
          <a:p>
            <a:pPr algn="ctr"/>
            <a:r>
              <a:rPr lang="ru-RU" sz="6000" b="1" dirty="0" smtClean="0">
                <a:solidFill>
                  <a:schemeClr val="accent2">
                    <a:lumMod val="50000"/>
                  </a:schemeClr>
                </a:solidFill>
                <a:latin typeface="Book Antiqua" panose="02040602050305030304" pitchFamily="18" charset="0"/>
              </a:rPr>
              <a:t>Книга памяти Белгородского района «Герой с соседней парты!»</a:t>
            </a:r>
            <a:endParaRPr lang="ru-RU" sz="6000" b="1" dirty="0">
              <a:solidFill>
                <a:schemeClr val="accent2">
                  <a:lumMod val="50000"/>
                </a:schemeClr>
              </a:solidFill>
              <a:latin typeface="Book Antiqua" panose="02040602050305030304" pitchFamily="18" charset="0"/>
            </a:endParaRPr>
          </a:p>
        </p:txBody>
      </p:sp>
      <p:sp>
        <p:nvSpPr>
          <p:cNvPr id="3" name="Подзаголовок 2"/>
          <p:cNvSpPr>
            <a:spLocks noGrp="1"/>
          </p:cNvSpPr>
          <p:nvPr>
            <p:ph type="subTitle" idx="1"/>
          </p:nvPr>
        </p:nvSpPr>
        <p:spPr>
          <a:xfrm>
            <a:off x="3526971" y="6414592"/>
            <a:ext cx="6230187" cy="334551"/>
          </a:xfrm>
        </p:spPr>
        <p:txBody>
          <a:bodyPr>
            <a:normAutofit fontScale="92500" lnSpcReduction="10000"/>
          </a:bodyPr>
          <a:lstStyle/>
          <a:p>
            <a:pPr algn="ctr"/>
            <a:r>
              <a:rPr lang="ru-RU" b="1" dirty="0" smtClean="0">
                <a:latin typeface="Times New Roman" panose="02020603050405020304" pitchFamily="18" charset="0"/>
                <a:cs typeface="Times New Roman" panose="02020603050405020304" pitchFamily="18" charset="0"/>
              </a:rPr>
              <a:t>Белгородский район 2024 г.</a:t>
            </a:r>
            <a:endParaRPr lang="ru-RU" b="1"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02" y="251680"/>
            <a:ext cx="1356729" cy="1715864"/>
          </a:xfrm>
          <a:prstGeom prst="rect">
            <a:avLst/>
          </a:prstGeom>
        </p:spPr>
      </p:pic>
    </p:spTree>
    <p:extLst>
      <p:ext uri="{BB962C8B-B14F-4D97-AF65-F5344CB8AC3E}">
        <p14:creationId xmlns:p14="http://schemas.microsoft.com/office/powerpoint/2010/main" val="276463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610450" y="294278"/>
            <a:ext cx="5886450" cy="1019175"/>
          </a:xfrm>
        </p:spPr>
        <p:txBody>
          <a:bodyPr>
            <a:normAutofit/>
          </a:bodyPr>
          <a:lstStyle/>
          <a:p>
            <a:pPr algn="ctr"/>
            <a:r>
              <a:rPr lang="ru-RU" sz="2800" b="1" dirty="0" smtClean="0">
                <a:latin typeface="Times New Roman" pitchFamily="18" charset="0"/>
                <a:cs typeface="Times New Roman" pitchFamily="18" charset="0"/>
              </a:rPr>
              <a:t>Чумак Юрий Алексеевич</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(25.07.1977 – 22.08.1999)</a:t>
            </a:r>
            <a:endParaRPr lang="ru-RU" sz="2800" b="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5061099" y="1628775"/>
            <a:ext cx="6804836" cy="4974044"/>
          </a:xfrm>
        </p:spPr>
        <p:txBody>
          <a:bodyPr>
            <a:noAutofit/>
          </a:bodyPr>
          <a:lstStyle/>
          <a:p>
            <a:pPr indent="358775" algn="just">
              <a:spcBef>
                <a:spcPts val="0"/>
              </a:spcBef>
            </a:pPr>
            <a:r>
              <a:rPr lang="ru-RU" sz="1200" dirty="0" smtClean="0">
                <a:solidFill>
                  <a:schemeClr val="tx1"/>
                </a:solidFill>
                <a:latin typeface="Times New Roman" pitchFamily="18" charset="0"/>
                <a:cs typeface="Times New Roman" pitchFamily="18" charset="0"/>
              </a:rPr>
              <a:t>Юрий Алексеевич Чумак родился в 1977 году в с. </a:t>
            </a:r>
            <a:r>
              <a:rPr lang="ru-RU" sz="1200" dirty="0" err="1" smtClean="0">
                <a:solidFill>
                  <a:schemeClr val="tx1"/>
                </a:solidFill>
                <a:latin typeface="Times New Roman" pitchFamily="18" charset="0"/>
                <a:cs typeface="Times New Roman" pitchFamily="18" charset="0"/>
              </a:rPr>
              <a:t>Кологреево</a:t>
            </a:r>
            <a:r>
              <a:rPr lang="ru-RU" sz="1200" dirty="0" smtClean="0">
                <a:solidFill>
                  <a:schemeClr val="tx1"/>
                </a:solidFill>
                <a:latin typeface="Times New Roman" pitchFamily="18" charset="0"/>
                <a:cs typeface="Times New Roman" pitchFamily="18" charset="0"/>
              </a:rPr>
              <a:t>, Орловской области. В 1979 году вместе с семьей  переехали  в п. Октябрьский. </a:t>
            </a:r>
          </a:p>
          <a:p>
            <a:pPr indent="358775" algn="just">
              <a:spcBef>
                <a:spcPts val="0"/>
              </a:spcBef>
            </a:pPr>
            <a:r>
              <a:rPr lang="ru-RU" sz="1200" dirty="0" smtClean="0">
                <a:solidFill>
                  <a:schemeClr val="tx1"/>
                </a:solidFill>
                <a:latin typeface="Times New Roman" pitchFamily="18" charset="0"/>
                <a:cs typeface="Times New Roman" pitchFamily="18" charset="0"/>
              </a:rPr>
              <a:t>Юрий очень хотел стать учителем, поэтому после школы он  подал документы на факультет физической культуры Белгородского педагогического колледжа. В этом учебном заведении после занятий упорно занимался в известном спортивном клубе «Сакура». </a:t>
            </a:r>
          </a:p>
          <a:p>
            <a:pPr indent="358775" algn="just">
              <a:spcBef>
                <a:spcPts val="0"/>
              </a:spcBef>
            </a:pPr>
            <a:r>
              <a:rPr lang="ru-RU" sz="1200" dirty="0" smtClean="0">
                <a:solidFill>
                  <a:schemeClr val="tx1"/>
                </a:solidFill>
                <a:latin typeface="Times New Roman" pitchFamily="18" charset="0"/>
                <a:cs typeface="Times New Roman" pitchFamily="18" charset="0"/>
              </a:rPr>
              <a:t>До призыва в армию успел поработать учителем физкультуры в </a:t>
            </a:r>
            <a:r>
              <a:rPr lang="ru-RU" sz="1200" dirty="0" err="1" smtClean="0">
                <a:solidFill>
                  <a:schemeClr val="tx1"/>
                </a:solidFill>
                <a:latin typeface="Times New Roman" pitchFamily="18" charset="0"/>
                <a:cs typeface="Times New Roman" pitchFamily="18" charset="0"/>
              </a:rPr>
              <a:t>Бессоновской</a:t>
            </a:r>
            <a:r>
              <a:rPr lang="ru-RU" sz="1200" dirty="0" smtClean="0">
                <a:solidFill>
                  <a:schemeClr val="tx1"/>
                </a:solidFill>
                <a:latin typeface="Times New Roman" pitchFamily="18" charset="0"/>
                <a:cs typeface="Times New Roman" pitchFamily="18" charset="0"/>
              </a:rPr>
              <a:t> школе. </a:t>
            </a:r>
          </a:p>
          <a:p>
            <a:pPr indent="358775" algn="just">
              <a:spcBef>
                <a:spcPts val="0"/>
              </a:spcBef>
            </a:pPr>
            <a:r>
              <a:rPr lang="ru-RU" sz="1200" dirty="0" smtClean="0">
                <a:solidFill>
                  <a:schemeClr val="tx1"/>
                </a:solidFill>
                <a:latin typeface="Times New Roman" pitchFamily="18" charset="0"/>
                <a:cs typeface="Times New Roman" pitchFamily="18" charset="0"/>
              </a:rPr>
              <a:t>27 ноября 1997 года военным комиссариатом Белгородского района Юрий Чумак был призван в Вооруженные силы России. Службу проходил в Омске.  С 14 апреля 1999 года сержант Чумак Ю.А. выполнял специальное задание командования на территории республики </a:t>
            </a:r>
          </a:p>
          <a:p>
            <a:pPr indent="358775" algn="just">
              <a:spcBef>
                <a:spcPts val="0"/>
              </a:spcBef>
            </a:pPr>
            <a:r>
              <a:rPr lang="ru-RU" sz="1200" dirty="0" smtClean="0">
                <a:solidFill>
                  <a:schemeClr val="tx1"/>
                </a:solidFill>
                <a:latin typeface="Times New Roman" pitchFamily="18" charset="0"/>
                <a:cs typeface="Times New Roman" pitchFamily="18" charset="0"/>
              </a:rPr>
              <a:t>19 августа 1999 года отделению сержанта Чумака Ю.А. была поставлена боевая задача по захвату высоты в районе селения </a:t>
            </a:r>
            <a:r>
              <a:rPr lang="ru-RU" sz="1200" dirty="0" err="1" smtClean="0">
                <a:solidFill>
                  <a:schemeClr val="tx1"/>
                </a:solidFill>
                <a:latin typeface="Times New Roman" pitchFamily="18" charset="0"/>
                <a:cs typeface="Times New Roman" pitchFamily="18" charset="0"/>
              </a:rPr>
              <a:t>Тандо</a:t>
            </a:r>
            <a:r>
              <a:rPr lang="ru-RU" sz="1200" dirty="0" smtClean="0">
                <a:solidFill>
                  <a:schemeClr val="tx1"/>
                </a:solidFill>
                <a:latin typeface="Times New Roman" pitchFamily="18" charset="0"/>
                <a:cs typeface="Times New Roman" pitchFamily="18" charset="0"/>
              </a:rPr>
              <a:t> и уничтожения находящихся там боевиков. Отделение сержанта Чумака Ю.А. уничтожило около десятка боевиков. Подавило два пулеметных расчета, захватило три гранатомета и большое количество стрелкового оружия и боеприпасов. В этом бою сержант Чумак Ю.А., ведя прицельный огонь, уничтожил трех боевиков.</a:t>
            </a:r>
          </a:p>
          <a:p>
            <a:pPr indent="358775" algn="just">
              <a:spcBef>
                <a:spcPts val="0"/>
              </a:spcBef>
            </a:pPr>
            <a:r>
              <a:rPr lang="ru-RU" sz="1200" dirty="0" smtClean="0">
                <a:solidFill>
                  <a:schemeClr val="tx1"/>
                </a:solidFill>
                <a:latin typeface="Times New Roman" pitchFamily="18" charset="0"/>
                <a:cs typeface="Times New Roman" pitchFamily="18" charset="0"/>
              </a:rPr>
              <a:t>22 августа 1999 г., отделение овладело высотой 15,65, гора Ослиное Ухо. После выполнения задания разведгруппа вернулась на базу, но спустя некоторое время стало известно, что недалеко от них попала в окружения разведгруппа. Сержант Ю. Чумак добровольно вместе с капитаном И. Хоменко выдвинулись на помощь попавшей в окружение группе. Во время боя капитан Хоменко получает смертельное ранение, от которого тут же погиб. Юра попытался вытащить тело капитана с поля боя, но сам получил тяжелое ранение. После боя, возле тел сержанта Чумака и капитана Хоменко, были найдены многочисленные следы крови, что свидетельствовало о больших потерях боевиков.  Юра погиб, ему только исполнилось 22 года. Похоронен на кладбище п. Октябрьский.</a:t>
            </a:r>
          </a:p>
          <a:p>
            <a:pPr indent="358775" algn="just">
              <a:spcBef>
                <a:spcPts val="0"/>
              </a:spcBef>
            </a:pPr>
            <a:r>
              <a:rPr lang="ru-RU" sz="1200" dirty="0" smtClean="0">
                <a:solidFill>
                  <a:schemeClr val="tx1"/>
                </a:solidFill>
                <a:latin typeface="Times New Roman" pitchFamily="18" charset="0"/>
                <a:cs typeface="Times New Roman" pitchFamily="18" charset="0"/>
              </a:rPr>
              <a:t>Указом Президента Российской Федерации от 27 октября 1999 года сержанту Юрию Алексеевичу Чумаку посмертно присвоено звание Героя Российской Федерации. Звезда Героя была вручена маме Юрия в Новороссийске.   </a:t>
            </a:r>
          </a:p>
          <a:p>
            <a:pPr indent="358775" algn="just">
              <a:spcBef>
                <a:spcPts val="0"/>
              </a:spcBef>
            </a:pPr>
            <a:r>
              <a:rPr lang="ru-RU" sz="1200" dirty="0" smtClean="0">
                <a:solidFill>
                  <a:schemeClr val="tx1"/>
                </a:solidFill>
                <a:latin typeface="Times New Roman" pitchFamily="18" charset="0"/>
                <a:cs typeface="Times New Roman" pitchFamily="18" charset="0"/>
              </a:rPr>
              <a:t>23 февраля 2000 года имя Героя России Юрия Чумака было присвоено средней школе поселка Октябрьский</a:t>
            </a:r>
            <a:endParaRPr lang="ru-RU" sz="1200" dirty="0">
              <a:solidFill>
                <a:schemeClr val="tx1"/>
              </a:solidFill>
              <a:latin typeface="Times New Roman" pitchFamily="18" charset="0"/>
              <a:cs typeface="Times New Roman" pitchFamily="18" charset="0"/>
            </a:endParaRP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pic>
        <p:nvPicPr>
          <p:cNvPr id="28674" name="Picture 2" descr="Picture background"/>
          <p:cNvPicPr>
            <a:picLocks noChangeAspect="1" noChangeArrowheads="1"/>
          </p:cNvPicPr>
          <p:nvPr/>
        </p:nvPicPr>
        <p:blipFill>
          <a:blip r:embed="rId3"/>
          <a:srcRect/>
          <a:stretch>
            <a:fillRect/>
          </a:stretch>
        </p:blipFill>
        <p:spPr bwMode="auto">
          <a:xfrm>
            <a:off x="744279" y="1496232"/>
            <a:ext cx="3578510" cy="4950273"/>
          </a:xfrm>
          <a:prstGeom prst="rect">
            <a:avLst/>
          </a:prstGeom>
          <a:ln>
            <a:noFill/>
          </a:ln>
          <a:effectLst>
            <a:outerShdw blurRad="190500" algn="tl" rotWithShape="0">
              <a:srgbClr val="000000">
                <a:alpha val="70000"/>
              </a:srgbClr>
            </a:outerShdw>
          </a:effectLst>
        </p:spPr>
      </p:pic>
      <p:sp>
        <p:nvSpPr>
          <p:cNvPr id="28676" name="AutoShape 4" descr="Picture background"/>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28678" name="Picture 6" descr="Picture background"/>
          <p:cNvPicPr>
            <a:picLocks noChangeAspect="1" noChangeArrowheads="1"/>
          </p:cNvPicPr>
          <p:nvPr/>
        </p:nvPicPr>
        <p:blipFill>
          <a:blip r:embed="rId4" cstate="print"/>
          <a:srcRect/>
          <a:stretch>
            <a:fillRect/>
          </a:stretch>
        </p:blipFill>
        <p:spPr bwMode="auto">
          <a:xfrm>
            <a:off x="10808954" y="294278"/>
            <a:ext cx="799200" cy="1168136"/>
          </a:xfrm>
          <a:prstGeom prst="rect">
            <a:avLst/>
          </a:prstGeom>
          <a:noFill/>
        </p:spPr>
      </p:pic>
    </p:spTree>
    <p:extLst>
      <p:ext uri="{BB962C8B-B14F-4D97-AF65-F5344CB8AC3E}">
        <p14:creationId xmlns:p14="http://schemas.microsoft.com/office/powerpoint/2010/main" val="385037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r>
              <a:rPr lang="ru-RU" sz="3200" b="1" dirty="0" smtClean="0"/>
              <a:t>   </a:t>
            </a:r>
            <a:r>
              <a:rPr lang="ru-RU" sz="2800" b="1" dirty="0" smtClean="0">
                <a:latin typeface="Times New Roman" pitchFamily="18" charset="0"/>
                <a:cs typeface="Times New Roman" pitchFamily="18" charset="0"/>
              </a:rPr>
              <a:t>Соснин Максим Владимирович </a:t>
            </a:r>
            <a:endParaRPr lang="ru-RU" sz="2800" dirty="0" smtClean="0">
              <a:latin typeface="Times New Roman" pitchFamily="18" charset="0"/>
              <a:cs typeface="Times New Roman" pitchFamily="18" charset="0"/>
            </a:endParaRPr>
          </a:p>
          <a:p>
            <a:pPr algn="ctr">
              <a:spcBef>
                <a:spcPts val="0"/>
              </a:spcBef>
            </a:pPr>
            <a:r>
              <a:rPr lang="ru-RU" sz="2800" b="1" dirty="0" smtClean="0">
                <a:latin typeface="Times New Roman" pitchFamily="18" charset="0"/>
                <a:cs typeface="Times New Roman" pitchFamily="18" charset="0"/>
              </a:rPr>
              <a:t>(07.02.2002 – 24.01.2024 гг.)</a:t>
            </a:r>
            <a:endParaRPr lang="ru-RU" sz="2800" dirty="0" smtClean="0">
              <a:latin typeface="Times New Roman" pitchFamily="18" charset="0"/>
              <a:cs typeface="Times New Roman"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774018" y="1531754"/>
            <a:ext cx="7184775" cy="5262979"/>
          </a:xfrm>
          <a:prstGeom prst="rect">
            <a:avLst/>
          </a:prstGeom>
          <a:noFill/>
        </p:spPr>
        <p:txBody>
          <a:bodyPr wrap="square" rtlCol="0">
            <a:spAutoFit/>
          </a:bodyPr>
          <a:lstStyle/>
          <a:p>
            <a:pPr indent="450000" algn="just"/>
            <a:r>
              <a:rPr lang="ru-RU" sz="12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Выпускник </a:t>
            </a:r>
            <a:r>
              <a:rPr lang="ru-RU" sz="1400" dirty="0" smtClean="0">
                <a:latin typeface="Times New Roman" pitchFamily="18" charset="0"/>
                <a:cs typeface="Times New Roman" pitchFamily="18" charset="0"/>
              </a:rPr>
              <a:t>Октябрьской школы 2020 года. В школе учился на отлично, был активным участником школьных олимпиад, конкурсов, ведущим мероприятий, занимался в театральной студии. Главным его увлечением было участие в работе военно-патриотического клуба «Сокол». С 2018 по 2020 гг. являлся командиром клуба. Под его руководством  ВПК «Сокол» ежегодно становился победителем военно-патриотической игры «Зарница» на региональном уровне. Занимался пулевой стрельбой, имеет золотой знак ГТО. Закончил школу с золотой медалью. </a:t>
            </a:r>
          </a:p>
          <a:p>
            <a:pPr indent="450000" algn="just"/>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Службу </a:t>
            </a:r>
            <a:r>
              <a:rPr lang="ru-RU" sz="1400" dirty="0" smtClean="0">
                <a:latin typeface="Times New Roman" pitchFamily="18" charset="0"/>
                <a:cs typeface="Times New Roman" pitchFamily="18" charset="0"/>
              </a:rPr>
              <a:t>по призыву проходил в в/ч 28337 города Кубинка. В этой же части в феврале 2021 года заключил контракт с учетом срочной службы сроком на три года. Должность: старший разведчик – санитарный инструктор отряда специального назначения 45-ой </a:t>
            </a:r>
            <a:r>
              <a:rPr lang="ru-RU" sz="1400" dirty="0" err="1" smtClean="0">
                <a:latin typeface="Times New Roman" pitchFamily="18" charset="0"/>
                <a:cs typeface="Times New Roman" pitchFamily="18" charset="0"/>
              </a:rPr>
              <a:t>ОБр</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СпН</a:t>
            </a:r>
            <a:r>
              <a:rPr lang="ru-RU" sz="1400" dirty="0" smtClean="0">
                <a:latin typeface="Times New Roman" pitchFamily="18" charset="0"/>
                <a:cs typeface="Times New Roman" pitchFamily="18" charset="0"/>
              </a:rPr>
              <a:t> ВДВ. Позывной «Поэт». Воинское звание: ефрейтор. Погиб 24.01.2024 г. при выполнении задач в ходе СВО на территориях  Украины, ЛНР, ДНР. Похоронен в п. Октябрьский.</a:t>
            </a:r>
          </a:p>
          <a:p>
            <a:pPr indent="450000" algn="just"/>
            <a:r>
              <a:rPr lang="ru-RU" sz="1400" b="1" dirty="0" smtClean="0">
                <a:latin typeface="Times New Roman" pitchFamily="18" charset="0"/>
                <a:cs typeface="Times New Roman" pitchFamily="18" charset="0"/>
              </a:rPr>
              <a:t>Награжден: </a:t>
            </a:r>
            <a:r>
              <a:rPr lang="ru-RU" sz="1400" dirty="0" smtClean="0">
                <a:latin typeface="Times New Roman" pitchFamily="18" charset="0"/>
                <a:cs typeface="Times New Roman" pitchFamily="18" charset="0"/>
              </a:rPr>
              <a:t>Сертификат на право ношения берета Президентского полка Службы коменданта Московского Кремля ФСО России;</a:t>
            </a:r>
          </a:p>
          <a:p>
            <a:pPr indent="450000" algn="just"/>
            <a:r>
              <a:rPr lang="ru-RU" sz="1400" dirty="0" smtClean="0">
                <a:latin typeface="Times New Roman" pitchFamily="18" charset="0"/>
                <a:cs typeface="Times New Roman" pitchFamily="18" charset="0"/>
              </a:rPr>
              <a:t>-Медаль МО РФ «Участнику военной операции в Сирии» </a:t>
            </a:r>
          </a:p>
          <a:p>
            <a:pPr indent="450000" algn="just"/>
            <a:r>
              <a:rPr lang="ru-RU" sz="1400" dirty="0" smtClean="0">
                <a:latin typeface="Times New Roman" pitchFamily="18" charset="0"/>
                <a:cs typeface="Times New Roman" pitchFamily="18" charset="0"/>
              </a:rPr>
              <a:t>-Медаль МО РФ «Миротворческая операция январь 2022»;</a:t>
            </a:r>
          </a:p>
          <a:p>
            <a:pPr indent="450000" algn="just"/>
            <a:r>
              <a:rPr lang="ru-RU" sz="1400" dirty="0" smtClean="0">
                <a:latin typeface="Times New Roman" pitchFamily="18" charset="0"/>
                <a:cs typeface="Times New Roman" pitchFamily="18" charset="0"/>
              </a:rPr>
              <a:t>-Медаль МО РФ «Генерал армии </a:t>
            </a:r>
            <a:r>
              <a:rPr lang="ru-RU" sz="1400" dirty="0" err="1" smtClean="0">
                <a:latin typeface="Times New Roman" pitchFamily="18" charset="0"/>
                <a:cs typeface="Times New Roman" pitchFamily="18" charset="0"/>
              </a:rPr>
              <a:t>Маргелов</a:t>
            </a:r>
            <a:r>
              <a:rPr lang="ru-RU" sz="1400" dirty="0" smtClean="0">
                <a:latin typeface="Times New Roman" pitchFamily="18" charset="0"/>
                <a:cs typeface="Times New Roman" pitchFamily="18" charset="0"/>
              </a:rPr>
              <a:t>»;</a:t>
            </a:r>
          </a:p>
          <a:p>
            <a:pPr lvl="0" indent="450000" algn="just"/>
            <a:r>
              <a:rPr lang="ru-RU" sz="1400" dirty="0" smtClean="0">
                <a:latin typeface="Times New Roman" pitchFamily="18" charset="0"/>
                <a:cs typeface="Times New Roman" pitchFamily="18" charset="0"/>
              </a:rPr>
              <a:t>-Орден </a:t>
            </a:r>
            <a:r>
              <a:rPr lang="ru-RU" sz="1400" dirty="0" smtClean="0">
                <a:latin typeface="Times New Roman" pitchFamily="18" charset="0"/>
                <a:cs typeface="Times New Roman" pitchFamily="18" charset="0"/>
              </a:rPr>
              <a:t>Мужества (2022 г.);</a:t>
            </a:r>
          </a:p>
          <a:p>
            <a:pPr lvl="0" indent="450000" algn="just"/>
            <a:r>
              <a:rPr lang="ru-RU" sz="1400" dirty="0" smtClean="0">
                <a:latin typeface="Times New Roman" pitchFamily="18" charset="0"/>
                <a:cs typeface="Times New Roman" pitchFamily="18" charset="0"/>
              </a:rPr>
              <a:t>-Орден </a:t>
            </a:r>
            <a:r>
              <a:rPr lang="ru-RU" sz="1400" dirty="0" smtClean="0">
                <a:latin typeface="Times New Roman" pitchFamily="18" charset="0"/>
                <a:cs typeface="Times New Roman" pitchFamily="18" charset="0"/>
              </a:rPr>
              <a:t>Мужества (2023 г.);</a:t>
            </a:r>
          </a:p>
          <a:p>
            <a:pPr indent="450000" algn="just"/>
            <a:r>
              <a:rPr lang="ru-RU" sz="1400" dirty="0" smtClean="0">
                <a:latin typeface="Times New Roman" pitchFamily="18" charset="0"/>
                <a:cs typeface="Times New Roman" pitchFamily="18" charset="0"/>
              </a:rPr>
              <a:t>- Памятная медаль «45 отдельная гвардейская бригада специального назначения ВДВ» (2023 г.);</a:t>
            </a:r>
          </a:p>
          <a:p>
            <a:pPr indent="450000" algn="just"/>
            <a:r>
              <a:rPr lang="ru-RU" sz="1400" dirty="0" smtClean="0">
                <a:latin typeface="Times New Roman" pitchFamily="18" charset="0"/>
                <a:cs typeface="Times New Roman" pitchFamily="18" charset="0"/>
              </a:rPr>
              <a:t>- Памятная медаль «Анатолий Лебедь» </a:t>
            </a:r>
          </a:p>
          <a:p>
            <a:pPr indent="450000"/>
            <a:r>
              <a:rPr lang="ru-RU" sz="1400" dirty="0" smtClean="0">
                <a:latin typeface="Times New Roman" pitchFamily="18" charset="0"/>
                <a:cs typeface="Times New Roman" pitchFamily="18" charset="0"/>
              </a:rPr>
              <a:t>- Орден Мужества (посмертно, 2024 г.).</a:t>
            </a:r>
            <a:endParaRPr lang="ru-RU" sz="1400" dirty="0">
              <a:latin typeface="Times New Roman" pitchFamily="18" charset="0"/>
              <a:cs typeface="Times New Roman" pitchFamily="18" charset="0"/>
            </a:endParaRPr>
          </a:p>
        </p:txBody>
      </p:sp>
      <p:pic>
        <p:nvPicPr>
          <p:cNvPr id="1030" name="Picture 6" descr="C:\Users\White2\Downloads\СОСНИН.jpg"/>
          <p:cNvPicPr>
            <a:picLocks noChangeAspect="1" noChangeArrowheads="1"/>
          </p:cNvPicPr>
          <p:nvPr/>
        </p:nvPicPr>
        <p:blipFill>
          <a:blip r:embed="rId3" cstate="print"/>
          <a:srcRect/>
          <a:stretch>
            <a:fillRect/>
          </a:stretch>
        </p:blipFill>
        <p:spPr bwMode="auto">
          <a:xfrm>
            <a:off x="794101" y="1531754"/>
            <a:ext cx="3565589" cy="504276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1737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9"/>
          <p:cNvSpPr>
            <a:spLocks noGrp="1"/>
          </p:cNvSpPr>
          <p:nvPr>
            <p:ph type="ctrTitle"/>
          </p:nvPr>
        </p:nvSpPr>
        <p:spPr>
          <a:xfrm>
            <a:off x="3305597" y="544388"/>
            <a:ext cx="7321232" cy="678180"/>
          </a:xfrm>
        </p:spPr>
        <p:txBody>
          <a:bodyPr>
            <a:normAutofit fontScale="90000"/>
          </a:bodyPr>
          <a:lstStyle/>
          <a:p>
            <a:pPr algn="ctr"/>
            <a:r>
              <a:rPr lang="ru-RU" sz="3200" b="1" dirty="0" smtClean="0">
                <a:latin typeface="Times New Roman" pitchFamily="18" charset="0"/>
                <a:cs typeface="Times New Roman" pitchFamily="18" charset="0"/>
              </a:rPr>
              <a:t>Малахов Илья Сергеевич </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r>
              <a:rPr lang="ru-RU" sz="3200" b="1" dirty="0" smtClean="0">
                <a:latin typeface="Times New Roman" pitchFamily="18" charset="0"/>
                <a:cs typeface="Times New Roman" pitchFamily="18" charset="0"/>
              </a:rPr>
              <a:t>(30.04.1990 – 13.11.2023)</a:t>
            </a:r>
            <a:endParaRPr lang="ru-RU" sz="3200" dirty="0">
              <a:latin typeface="Times New Roman" pitchFamily="18" charset="0"/>
              <a:cs typeface="Times New Roman" pitchFamily="18" charset="0"/>
            </a:endParaRPr>
          </a:p>
        </p:txBody>
      </p:sp>
      <p:sp>
        <p:nvSpPr>
          <p:cNvPr id="11" name="Подзаголовок 10"/>
          <p:cNvSpPr>
            <a:spLocks noGrp="1"/>
          </p:cNvSpPr>
          <p:nvPr>
            <p:ph type="subTitle" idx="1"/>
          </p:nvPr>
        </p:nvSpPr>
        <p:spPr>
          <a:xfrm>
            <a:off x="5007935" y="1783081"/>
            <a:ext cx="6858000" cy="4704497"/>
          </a:xfrm>
        </p:spPr>
        <p:txBody>
          <a:bodyPr>
            <a:normAutofit fontScale="25000" lnSpcReduction="20000"/>
          </a:bodyPr>
          <a:lstStyle/>
          <a:p>
            <a:pPr indent="358775" algn="just">
              <a:lnSpc>
                <a:spcPct val="120000"/>
              </a:lnSpc>
              <a:spcBef>
                <a:spcPts val="0"/>
              </a:spcBef>
            </a:pPr>
            <a:r>
              <a:rPr lang="ru-RU" sz="6400" dirty="0" smtClean="0">
                <a:solidFill>
                  <a:schemeClr val="tx1"/>
                </a:solidFill>
                <a:latin typeface="Times New Roman" pitchFamily="18" charset="0"/>
                <a:cs typeface="Times New Roman" pitchFamily="18" charset="0"/>
              </a:rPr>
              <a:t>Малахов Илья Сергеевич - выпускник Октябрьской школы, активный участник всех школьных дел, учился на «хорошо» и «отлично». Активно занимался командными видами спорта, принимал участие в спортивных соревнованиях. После окончания школы поступил  учиться в Белгородский государственный университет на факультет физической культуры и спорта по специальности «учитель физкультуры». </a:t>
            </a:r>
          </a:p>
          <a:p>
            <a:pPr indent="358775" algn="just">
              <a:lnSpc>
                <a:spcPct val="120000"/>
              </a:lnSpc>
              <a:spcBef>
                <a:spcPts val="0"/>
              </a:spcBef>
            </a:pPr>
            <a:r>
              <a:rPr lang="ru-RU" sz="6400" dirty="0" smtClean="0">
                <a:solidFill>
                  <a:schemeClr val="tx1"/>
                </a:solidFill>
                <a:latin typeface="Times New Roman" pitchFamily="18" charset="0"/>
                <a:cs typeface="Times New Roman" pitchFamily="18" charset="0"/>
              </a:rPr>
              <a:t>С 2017 г. служил в ЧВК «Вагнер» (позывной «Земляк»). Участвовал в боевых действия в Сирии, был награжден корпоративной наградой ЧВК «Вагнер» «Черный крест», медалями «За отвагу» в 2019 г., 2023 г., «Победа над терроризмом» (медаль Сирийско-Арабской Республики). </a:t>
            </a:r>
          </a:p>
          <a:p>
            <a:pPr indent="358775" algn="just">
              <a:lnSpc>
                <a:spcPct val="120000"/>
              </a:lnSpc>
              <a:spcBef>
                <a:spcPts val="0"/>
              </a:spcBef>
            </a:pPr>
            <a:r>
              <a:rPr lang="ru-RU" sz="6400" dirty="0" smtClean="0">
                <a:solidFill>
                  <a:schemeClr val="tx1"/>
                </a:solidFill>
                <a:latin typeface="Times New Roman" pitchFamily="18" charset="0"/>
                <a:cs typeface="Times New Roman" pitchFamily="18" charset="0"/>
              </a:rPr>
              <a:t>С 2023 г. служил в 45-й отдельной гвардейской бригаде специального назначения Министерства обороны Российской Федерации. 13 ноября 2023 г., взяв на себя ответственность, повел колонну в точку назначения. Отряд попал в засаду, боевики открыли огонь по колонне. Илья погиб. </a:t>
            </a:r>
          </a:p>
          <a:p>
            <a:pPr indent="358775" algn="just">
              <a:lnSpc>
                <a:spcPct val="120000"/>
              </a:lnSpc>
              <a:spcBef>
                <a:spcPts val="0"/>
              </a:spcBef>
            </a:pPr>
            <a:r>
              <a:rPr lang="ru-RU" sz="6400" dirty="0" smtClean="0">
                <a:solidFill>
                  <a:schemeClr val="tx1"/>
                </a:solidFill>
                <a:latin typeface="Times New Roman" pitchFamily="18" charset="0"/>
                <a:cs typeface="Times New Roman" pitchFamily="18" charset="0"/>
              </a:rPr>
              <a:t>Решением командира бригады в честь Малахова Ильи названа одна из промежуточных точек дорог в Сирии: «точка Земляк». Похоронен в п. Октябрьский.</a:t>
            </a:r>
          </a:p>
          <a:p>
            <a:pPr indent="358775" algn="just">
              <a:lnSpc>
                <a:spcPct val="120000"/>
              </a:lnSpc>
              <a:spcBef>
                <a:spcPts val="0"/>
              </a:spcBef>
            </a:pPr>
            <a:r>
              <a:rPr lang="ru-RU" sz="6400" dirty="0" smtClean="0">
                <a:solidFill>
                  <a:schemeClr val="tx1"/>
                </a:solidFill>
                <a:latin typeface="Times New Roman" pitchFamily="18" charset="0"/>
                <a:cs typeface="Times New Roman" pitchFamily="18" charset="0"/>
              </a:rPr>
              <a:t>Награжден орденом Мужества (посмертно).</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129" y="294278"/>
            <a:ext cx="799380" cy="1010981"/>
          </a:xfrm>
          <a:prstGeom prst="rect">
            <a:avLst/>
          </a:prstGeom>
        </p:spPr>
      </p:pic>
      <p:pic>
        <p:nvPicPr>
          <p:cNvPr id="12" name="Picture 2" descr="C:\Users\White2\Downloads\МАЛАХОВ.png"/>
          <p:cNvPicPr>
            <a:picLocks noChangeAspect="1" noChangeArrowheads="1"/>
          </p:cNvPicPr>
          <p:nvPr/>
        </p:nvPicPr>
        <p:blipFill>
          <a:blip r:embed="rId3" cstate="print"/>
          <a:srcRect/>
          <a:stretch>
            <a:fillRect/>
          </a:stretch>
        </p:blipFill>
        <p:spPr bwMode="auto">
          <a:xfrm>
            <a:off x="871719" y="1606506"/>
            <a:ext cx="3451615" cy="488107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9341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28960" y="294847"/>
            <a:ext cx="8915399" cy="468000"/>
          </a:xfrm>
        </p:spPr>
        <p:txBody>
          <a:bodyPr lIns="72000" tIns="36000" rIns="72000" bIns="36000">
            <a:noAutofit/>
          </a:bodyPr>
          <a:lstStyle/>
          <a:p>
            <a:pPr algn="ctr">
              <a:spcBef>
                <a:spcPts val="0"/>
              </a:spcBef>
            </a:pPr>
            <a:r>
              <a:rPr lang="ru-RU" sz="2800" b="1" dirty="0" smtClean="0">
                <a:solidFill>
                  <a:schemeClr val="tx1"/>
                </a:solidFill>
                <a:latin typeface="Times New Roman" pitchFamily="18" charset="0"/>
                <a:cs typeface="Times New Roman" pitchFamily="18" charset="0"/>
              </a:rPr>
              <a:t>Сержантов Андрей Валерьевич</a:t>
            </a:r>
            <a:endParaRPr lang="ru-RU" sz="2800" dirty="0" smtClean="0">
              <a:solidFill>
                <a:schemeClr val="tx1"/>
              </a:solidFill>
              <a:latin typeface="Times New Roman" pitchFamily="18" charset="0"/>
              <a:cs typeface="Times New Roman" pitchFamily="18" charset="0"/>
            </a:endParaRPr>
          </a:p>
          <a:p>
            <a:pPr algn="ctr">
              <a:spcBef>
                <a:spcPts val="0"/>
              </a:spcBef>
            </a:pPr>
            <a:r>
              <a:rPr lang="ru-RU" sz="2800" b="1" dirty="0" smtClean="0">
                <a:solidFill>
                  <a:schemeClr val="tx1"/>
                </a:solidFill>
                <a:latin typeface="Times New Roman" pitchFamily="18" charset="0"/>
                <a:cs typeface="Times New Roman" pitchFamily="18" charset="0"/>
              </a:rPr>
              <a:t>(07.11.1986 – 15.10.2022)</a:t>
            </a:r>
            <a:endParaRPr lang="ru-RU" sz="2800" dirty="0">
              <a:solidFill>
                <a:schemeClr val="tx1"/>
              </a:solidFill>
              <a:latin typeface="Times New Roman" pitchFamily="18" charset="0"/>
              <a:cs typeface="Times New Roman" pitchFamily="18" charset="0"/>
            </a:endParaRPr>
          </a:p>
        </p:txBody>
      </p:sp>
      <p:sp>
        <p:nvSpPr>
          <p:cNvPr id="7" name="TextBox 6"/>
          <p:cNvSpPr txBox="1"/>
          <p:nvPr/>
        </p:nvSpPr>
        <p:spPr>
          <a:xfrm>
            <a:off x="4882975" y="1690924"/>
            <a:ext cx="6871063" cy="4278094"/>
          </a:xfrm>
          <a:prstGeom prst="rect">
            <a:avLst/>
          </a:prstGeom>
          <a:noFill/>
        </p:spPr>
        <p:txBody>
          <a:bodyPr wrap="square" rtlCol="0">
            <a:spAutoFit/>
          </a:bodyPr>
          <a:lstStyle/>
          <a:p>
            <a:pPr indent="358775" algn="just"/>
            <a:r>
              <a:rPr lang="ru-RU" sz="1600" dirty="0" smtClean="0">
                <a:latin typeface="Times New Roman" pitchFamily="18" charset="0"/>
                <a:cs typeface="Times New Roman" pitchFamily="18" charset="0"/>
              </a:rPr>
              <a:t>Сержантов Андрей Валерьевич родился в г. Подпорожье, Ленинградской области. Окончил </a:t>
            </a:r>
            <a:r>
              <a:rPr lang="ru-RU" sz="1600" dirty="0" err="1" smtClean="0">
                <a:latin typeface="Times New Roman" pitchFamily="18" charset="0"/>
                <a:cs typeface="Times New Roman" pitchFamily="18" charset="0"/>
              </a:rPr>
              <a:t>Подпорожскую</a:t>
            </a:r>
            <a:r>
              <a:rPr lang="ru-RU" sz="1600" dirty="0" smtClean="0">
                <a:latin typeface="Times New Roman" pitchFamily="18" charset="0"/>
                <a:cs typeface="Times New Roman" pitchFamily="18" charset="0"/>
              </a:rPr>
              <a:t> среднюю школу №1 им. А.С. Пушкина.</a:t>
            </a:r>
            <a:r>
              <a:rPr lang="ru-RU" sz="1600" b="1" dirty="0" smtClean="0">
                <a:latin typeface="Times New Roman" pitchFamily="18" charset="0"/>
                <a:cs typeface="Times New Roman" pitchFamily="18" charset="0"/>
              </a:rPr>
              <a:t> </a:t>
            </a:r>
            <a:r>
              <a:rPr lang="ru-RU" sz="1600" dirty="0" smtClean="0">
                <a:latin typeface="Times New Roman" pitchFamily="18" charset="0"/>
                <a:cs typeface="Times New Roman" pitchFamily="18" charset="0"/>
              </a:rPr>
              <a:t>В 2004 г. поступил в местный лицей на обучение по специальности «</a:t>
            </a:r>
            <a:r>
              <a:rPr lang="ru-RU" sz="1600" dirty="0" err="1" smtClean="0">
                <a:latin typeface="Times New Roman" pitchFamily="18" charset="0"/>
                <a:cs typeface="Times New Roman" pitchFamily="18" charset="0"/>
              </a:rPr>
              <a:t>автослесарь</a:t>
            </a:r>
            <a:r>
              <a:rPr lang="ru-RU" sz="1600" dirty="0" smtClean="0">
                <a:latin typeface="Times New Roman" pitchFamily="18" charset="0"/>
                <a:cs typeface="Times New Roman" pitchFamily="18" charset="0"/>
              </a:rPr>
              <a:t>». 23 мая 2005 г. был призван на срочную службу в ряды ВС РФ. Службу проходил в </a:t>
            </a:r>
            <a:r>
              <a:rPr lang="ru-RU" sz="1600" dirty="0" err="1" smtClean="0">
                <a:latin typeface="Times New Roman" pitchFamily="18" charset="0"/>
                <a:cs typeface="Times New Roman" pitchFamily="18" charset="0"/>
              </a:rPr>
              <a:t>в</a:t>
            </a:r>
            <a:r>
              <a:rPr lang="ru-RU" sz="1600" dirty="0" smtClean="0">
                <a:latin typeface="Times New Roman" pitchFamily="18" charset="0"/>
                <a:cs typeface="Times New Roman" pitchFamily="18" charset="0"/>
              </a:rPr>
              <a:t>/ч №08342 п. Мирный Архангельской области, затем в </a:t>
            </a:r>
            <a:r>
              <a:rPr lang="ru-RU" sz="1600" dirty="0" err="1" smtClean="0">
                <a:latin typeface="Times New Roman" pitchFamily="18" charset="0"/>
                <a:cs typeface="Times New Roman" pitchFamily="18" charset="0"/>
              </a:rPr>
              <a:t>в</a:t>
            </a:r>
            <a:r>
              <a:rPr lang="ru-RU" sz="1600" dirty="0" smtClean="0">
                <a:latin typeface="Times New Roman" pitchFamily="18" charset="0"/>
                <a:cs typeface="Times New Roman" pitchFamily="18" charset="0"/>
              </a:rPr>
              <a:t>/ч №73990 на полуострове Камчатка, где получил должность командира отделения силовых и осветительных агрегатов. 23 июля 2007 года в звании старшего сержанта был уволен в запас. Работал водителем в г. Подпорожье. </a:t>
            </a:r>
          </a:p>
          <a:p>
            <a:pPr indent="358775" algn="just"/>
            <a:r>
              <a:rPr lang="ru-RU" sz="1600" dirty="0" smtClean="0">
                <a:latin typeface="Times New Roman" pitchFamily="18" charset="0"/>
                <a:cs typeface="Times New Roman" pitchFamily="18" charset="0"/>
              </a:rPr>
              <a:t>В 2013 году поступил на военную службу по контракту. За период службы неоднократно получал благодарности от командования своей воинской части.</a:t>
            </a:r>
          </a:p>
          <a:p>
            <a:pPr indent="358775" algn="just"/>
            <a:r>
              <a:rPr lang="ru-RU" sz="1600" dirty="0" smtClean="0">
                <a:latin typeface="Times New Roman" pitchFamily="18" charset="0"/>
                <a:cs typeface="Times New Roman" pitchFamily="18" charset="0"/>
              </a:rPr>
              <a:t>В августе 2022 года был направлен в зону Специальной военной операции как командир танка. Осенью того же года героически погиб в селе Песчаное </a:t>
            </a:r>
            <a:r>
              <a:rPr lang="ru-RU" sz="1600" dirty="0" err="1" smtClean="0">
                <a:latin typeface="Times New Roman" pitchFamily="18" charset="0"/>
                <a:cs typeface="Times New Roman" pitchFamily="18" charset="0"/>
              </a:rPr>
              <a:t>Купянского</a:t>
            </a:r>
            <a:r>
              <a:rPr lang="ru-RU" sz="1600" dirty="0" smtClean="0">
                <a:latin typeface="Times New Roman" pitchFamily="18" charset="0"/>
                <a:cs typeface="Times New Roman" pitchFamily="18" charset="0"/>
              </a:rPr>
              <a:t> района Харьковской области, выполняя свой воинский долг.  Похоронен в п. Октябрьский.</a:t>
            </a:r>
          </a:p>
          <a:p>
            <a:pPr indent="358775" algn="just"/>
            <a:r>
              <a:rPr lang="ru-RU" sz="1600" dirty="0" smtClean="0">
                <a:latin typeface="Times New Roman" pitchFamily="18" charset="0"/>
                <a:cs typeface="Times New Roman" pitchFamily="18" charset="0"/>
              </a:rPr>
              <a:t>Награждён орденом Мужества (посмертно).</a:t>
            </a:r>
            <a:endParaRPr lang="ru-RU" sz="1600" dirty="0">
              <a:latin typeface="Times New Roman" pitchFamily="18" charset="0"/>
              <a:cs typeface="Times New Roman" pitchFamily="18" charset="0"/>
            </a:endParaRPr>
          </a:p>
        </p:txBody>
      </p:sp>
      <p:pic>
        <p:nvPicPr>
          <p:cNvPr id="2050" name="Picture 2" descr="C:\Users\White2\AppData\Local\Temp\Rar$DIa8256.6733\Сержантов Андрей Валерьевич.jpg"/>
          <p:cNvPicPr>
            <a:picLocks noChangeAspect="1" noChangeArrowheads="1"/>
          </p:cNvPicPr>
          <p:nvPr/>
        </p:nvPicPr>
        <p:blipFill>
          <a:blip r:embed="rId3"/>
          <a:srcRect/>
          <a:stretch>
            <a:fillRect/>
          </a:stretch>
        </p:blipFill>
        <p:spPr bwMode="auto">
          <a:xfrm>
            <a:off x="557348" y="1533642"/>
            <a:ext cx="3859617" cy="494030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9469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04152" y="506820"/>
            <a:ext cx="8915399" cy="876300"/>
          </a:xfrm>
        </p:spPr>
        <p:txBody>
          <a:bodyPr>
            <a:normAutofit fontScale="90000"/>
          </a:bodyPr>
          <a:lstStyle/>
          <a:p>
            <a:pPr algn="ctr"/>
            <a:r>
              <a:rPr lang="ru-RU" sz="3100" b="1" dirty="0" err="1" smtClean="0">
                <a:latin typeface="Times New Roman" pitchFamily="18" charset="0"/>
                <a:cs typeface="Times New Roman" pitchFamily="18" charset="0"/>
              </a:rPr>
              <a:t>Михасёнок</a:t>
            </a:r>
            <a:r>
              <a:rPr lang="ru-RU" sz="3100" b="1" dirty="0" smtClean="0">
                <a:latin typeface="Times New Roman" pitchFamily="18" charset="0"/>
                <a:cs typeface="Times New Roman" pitchFamily="18" charset="0"/>
              </a:rPr>
              <a:t> Владимир Вячеславович</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(25.05.1976 – 30.05.2023)</a:t>
            </a:r>
            <a:r>
              <a:rPr lang="ru-RU" sz="1600" dirty="0" smtClean="0"/>
              <a:t/>
            </a:r>
            <a:br>
              <a:rPr lang="ru-RU" sz="1600" dirty="0" smtClean="0"/>
            </a:br>
            <a:endParaRPr lang="ru-RU" sz="1600" dirty="0"/>
          </a:p>
        </p:txBody>
      </p:sp>
      <p:sp>
        <p:nvSpPr>
          <p:cNvPr id="3" name="Подзаголовок 2"/>
          <p:cNvSpPr>
            <a:spLocks noGrp="1"/>
          </p:cNvSpPr>
          <p:nvPr>
            <p:ph type="subTitle" idx="1"/>
          </p:nvPr>
        </p:nvSpPr>
        <p:spPr>
          <a:xfrm>
            <a:off x="5061099" y="1647825"/>
            <a:ext cx="6964324" cy="4524375"/>
          </a:xfrm>
        </p:spPr>
        <p:txBody>
          <a:bodyPr>
            <a:normAutofit fontScale="25000" lnSpcReduction="20000"/>
          </a:bodyPr>
          <a:lstStyle/>
          <a:p>
            <a:pPr indent="358775" algn="just">
              <a:lnSpc>
                <a:spcPct val="160000"/>
              </a:lnSpc>
              <a:spcBef>
                <a:spcPts val="0"/>
              </a:spcBef>
            </a:pPr>
            <a:r>
              <a:rPr lang="ru-RU" sz="5600" dirty="0" err="1" smtClean="0">
                <a:solidFill>
                  <a:schemeClr val="tx1"/>
                </a:solidFill>
                <a:latin typeface="Times New Roman" pitchFamily="18" charset="0"/>
                <a:cs typeface="Times New Roman" pitchFamily="18" charset="0"/>
              </a:rPr>
              <a:t>Михасёнок</a:t>
            </a:r>
            <a:r>
              <a:rPr lang="ru-RU" sz="5600" dirty="0" smtClean="0">
                <a:solidFill>
                  <a:schemeClr val="tx1"/>
                </a:solidFill>
                <a:latin typeface="Times New Roman" pitchFamily="18" charset="0"/>
                <a:cs typeface="Times New Roman" pitchFamily="18" charset="0"/>
              </a:rPr>
              <a:t> Владимир Вячеславович родился в г. Ташкент Узбекской ССР. Там же учился в школе и успешно закончил 11 классов. Поступил в Ташкентский железнодорожный техникум и окончил его. </a:t>
            </a:r>
          </a:p>
          <a:p>
            <a:pPr indent="358775" algn="just">
              <a:lnSpc>
                <a:spcPct val="160000"/>
              </a:lnSpc>
              <a:spcBef>
                <a:spcPts val="0"/>
              </a:spcBef>
            </a:pPr>
            <a:r>
              <a:rPr lang="ru-RU" sz="5600" dirty="0" smtClean="0">
                <a:solidFill>
                  <a:schemeClr val="tx1"/>
                </a:solidFill>
                <a:latin typeface="Times New Roman" pitchFamily="18" charset="0"/>
                <a:cs typeface="Times New Roman" pitchFamily="18" charset="0"/>
              </a:rPr>
              <a:t>С 1994 году проживал г. Новороссийск Краснодарского края. Срочную службу проходил в г. Москве, по окончании срока срочной службы, служил по контракту. Уволен в запас в 1997 году. С этого времени проживал в п. Октябрьский Белгородской области. До 2018 года работал начальником пожарно-спасательной части № 29 п. Октябрьский ФГКУ «1 ОФПС по Белгородской области». </a:t>
            </a:r>
          </a:p>
          <a:p>
            <a:pPr indent="358775" algn="just">
              <a:lnSpc>
                <a:spcPct val="160000"/>
              </a:lnSpc>
              <a:spcBef>
                <a:spcPts val="0"/>
              </a:spcBef>
            </a:pPr>
            <a:r>
              <a:rPr lang="ru-RU" sz="5600" dirty="0" smtClean="0">
                <a:solidFill>
                  <a:schemeClr val="tx1"/>
                </a:solidFill>
                <a:latin typeface="Times New Roman" pitchFamily="18" charset="0"/>
                <a:cs typeface="Times New Roman" pitchFamily="18" charset="0"/>
              </a:rPr>
              <a:t>В январе 2023 года Владимир Вячеславович добровольцем ушел на Донбасс, заключил контракт со специальным добровольческим  штурмовым подразделением Министерства обороны РФ «Шторм </a:t>
            </a:r>
            <a:r>
              <a:rPr lang="en-US" sz="5600" dirty="0" smtClean="0">
                <a:solidFill>
                  <a:schemeClr val="tx1"/>
                </a:solidFill>
                <a:latin typeface="Times New Roman" pitchFamily="18" charset="0"/>
                <a:cs typeface="Times New Roman" pitchFamily="18" charset="0"/>
              </a:rPr>
              <a:t>Z</a:t>
            </a:r>
            <a:r>
              <a:rPr lang="ru-RU" sz="5600" dirty="0" smtClean="0">
                <a:solidFill>
                  <a:schemeClr val="tx1"/>
                </a:solidFill>
                <a:latin typeface="Times New Roman" pitchFamily="18" charset="0"/>
                <a:cs typeface="Times New Roman" pitchFamily="18" charset="0"/>
              </a:rPr>
              <a:t>». В звании прапорщика был направлен в район боевых действий в город Артёмовск Донецкой Народной Республики. Погиб 30 мая 2023 года. Похоронен на кладбище п. Октябрьский.</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pic>
        <p:nvPicPr>
          <p:cNvPr id="1026" name="Picture 2" descr="C:\Users\White2\Downloads\Михасенок обрезать.jpg"/>
          <p:cNvPicPr>
            <a:picLocks noChangeAspect="1" noChangeArrowheads="1"/>
          </p:cNvPicPr>
          <p:nvPr/>
        </p:nvPicPr>
        <p:blipFill>
          <a:blip r:embed="rId3" cstate="print"/>
          <a:srcRect/>
          <a:stretch>
            <a:fillRect/>
          </a:stretch>
        </p:blipFill>
        <p:spPr bwMode="auto">
          <a:xfrm>
            <a:off x="757373" y="1512428"/>
            <a:ext cx="3914149" cy="49106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510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86947" y="340242"/>
            <a:ext cx="8915399" cy="1063256"/>
          </a:xfrm>
        </p:spPr>
        <p:txBody>
          <a:bodyPr>
            <a:normAutofit fontScale="90000"/>
          </a:bodyPr>
          <a:lstStyle/>
          <a:p>
            <a:pPr algn="ct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
            </a:r>
            <a:br>
              <a:rPr lang="ru-RU" sz="3600" b="1"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Матяжов </a:t>
            </a:r>
            <a:r>
              <a:rPr lang="ru-RU" sz="3100" b="1" dirty="0" smtClean="0">
                <a:latin typeface="Times New Roman" pitchFamily="18" charset="0"/>
                <a:cs typeface="Times New Roman" pitchFamily="18" charset="0"/>
              </a:rPr>
              <a:t>Станислав Юрьевич</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(04.08.1986 – 3.02.2023</a:t>
            </a:r>
            <a:r>
              <a:rPr lang="ru-RU" sz="3100" b="1" dirty="0" smtClean="0">
                <a:latin typeface="Times New Roman" pitchFamily="18" charset="0"/>
                <a:cs typeface="Times New Roman" pitchFamily="18" charset="0"/>
              </a:rPr>
              <a:t>)</a:t>
            </a:r>
            <a:endParaRPr lang="ru-RU" dirty="0"/>
          </a:p>
        </p:txBody>
      </p:sp>
      <p:sp>
        <p:nvSpPr>
          <p:cNvPr id="3" name="Подзаголовок 2"/>
          <p:cNvSpPr>
            <a:spLocks noGrp="1"/>
          </p:cNvSpPr>
          <p:nvPr>
            <p:ph type="subTitle" idx="1"/>
          </p:nvPr>
        </p:nvSpPr>
        <p:spPr>
          <a:xfrm>
            <a:off x="4827181" y="1860698"/>
            <a:ext cx="7123814" cy="3054202"/>
          </a:xfrm>
        </p:spPr>
        <p:txBody>
          <a:bodyPr>
            <a:normAutofit fontScale="25000" lnSpcReduction="20000"/>
          </a:bodyPr>
          <a:lstStyle/>
          <a:p>
            <a:pPr indent="271463" algn="just">
              <a:lnSpc>
                <a:spcPct val="120000"/>
              </a:lnSpc>
              <a:spcBef>
                <a:spcPts val="0"/>
              </a:spcBef>
            </a:pPr>
            <a:r>
              <a:rPr lang="ru-RU" sz="6400" dirty="0" smtClean="0">
                <a:solidFill>
                  <a:schemeClr val="tx1"/>
                </a:solidFill>
                <a:latin typeface="Times New Roman" pitchFamily="18" charset="0"/>
                <a:cs typeface="Times New Roman" pitchFamily="18" charset="0"/>
              </a:rPr>
              <a:t>Матяжов Станислав Юрьевич родился в г. Кара-Балта Киргизской ССР. </a:t>
            </a:r>
          </a:p>
          <a:p>
            <a:pPr indent="271463" algn="just">
              <a:lnSpc>
                <a:spcPct val="120000"/>
              </a:lnSpc>
              <a:spcBef>
                <a:spcPts val="0"/>
              </a:spcBef>
            </a:pPr>
            <a:r>
              <a:rPr lang="ru-RU" sz="6400" dirty="0" smtClean="0">
                <a:solidFill>
                  <a:schemeClr val="tx1"/>
                </a:solidFill>
                <a:latin typeface="Times New Roman" pitchFamily="18" charset="0"/>
                <a:cs typeface="Times New Roman" pitchFamily="18" charset="0"/>
              </a:rPr>
              <a:t>Учился в </a:t>
            </a:r>
            <a:r>
              <a:rPr lang="ru-RU" sz="6400" dirty="0" err="1" smtClean="0">
                <a:solidFill>
                  <a:schemeClr val="tx1"/>
                </a:solidFill>
                <a:latin typeface="Times New Roman" pitchFamily="18" charset="0"/>
                <a:cs typeface="Times New Roman" pitchFamily="18" charset="0"/>
              </a:rPr>
              <a:t>Карабалтийской</a:t>
            </a:r>
            <a:r>
              <a:rPr lang="ru-RU" sz="6400" dirty="0" smtClean="0">
                <a:solidFill>
                  <a:schemeClr val="tx1"/>
                </a:solidFill>
                <a:latin typeface="Times New Roman" pitchFamily="18" charset="0"/>
                <a:cs typeface="Times New Roman" pitchFamily="18" charset="0"/>
              </a:rPr>
              <a:t> средней школе №5. Был прилежным, трудолюбивым и отзывчивым учеником. Отличался воспитанностью, скромностью, тактичностью, доброжелательностью. В 2004 году окончил 11 классов, получил профессию электросварщика 6 разряда, водителя.</a:t>
            </a:r>
          </a:p>
          <a:p>
            <a:pPr indent="271463" algn="just">
              <a:lnSpc>
                <a:spcPct val="120000"/>
              </a:lnSpc>
              <a:spcBef>
                <a:spcPts val="0"/>
              </a:spcBef>
            </a:pPr>
            <a:r>
              <a:rPr lang="ru-RU" sz="6400" dirty="0" smtClean="0">
                <a:solidFill>
                  <a:schemeClr val="tx1"/>
                </a:solidFill>
                <a:latin typeface="Times New Roman" pitchFamily="18" charset="0"/>
                <a:cs typeface="Times New Roman" pitchFamily="18" charset="0"/>
              </a:rPr>
              <a:t>С 19 ноября 2009 г. по 30 ноября 2010 г. проходил срочную службу в </a:t>
            </a:r>
            <a:r>
              <a:rPr lang="ru-RU" sz="6400" dirty="0" err="1" smtClean="0">
                <a:solidFill>
                  <a:schemeClr val="tx1"/>
                </a:solidFill>
                <a:latin typeface="Times New Roman" pitchFamily="18" charset="0"/>
                <a:cs typeface="Times New Roman" pitchFamily="18" charset="0"/>
              </a:rPr>
              <a:t>в</a:t>
            </a:r>
            <a:r>
              <a:rPr lang="ru-RU" sz="6400" dirty="0" smtClean="0">
                <a:solidFill>
                  <a:schemeClr val="tx1"/>
                </a:solidFill>
                <a:latin typeface="Times New Roman" pitchFamily="18" charset="0"/>
                <a:cs typeface="Times New Roman" pitchFamily="18" charset="0"/>
              </a:rPr>
              <a:t>/ч №28331 г. Екатеринбург. После службы в армии работал электросварщиком вахтовым методом в поселке </a:t>
            </a:r>
            <a:r>
              <a:rPr lang="ru-RU" sz="6400" dirty="0" err="1" smtClean="0">
                <a:solidFill>
                  <a:schemeClr val="tx1"/>
                </a:solidFill>
                <a:latin typeface="Times New Roman" pitchFamily="18" charset="0"/>
                <a:cs typeface="Times New Roman" pitchFamily="18" charset="0"/>
              </a:rPr>
              <a:t>Лонгъюган</a:t>
            </a:r>
            <a:r>
              <a:rPr lang="ru-RU" sz="6400" dirty="0" smtClean="0">
                <a:solidFill>
                  <a:schemeClr val="tx1"/>
                </a:solidFill>
                <a:latin typeface="Times New Roman" pitchFamily="18" charset="0"/>
                <a:cs typeface="Times New Roman" pitchFamily="18" charset="0"/>
              </a:rPr>
              <a:t> в </a:t>
            </a:r>
            <a:r>
              <a:rPr lang="ru-RU" sz="6400" dirty="0" err="1" smtClean="0">
                <a:solidFill>
                  <a:schemeClr val="tx1"/>
                </a:solidFill>
                <a:latin typeface="Times New Roman" pitchFamily="18" charset="0"/>
                <a:cs typeface="Times New Roman" pitchFamily="18" charset="0"/>
              </a:rPr>
              <a:t>Надымском</a:t>
            </a:r>
            <a:r>
              <a:rPr lang="ru-RU" sz="6400" dirty="0" smtClean="0">
                <a:solidFill>
                  <a:schemeClr val="tx1"/>
                </a:solidFill>
                <a:latin typeface="Times New Roman" pitchFamily="18" charset="0"/>
                <a:cs typeface="Times New Roman" pitchFamily="18" charset="0"/>
              </a:rPr>
              <a:t> районе Ямало-Ненецкого автономного округа России.</a:t>
            </a:r>
          </a:p>
          <a:p>
            <a:pPr indent="271463" algn="just">
              <a:lnSpc>
                <a:spcPct val="120000"/>
              </a:lnSpc>
              <a:spcBef>
                <a:spcPts val="0"/>
              </a:spcBef>
            </a:pPr>
            <a:r>
              <a:rPr lang="ru-RU" sz="6400" dirty="0" smtClean="0">
                <a:solidFill>
                  <a:schemeClr val="tx1"/>
                </a:solidFill>
                <a:latin typeface="Times New Roman" pitchFamily="18" charset="0"/>
                <a:cs typeface="Times New Roman" pitchFamily="18" charset="0"/>
              </a:rPr>
              <a:t>С началом специальной военной операции Матяжов Станислав принял решение пойти служить добровольцем, чтобы защищать интересы русскоязычного населения Донбасса. Со 2 марта 2022 года служил в </a:t>
            </a:r>
            <a:r>
              <a:rPr lang="ru-RU" sz="6400" dirty="0" err="1" smtClean="0">
                <a:solidFill>
                  <a:schemeClr val="tx1"/>
                </a:solidFill>
                <a:latin typeface="Times New Roman" pitchFamily="18" charset="0"/>
                <a:cs typeface="Times New Roman" pitchFamily="18" charset="0"/>
              </a:rPr>
              <a:t>в</a:t>
            </a:r>
            <a:r>
              <a:rPr lang="ru-RU" sz="6400" dirty="0" smtClean="0">
                <a:solidFill>
                  <a:schemeClr val="tx1"/>
                </a:solidFill>
                <a:latin typeface="Times New Roman" pitchFamily="18" charset="0"/>
                <a:cs typeface="Times New Roman" pitchFamily="18" charset="0"/>
              </a:rPr>
              <a:t>/ч №12721 в г. </a:t>
            </a:r>
            <a:r>
              <a:rPr lang="ru-RU" sz="6400" dirty="0" err="1" smtClean="0">
                <a:solidFill>
                  <a:schemeClr val="tx1"/>
                </a:solidFill>
                <a:latin typeface="Times New Roman" pitchFamily="18" charset="0"/>
                <a:cs typeface="Times New Roman" pitchFamily="18" charset="0"/>
              </a:rPr>
              <a:t>Клинцы</a:t>
            </a:r>
            <a:r>
              <a:rPr lang="ru-RU" sz="6400" dirty="0" smtClean="0">
                <a:solidFill>
                  <a:schemeClr val="tx1"/>
                </a:solidFill>
                <a:latin typeface="Times New Roman" pitchFamily="18" charset="0"/>
                <a:cs typeface="Times New Roman" pitchFamily="18" charset="0"/>
              </a:rPr>
              <a:t> Брянской области в должности гранатометчика стрелкового отделения, стрелкового взвода, стрелковой роты.</a:t>
            </a:r>
          </a:p>
          <a:p>
            <a:pPr indent="271463" algn="just">
              <a:lnSpc>
                <a:spcPct val="120000"/>
              </a:lnSpc>
              <a:spcBef>
                <a:spcPts val="0"/>
              </a:spcBef>
            </a:pPr>
            <a:r>
              <a:rPr lang="ru-RU" sz="6400" dirty="0" smtClean="0">
                <a:solidFill>
                  <a:schemeClr val="tx1"/>
                </a:solidFill>
                <a:latin typeface="Times New Roman" pitchFamily="18" charset="0"/>
                <a:cs typeface="Times New Roman" pitchFamily="18" charset="0"/>
              </a:rPr>
              <a:t>Погиб 23 февраля 2023 года в Луганской Народной Республике в бою под г. Кременная. Похоронен на кладбище п. Октябрьский.</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pic>
        <p:nvPicPr>
          <p:cNvPr id="2050" name="Picture 2" descr="C:\Users\White2\AppData\Local\Temp\Rar$DIa12040.15747\Матяжов Станислав Юрьевич.jpg"/>
          <p:cNvPicPr>
            <a:picLocks noChangeAspect="1" noChangeArrowheads="1"/>
          </p:cNvPicPr>
          <p:nvPr/>
        </p:nvPicPr>
        <p:blipFill>
          <a:blip r:embed="rId3"/>
          <a:srcRect/>
          <a:stretch>
            <a:fillRect/>
          </a:stretch>
        </p:blipFill>
        <p:spPr bwMode="auto">
          <a:xfrm>
            <a:off x="452916" y="2408642"/>
            <a:ext cx="4042833" cy="30321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78572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469173" y="342901"/>
            <a:ext cx="8915399" cy="1362074"/>
          </a:xfrm>
        </p:spPr>
        <p:txBody>
          <a:bodyPr>
            <a:noAutofit/>
          </a:bodyPr>
          <a:lstStyle/>
          <a:p>
            <a:pPr algn="ctr"/>
            <a:r>
              <a:rPr lang="ru-RU" sz="3200" dirty="0" smtClean="0"/>
              <a:t/>
            </a:r>
            <a:br>
              <a:rPr lang="ru-RU" sz="3200" dirty="0" smtClean="0"/>
            </a:br>
            <a:r>
              <a:rPr lang="ru-RU" sz="2800" b="1" dirty="0" smtClean="0">
                <a:latin typeface="Times New Roman" pitchFamily="18" charset="0"/>
                <a:cs typeface="Times New Roman" pitchFamily="18" charset="0"/>
              </a:rPr>
              <a:t>Шестопалов Дмитрий Сергеевич</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(09.06.1993 – 25.07.2023)</a:t>
            </a:r>
            <a:r>
              <a:rPr lang="ru-RU" sz="3200" dirty="0" smtClean="0"/>
              <a:t/>
            </a:r>
            <a:br>
              <a:rPr lang="ru-RU" sz="3200" dirty="0" smtClean="0"/>
            </a:br>
            <a:endParaRPr lang="ru-RU" sz="3200"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603898" y="1586411"/>
            <a:ext cx="7325832" cy="4982904"/>
          </a:xfrm>
        </p:spPr>
        <p:txBody>
          <a:bodyPr>
            <a:normAutofit fontScale="85000" lnSpcReduction="20000"/>
          </a:bodyPr>
          <a:lstStyle/>
          <a:p>
            <a:pPr indent="358775" algn="just">
              <a:spcBef>
                <a:spcPts val="0"/>
              </a:spcBef>
            </a:pPr>
            <a:r>
              <a:rPr lang="ru-RU" sz="2100" dirty="0" smtClean="0">
                <a:solidFill>
                  <a:schemeClr val="tx1"/>
                </a:solidFill>
                <a:latin typeface="Times New Roman" pitchFamily="18" charset="0"/>
                <a:cs typeface="Times New Roman" pitchFamily="18" charset="0"/>
              </a:rPr>
              <a:t>Дмитрий Сергеевич Шестопалов родился 09 июня 1993 года в </a:t>
            </a:r>
            <a:br>
              <a:rPr lang="ru-RU" sz="2100" dirty="0" smtClean="0">
                <a:solidFill>
                  <a:schemeClr val="tx1"/>
                </a:solidFill>
                <a:latin typeface="Times New Roman" pitchFamily="18" charset="0"/>
                <a:cs typeface="Times New Roman" pitchFamily="18" charset="0"/>
              </a:rPr>
            </a:br>
            <a:r>
              <a:rPr lang="ru-RU" sz="2100" dirty="0" smtClean="0">
                <a:solidFill>
                  <a:schemeClr val="tx1"/>
                </a:solidFill>
                <a:latin typeface="Times New Roman" pitchFamily="18" charset="0"/>
                <a:cs typeface="Times New Roman" pitchFamily="18" charset="0"/>
              </a:rPr>
              <a:t>п. Октябрьский Белгородского района Белгородской области. В 1999 году пошел в первый класс Октябрьской средней школы. Увлекался футболом, выжиганием по дереву. Имел грамоты за успехи в спорте. Был очень добрым мальчиком, всегда приходил на помощь своим близким и друзьям. </a:t>
            </a:r>
          </a:p>
          <a:p>
            <a:pPr indent="358775" algn="just">
              <a:spcBef>
                <a:spcPts val="0"/>
              </a:spcBef>
            </a:pPr>
            <a:r>
              <a:rPr lang="ru-RU" sz="2100" dirty="0" smtClean="0">
                <a:solidFill>
                  <a:schemeClr val="tx1"/>
                </a:solidFill>
                <a:latin typeface="Times New Roman" pitchFamily="18" charset="0"/>
                <a:cs typeface="Times New Roman" pitchFamily="18" charset="0"/>
              </a:rPr>
              <a:t>В 2008 году окончил 9 классов, поступил в Белгородский машиностроительный техникум по специальности «автомеханик».  </a:t>
            </a:r>
          </a:p>
          <a:p>
            <a:pPr indent="358775" algn="just">
              <a:spcBef>
                <a:spcPts val="0"/>
              </a:spcBef>
            </a:pPr>
            <a:r>
              <a:rPr lang="ru-RU" sz="2100" dirty="0" smtClean="0">
                <a:solidFill>
                  <a:schemeClr val="tx1"/>
                </a:solidFill>
                <a:latin typeface="Times New Roman" pitchFamily="18" charset="0"/>
                <a:cs typeface="Times New Roman" pitchFamily="18" charset="0"/>
              </a:rPr>
              <a:t>Работал в ООО «</a:t>
            </a:r>
            <a:r>
              <a:rPr lang="ru-RU" sz="2100" dirty="0" err="1" smtClean="0">
                <a:solidFill>
                  <a:schemeClr val="tx1"/>
                </a:solidFill>
                <a:latin typeface="Times New Roman" pitchFamily="18" charset="0"/>
                <a:cs typeface="Times New Roman" pitchFamily="18" charset="0"/>
              </a:rPr>
              <a:t>Дмитротарановский</a:t>
            </a:r>
            <a:r>
              <a:rPr lang="ru-RU" sz="2100" dirty="0" smtClean="0">
                <a:solidFill>
                  <a:schemeClr val="tx1"/>
                </a:solidFill>
                <a:latin typeface="Times New Roman" pitchFamily="18" charset="0"/>
                <a:cs typeface="Times New Roman" pitchFamily="18" charset="0"/>
              </a:rPr>
              <a:t> сахарный завод» автомехаником в транспортном цехе. Дальнейшую трудовую деятельность связал с профессией водителя, занимался грузоперевозками.</a:t>
            </a:r>
          </a:p>
          <a:p>
            <a:pPr indent="358775" algn="just">
              <a:spcBef>
                <a:spcPts val="0"/>
              </a:spcBef>
            </a:pPr>
            <a:r>
              <a:rPr lang="ru-RU" sz="2100" dirty="0" smtClean="0">
                <a:solidFill>
                  <a:schemeClr val="tx1"/>
                </a:solidFill>
                <a:latin typeface="Times New Roman" pitchFamily="18" charset="0"/>
                <a:cs typeface="Times New Roman" pitchFamily="18" charset="0"/>
              </a:rPr>
              <a:t>24 февраля 2022 г. Президент РФ  принял решение о проведении специальной военной операции на территории ДНР и ЛНР.</a:t>
            </a:r>
          </a:p>
          <a:p>
            <a:pPr indent="358775" algn="just">
              <a:spcBef>
                <a:spcPts val="0"/>
              </a:spcBef>
            </a:pPr>
            <a:r>
              <a:rPr lang="ru-RU" sz="2100" dirty="0" smtClean="0">
                <a:solidFill>
                  <a:schemeClr val="tx1"/>
                </a:solidFill>
                <a:latin typeface="Times New Roman" pitchFamily="18" charset="0"/>
                <a:cs typeface="Times New Roman" pitchFamily="18" charset="0"/>
              </a:rPr>
              <a:t>В мае 2023 года Дмитрий принял решение уйти добровольцем на Донбасс. Подписал контракт и отправился в район боевых действий на Украине – в город </a:t>
            </a:r>
            <a:r>
              <a:rPr lang="ru-RU" sz="2100" dirty="0" err="1" smtClean="0">
                <a:solidFill>
                  <a:schemeClr val="tx1"/>
                </a:solidFill>
                <a:latin typeface="Times New Roman" pitchFamily="18" charset="0"/>
                <a:cs typeface="Times New Roman" pitchFamily="18" charset="0"/>
              </a:rPr>
              <a:t>Бахмут</a:t>
            </a:r>
            <a:r>
              <a:rPr lang="ru-RU" sz="2100" dirty="0" smtClean="0">
                <a:solidFill>
                  <a:schemeClr val="tx1"/>
                </a:solidFill>
                <a:latin typeface="Times New Roman" pitchFamily="18" charset="0"/>
                <a:cs typeface="Times New Roman" pitchFamily="18" charset="0"/>
              </a:rPr>
              <a:t>. В качестве штурмовика сражался на передовой линии боевого соприкосновения. В июне 2023 года был ранен, отправлен в госпиталь в г. Луганск. После завершения лечения снова вернулся в расположение своей части. В бою 25 июля 2023 года Дмитрий погиб, попав под минометный обстрел.  Похоронен на кладбище п. Октябрьский.</a:t>
            </a:r>
          </a:p>
          <a:p>
            <a:endParaRPr lang="ru-RU" dirty="0"/>
          </a:p>
        </p:txBody>
      </p:sp>
      <p:pic>
        <p:nvPicPr>
          <p:cNvPr id="24578" name="Picture 2" descr="C:\Users\White2\AppData\Local\Temp\Rar$DIa12040.46580\Шестопалов Дмитрий.jpg"/>
          <p:cNvPicPr>
            <a:picLocks noChangeAspect="1" noChangeArrowheads="1"/>
          </p:cNvPicPr>
          <p:nvPr/>
        </p:nvPicPr>
        <p:blipFill>
          <a:blip r:embed="rId2"/>
          <a:srcRect/>
          <a:stretch>
            <a:fillRect/>
          </a:stretch>
        </p:blipFill>
        <p:spPr bwMode="auto">
          <a:xfrm>
            <a:off x="757373" y="1704975"/>
            <a:ext cx="3423600" cy="4564800"/>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73" y="342901"/>
            <a:ext cx="809898" cy="1024284"/>
          </a:xfrm>
          <a:prstGeom prst="rect">
            <a:avLst/>
          </a:prstGeom>
        </p:spPr>
      </p:pic>
    </p:spTree>
    <p:extLst>
      <p:ext uri="{BB962C8B-B14F-4D97-AF65-F5344CB8AC3E}">
        <p14:creationId xmlns:p14="http://schemas.microsoft.com/office/powerpoint/2010/main" val="2335322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60638" y="533401"/>
            <a:ext cx="8915399" cy="1276350"/>
          </a:xfrm>
        </p:spPr>
        <p:txBody>
          <a:bodyPr>
            <a:normAutofit fontScale="90000"/>
          </a:bodyPr>
          <a:lstStyle/>
          <a:p>
            <a:pPr algn="ctr"/>
            <a:r>
              <a:rPr lang="ru-RU" sz="3100" b="1" dirty="0" err="1" smtClean="0">
                <a:latin typeface="Times New Roman" pitchFamily="18" charset="0"/>
                <a:cs typeface="Times New Roman" pitchFamily="18" charset="0"/>
              </a:rPr>
              <a:t>Матвеенко</a:t>
            </a:r>
            <a:r>
              <a:rPr lang="ru-RU" sz="3100" b="1" dirty="0" smtClean="0">
                <a:latin typeface="Times New Roman" pitchFamily="18" charset="0"/>
                <a:cs typeface="Times New Roman" pitchFamily="18" charset="0"/>
              </a:rPr>
              <a:t> Алексей Александрович</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(16.08.1996-14.10.2023 гг.)</a:t>
            </a:r>
            <a:r>
              <a:rPr lang="ru-RU" sz="3200" dirty="0" smtClean="0"/>
              <a:t/>
            </a:r>
            <a:br>
              <a:rPr lang="ru-RU" sz="3200" dirty="0" smtClean="0"/>
            </a:br>
            <a:endParaRPr lang="ru-RU" sz="3200" dirty="0"/>
          </a:p>
        </p:txBody>
      </p:sp>
      <p:sp>
        <p:nvSpPr>
          <p:cNvPr id="3" name="Подзаголовок 2"/>
          <p:cNvSpPr>
            <a:spLocks noGrp="1"/>
          </p:cNvSpPr>
          <p:nvPr>
            <p:ph type="subTitle" idx="1"/>
          </p:nvPr>
        </p:nvSpPr>
        <p:spPr>
          <a:xfrm>
            <a:off x="4646429" y="1743074"/>
            <a:ext cx="7336464" cy="4769917"/>
          </a:xfrm>
        </p:spPr>
        <p:txBody>
          <a:bodyPr>
            <a:normAutofit/>
          </a:bodyPr>
          <a:lstStyle/>
          <a:p>
            <a:pPr indent="358775" algn="just">
              <a:spcBef>
                <a:spcPts val="0"/>
              </a:spcBef>
            </a:pPr>
            <a:r>
              <a:rPr lang="ru-RU" dirty="0" smtClean="0">
                <a:solidFill>
                  <a:schemeClr val="tx1"/>
                </a:solidFill>
                <a:latin typeface="Times New Roman" pitchFamily="18" charset="0"/>
                <a:cs typeface="Times New Roman" pitchFamily="18" charset="0"/>
              </a:rPr>
              <a:t>Матвеенко Алексей Александрович родился 16 августа 1996 года </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a:t>
            </a:r>
            <a:r>
              <a:rPr lang="ru-RU" dirty="0" smtClean="0">
                <a:solidFill>
                  <a:schemeClr val="tx1"/>
                </a:solidFill>
                <a:latin typeface="Times New Roman" pitchFamily="18" charset="0"/>
                <a:cs typeface="Times New Roman" pitchFamily="18" charset="0"/>
              </a:rPr>
              <a:t>с. Веселая Лопань Белгородского района. Окончил 9 классов </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a:t>
            </a:r>
            <a:r>
              <a:rPr lang="ru-RU" dirty="0" smtClean="0">
                <a:solidFill>
                  <a:schemeClr val="tx1"/>
                </a:solidFill>
                <a:latin typeface="Times New Roman" pitchFamily="18" charset="0"/>
                <a:cs typeface="Times New Roman" pitchFamily="18" charset="0"/>
              </a:rPr>
              <a:t>МОУ «Октябрьская  СОШ им. Ю. Чумака».</a:t>
            </a:r>
          </a:p>
          <a:p>
            <a:pPr indent="358775" algn="just" fontAlgn="base">
              <a:spcBef>
                <a:spcPts val="0"/>
              </a:spcBef>
            </a:pPr>
            <a:r>
              <a:rPr lang="ru-RU" dirty="0" smtClean="0">
                <a:solidFill>
                  <a:schemeClr val="tx1"/>
                </a:solidFill>
                <a:latin typeface="Times New Roman" pitchFamily="18" charset="0"/>
                <a:cs typeface="Times New Roman" pitchFamily="18" charset="0"/>
              </a:rPr>
              <a:t>В 2014 году был призван на службу в армию, которая проходила  </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a:t>
            </a:r>
            <a:r>
              <a:rPr lang="ru-RU" dirty="0" smtClean="0">
                <a:solidFill>
                  <a:schemeClr val="tx1"/>
                </a:solidFill>
                <a:latin typeface="Times New Roman" pitchFamily="18" charset="0"/>
                <a:cs typeface="Times New Roman" pitchFamily="18" charset="0"/>
              </a:rPr>
              <a:t>г. Ковров. Служил в зенитно-артиллерийских войсках. Через 3 месяца его комиссовали по состоянию здоровья. После комиссования Алексей работал водителем такси в Белгородском районе. </a:t>
            </a:r>
          </a:p>
          <a:p>
            <a:pPr indent="358775" algn="just">
              <a:spcBef>
                <a:spcPts val="0"/>
              </a:spcBef>
            </a:pPr>
            <a:r>
              <a:rPr lang="ru-RU" dirty="0" smtClean="0">
                <a:solidFill>
                  <a:schemeClr val="tx1"/>
                </a:solidFill>
                <a:latin typeface="Times New Roman" pitchFamily="18" charset="0"/>
                <a:cs typeface="Times New Roman" pitchFamily="18" charset="0"/>
              </a:rPr>
              <a:t>В 2018 года ушел добровольцем на Донбасс, защищать интересы русскоязычного населения. А 25 мая 2023 г. заключил контракт со специальным добровольческим  штурмовым подразделением Минобороны РФ «Шторм </a:t>
            </a:r>
            <a:r>
              <a:rPr lang="en-US" dirty="0" smtClean="0">
                <a:solidFill>
                  <a:schemeClr val="tx1"/>
                </a:solidFill>
                <a:latin typeface="Times New Roman" pitchFamily="18" charset="0"/>
                <a:cs typeface="Times New Roman" pitchFamily="18" charset="0"/>
              </a:rPr>
              <a:t>Z</a:t>
            </a:r>
            <a:r>
              <a:rPr lang="ru-RU" dirty="0" smtClean="0">
                <a:solidFill>
                  <a:schemeClr val="tx1"/>
                </a:solidFill>
                <a:latin typeface="Times New Roman" pitchFamily="18" charset="0"/>
                <a:cs typeface="Times New Roman" pitchFamily="18" charset="0"/>
              </a:rPr>
              <a:t>», военнослужащие которого  сражаются на самых сложных участках специальной военной операции.</a:t>
            </a:r>
          </a:p>
          <a:p>
            <a:pPr indent="358775" algn="just">
              <a:spcBef>
                <a:spcPts val="0"/>
              </a:spcBef>
            </a:pPr>
            <a:r>
              <a:rPr lang="ru-RU" dirty="0" smtClean="0">
                <a:solidFill>
                  <a:schemeClr val="tx1"/>
                </a:solidFill>
                <a:latin typeface="Times New Roman" pitchFamily="18" charset="0"/>
                <a:cs typeface="Times New Roman" pitchFamily="18" charset="0"/>
              </a:rPr>
              <a:t>23 сентября Алексей получил ранение, лечение проходил в госпитале г. Красногорск Московской области. Умер после ранения полученного на СВО. Похоронен на кладбище п. Октябрьский.</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pic>
        <p:nvPicPr>
          <p:cNvPr id="25602" name="Picture 2" descr="C:\Users\White2\AppData\Local\Temp\Rar$DIa12040.14775\Матвеенко.jpg"/>
          <p:cNvPicPr>
            <a:picLocks noChangeAspect="1" noChangeArrowheads="1"/>
          </p:cNvPicPr>
          <p:nvPr/>
        </p:nvPicPr>
        <p:blipFill>
          <a:blip r:embed="rId3"/>
          <a:srcRect/>
          <a:stretch>
            <a:fillRect/>
          </a:stretch>
        </p:blipFill>
        <p:spPr bwMode="auto">
          <a:xfrm>
            <a:off x="644349" y="1724403"/>
            <a:ext cx="3591442" cy="478858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8708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506847" y="341539"/>
            <a:ext cx="8923337" cy="942975"/>
          </a:xfrm>
        </p:spPr>
        <p:txBody>
          <a:bodyPr>
            <a:normAutofit fontScale="90000"/>
          </a:bodyPr>
          <a:lstStyle/>
          <a:p>
            <a:pPr algn="ctr"/>
            <a:r>
              <a:rPr lang="ru-RU" sz="3100" b="1" dirty="0" err="1" smtClean="0">
                <a:latin typeface="Times New Roman" pitchFamily="18" charset="0"/>
                <a:cs typeface="Times New Roman" pitchFamily="18" charset="0"/>
              </a:rPr>
              <a:t>Петруленко</a:t>
            </a:r>
            <a:r>
              <a:rPr lang="ru-RU" sz="3100" b="1" dirty="0" smtClean="0">
                <a:latin typeface="Times New Roman" pitchFamily="18" charset="0"/>
                <a:cs typeface="Times New Roman" pitchFamily="18" charset="0"/>
              </a:rPr>
              <a:t> Петр Николаевич</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(20.08.1981–12.11.2022</a:t>
            </a:r>
            <a:r>
              <a:rPr lang="ru-RU" sz="3100" b="1" dirty="0" smtClean="0">
                <a:latin typeface="Times New Roman" pitchFamily="18" charset="0"/>
                <a:cs typeface="Times New Roman" pitchFamily="18" charset="0"/>
              </a:rPr>
              <a:t>)</a:t>
            </a:r>
            <a:endParaRPr lang="ru-RU" sz="2800" dirty="0"/>
          </a:p>
        </p:txBody>
      </p:sp>
      <p:sp>
        <p:nvSpPr>
          <p:cNvPr id="3" name="Подзаголовок 2"/>
          <p:cNvSpPr>
            <a:spLocks noGrp="1"/>
          </p:cNvSpPr>
          <p:nvPr>
            <p:ph type="subTitle" idx="1"/>
          </p:nvPr>
        </p:nvSpPr>
        <p:spPr>
          <a:xfrm>
            <a:off x="4635795" y="1700655"/>
            <a:ext cx="7240772" cy="4626270"/>
          </a:xfrm>
        </p:spPr>
        <p:txBody>
          <a:bodyPr>
            <a:normAutofit fontScale="25000" lnSpcReduction="20000"/>
          </a:bodyPr>
          <a:lstStyle/>
          <a:p>
            <a:pPr indent="358775" algn="just">
              <a:spcBef>
                <a:spcPts val="0"/>
              </a:spcBef>
            </a:pPr>
            <a:r>
              <a:rPr lang="ru-RU" sz="6400" dirty="0" smtClean="0">
                <a:solidFill>
                  <a:schemeClr val="tx1"/>
                </a:solidFill>
                <a:latin typeface="Times New Roman" pitchFamily="18" charset="0"/>
                <a:cs typeface="Times New Roman" pitchFamily="18" charset="0"/>
              </a:rPr>
              <a:t>Петр Николаевич </a:t>
            </a:r>
            <a:r>
              <a:rPr lang="ru-RU" sz="6400" dirty="0" err="1" smtClean="0">
                <a:solidFill>
                  <a:schemeClr val="tx1"/>
                </a:solidFill>
                <a:latin typeface="Times New Roman" pitchFamily="18" charset="0"/>
                <a:cs typeface="Times New Roman" pitchFamily="18" charset="0"/>
              </a:rPr>
              <a:t>Петруленко</a:t>
            </a:r>
            <a:r>
              <a:rPr lang="ru-RU" sz="6400" dirty="0" smtClean="0">
                <a:solidFill>
                  <a:schemeClr val="tx1"/>
                </a:solidFill>
                <a:latin typeface="Times New Roman" pitchFamily="18" charset="0"/>
                <a:cs typeface="Times New Roman" pitchFamily="18" charset="0"/>
              </a:rPr>
              <a:t> родился в п. Октябрьский Белгородского района 20 августа 1981 года. </a:t>
            </a:r>
          </a:p>
          <a:p>
            <a:pPr indent="358775" algn="just">
              <a:spcBef>
                <a:spcPts val="0"/>
              </a:spcBef>
            </a:pPr>
            <a:r>
              <a:rPr lang="ru-RU" sz="6400" dirty="0" smtClean="0">
                <a:solidFill>
                  <a:schemeClr val="tx1"/>
                </a:solidFill>
                <a:latin typeface="Times New Roman" pitchFamily="18" charset="0"/>
                <a:cs typeface="Times New Roman" pitchFamily="18" charset="0"/>
              </a:rPr>
              <a:t>С 1 по 9 класс обучался в МОУ «Октябрьской СОШ».  В школе вёл активную жизнь, участвовал </a:t>
            </a:r>
            <a:r>
              <a:rPr lang="ru-RU" sz="6400" dirty="0" smtClean="0">
                <a:solidFill>
                  <a:schemeClr val="tx1"/>
                </a:solidFill>
                <a:latin typeface="Times New Roman" pitchFamily="18" charset="0"/>
                <a:cs typeface="Times New Roman" pitchFamily="18" charset="0"/>
              </a:rPr>
              <a:t>в </a:t>
            </a:r>
            <a:r>
              <a:rPr lang="ru-RU" sz="6400" dirty="0" smtClean="0">
                <a:solidFill>
                  <a:schemeClr val="tx1"/>
                </a:solidFill>
                <a:latin typeface="Times New Roman" pitchFamily="18" charset="0"/>
                <a:cs typeface="Times New Roman" pitchFamily="18" charset="0"/>
              </a:rPr>
              <a:t>школьных соревнованиях по баскетболу, футболу, ходил </a:t>
            </a:r>
            <a:r>
              <a:rPr lang="ru-RU" sz="6400" dirty="0" smtClean="0">
                <a:solidFill>
                  <a:schemeClr val="tx1"/>
                </a:solidFill>
                <a:latin typeface="Times New Roman" pitchFamily="18" charset="0"/>
                <a:cs typeface="Times New Roman" pitchFamily="18" charset="0"/>
              </a:rPr>
              <a:t>на </a:t>
            </a:r>
            <a:r>
              <a:rPr lang="ru-RU" sz="6400" dirty="0" smtClean="0">
                <a:solidFill>
                  <a:schemeClr val="tx1"/>
                </a:solidFill>
                <a:latin typeface="Times New Roman" pitchFamily="18" charset="0"/>
                <a:cs typeface="Times New Roman" pitchFamily="18" charset="0"/>
              </a:rPr>
              <a:t>стрельбу. </a:t>
            </a:r>
          </a:p>
          <a:p>
            <a:pPr indent="358775" algn="just">
              <a:spcBef>
                <a:spcPts val="0"/>
              </a:spcBef>
            </a:pPr>
            <a:r>
              <a:rPr lang="ru-RU" sz="6400" dirty="0" smtClean="0">
                <a:solidFill>
                  <a:schemeClr val="tx1"/>
                </a:solidFill>
                <a:latin typeface="Times New Roman" pitchFamily="18" charset="0"/>
                <a:cs typeface="Times New Roman" pitchFamily="18" charset="0"/>
              </a:rPr>
              <a:t>В 1996 году по окончании 9 классов поступил в «Профессиональное училище № 33 г. Белгорода» по специальности тракторист. </a:t>
            </a:r>
          </a:p>
          <a:p>
            <a:pPr indent="358775" algn="just" fontAlgn="base">
              <a:spcBef>
                <a:spcPts val="0"/>
              </a:spcBef>
            </a:pPr>
            <a:r>
              <a:rPr lang="ru-RU" sz="6400" dirty="0" smtClean="0">
                <a:solidFill>
                  <a:schemeClr val="tx1"/>
                </a:solidFill>
                <a:latin typeface="Times New Roman" pitchFamily="18" charset="0"/>
                <a:cs typeface="Times New Roman" pitchFamily="18" charset="0"/>
              </a:rPr>
              <a:t>В 1998 году Петр был призван в вооруженные силы Российской Федерации. Срочную службу проходил в г. Перми. После присяги, был направлен служить в Чеченскую республику. За время срочной службы Петр был контужен, имеет медаль «За отвагу». В 2000 года, в звании старшего сержанта уволен в запас.</a:t>
            </a:r>
          </a:p>
          <a:p>
            <a:pPr indent="358775" algn="just" fontAlgn="base">
              <a:spcBef>
                <a:spcPts val="0"/>
              </a:spcBef>
            </a:pPr>
            <a:r>
              <a:rPr lang="ru-RU" sz="6400" dirty="0" smtClean="0">
                <a:solidFill>
                  <a:schemeClr val="tx1"/>
                </a:solidFill>
                <a:latin typeface="Times New Roman" pitchFamily="18" charset="0"/>
                <a:cs typeface="Times New Roman" pitchFamily="18" charset="0"/>
              </a:rPr>
              <a:t>Работал слесарем </a:t>
            </a:r>
            <a:br>
              <a:rPr lang="ru-RU" sz="6400" dirty="0" smtClean="0">
                <a:solidFill>
                  <a:schemeClr val="tx1"/>
                </a:solidFill>
                <a:latin typeface="Times New Roman" pitchFamily="18" charset="0"/>
                <a:cs typeface="Times New Roman" pitchFamily="18" charset="0"/>
              </a:rPr>
            </a:br>
            <a:r>
              <a:rPr lang="ru-RU" sz="6400" dirty="0" smtClean="0">
                <a:solidFill>
                  <a:schemeClr val="tx1"/>
                </a:solidFill>
                <a:latin typeface="Times New Roman" pitchFamily="18" charset="0"/>
                <a:cs typeface="Times New Roman" pitchFamily="18" charset="0"/>
              </a:rPr>
              <a:t>в ООО «</a:t>
            </a:r>
            <a:r>
              <a:rPr lang="ru-RU" sz="6400" dirty="0" err="1" smtClean="0">
                <a:solidFill>
                  <a:schemeClr val="tx1"/>
                </a:solidFill>
                <a:latin typeface="Times New Roman" pitchFamily="18" charset="0"/>
                <a:cs typeface="Times New Roman" pitchFamily="18" charset="0"/>
              </a:rPr>
              <a:t>Дмитротарановский</a:t>
            </a:r>
            <a:r>
              <a:rPr lang="ru-RU" sz="6400" dirty="0" smtClean="0">
                <a:solidFill>
                  <a:schemeClr val="tx1"/>
                </a:solidFill>
                <a:latin typeface="Times New Roman" pitchFamily="18" charset="0"/>
                <a:cs typeface="Times New Roman" pitchFamily="18" charset="0"/>
              </a:rPr>
              <a:t> сахарный завод»,  </a:t>
            </a:r>
            <a:br>
              <a:rPr lang="ru-RU" sz="6400" dirty="0" smtClean="0">
                <a:solidFill>
                  <a:schemeClr val="tx1"/>
                </a:solidFill>
                <a:latin typeface="Times New Roman" pitchFamily="18" charset="0"/>
                <a:cs typeface="Times New Roman" pitchFamily="18" charset="0"/>
              </a:rPr>
            </a:br>
            <a:r>
              <a:rPr lang="ru-RU" sz="6400" dirty="0" smtClean="0">
                <a:solidFill>
                  <a:schemeClr val="tx1"/>
                </a:solidFill>
                <a:latin typeface="Times New Roman" pitchFamily="18" charset="0"/>
                <a:cs typeface="Times New Roman" pitchFamily="18" charset="0"/>
              </a:rPr>
              <a:t>на </a:t>
            </a:r>
            <a:r>
              <a:rPr lang="ru-RU" sz="6400" dirty="0" err="1" smtClean="0">
                <a:solidFill>
                  <a:schemeClr val="tx1"/>
                </a:solidFill>
                <a:latin typeface="Times New Roman" pitchFamily="18" charset="0"/>
                <a:cs typeface="Times New Roman" pitchFamily="18" charset="0"/>
              </a:rPr>
              <a:t>Яснозоренской</a:t>
            </a:r>
            <a:r>
              <a:rPr lang="ru-RU" sz="6400" dirty="0" smtClean="0">
                <a:solidFill>
                  <a:schemeClr val="tx1"/>
                </a:solidFill>
                <a:latin typeface="Times New Roman" pitchFamily="18" charset="0"/>
                <a:cs typeface="Times New Roman" pitchFamily="18" charset="0"/>
              </a:rPr>
              <a:t> птицефабрике, позднее открыл свою станцию технического обслуживания.</a:t>
            </a:r>
          </a:p>
          <a:p>
            <a:pPr indent="358775" algn="just" fontAlgn="base">
              <a:spcBef>
                <a:spcPts val="0"/>
              </a:spcBef>
            </a:pPr>
            <a:r>
              <a:rPr lang="ru-RU" sz="6400" dirty="0" smtClean="0">
                <a:solidFill>
                  <a:schemeClr val="tx1"/>
                </a:solidFill>
                <a:latin typeface="Times New Roman" pitchFamily="18" charset="0"/>
                <a:cs typeface="Times New Roman" pitchFamily="18" charset="0"/>
              </a:rPr>
              <a:t>25 сентября 2022 года Петр Николаевич был мобилизован в </a:t>
            </a:r>
            <a:r>
              <a:rPr lang="ru-RU" sz="6400" dirty="0" err="1" smtClean="0">
                <a:solidFill>
                  <a:schemeClr val="tx1"/>
                </a:solidFill>
                <a:latin typeface="Times New Roman" pitchFamily="18" charset="0"/>
                <a:cs typeface="Times New Roman" pitchFamily="18" charset="0"/>
              </a:rPr>
              <a:t>в</a:t>
            </a:r>
            <a:r>
              <a:rPr lang="ru-RU" sz="6400" dirty="0" smtClean="0">
                <a:solidFill>
                  <a:schemeClr val="tx1"/>
                </a:solidFill>
                <a:latin typeface="Times New Roman" pitchFamily="18" charset="0"/>
                <a:cs typeface="Times New Roman" pitchFamily="18" charset="0"/>
              </a:rPr>
              <a:t>/ч 91726 г. Валуйки. Служил вмести с земляком из п. Октябрьский Еременко Кириллом Алексеевичем, был его командиром.</a:t>
            </a:r>
          </a:p>
          <a:p>
            <a:pPr indent="358775" algn="just">
              <a:spcBef>
                <a:spcPts val="0"/>
              </a:spcBef>
            </a:pPr>
            <a:r>
              <a:rPr lang="ru-RU" sz="6400" dirty="0" smtClean="0">
                <a:solidFill>
                  <a:schemeClr val="tx1"/>
                </a:solidFill>
                <a:latin typeface="Times New Roman" pitchFamily="18" charset="0"/>
                <a:cs typeface="Times New Roman" pitchFamily="18" charset="0"/>
              </a:rPr>
              <a:t>6 ноября, под Луганском, старший сержант Петр Николаевич </a:t>
            </a:r>
            <a:r>
              <a:rPr lang="ru-RU" sz="6400" dirty="0" err="1" smtClean="0">
                <a:solidFill>
                  <a:schemeClr val="tx1"/>
                </a:solidFill>
                <a:latin typeface="Times New Roman" pitchFamily="18" charset="0"/>
                <a:cs typeface="Times New Roman" pitchFamily="18" charset="0"/>
              </a:rPr>
              <a:t>Петруленко</a:t>
            </a:r>
            <a:r>
              <a:rPr lang="ru-RU" sz="6400" dirty="0" smtClean="0">
                <a:solidFill>
                  <a:schemeClr val="tx1"/>
                </a:solidFill>
                <a:latin typeface="Times New Roman" pitchFamily="18" charset="0"/>
                <a:cs typeface="Times New Roman" pitchFamily="18" charset="0"/>
              </a:rPr>
              <a:t> получил тяжелое ранение и 12 ноября 2022 года скончался от полученных ран. Похоронен на Юго-западном кладбище г. Белгорода. </a:t>
            </a:r>
          </a:p>
          <a:p>
            <a:pPr indent="358775" algn="just">
              <a:spcBef>
                <a:spcPts val="0"/>
              </a:spcBef>
            </a:pPr>
            <a:r>
              <a:rPr lang="ru-RU" sz="6400" dirty="0" smtClean="0">
                <a:solidFill>
                  <a:schemeClr val="tx1"/>
                </a:solidFill>
                <a:latin typeface="Times New Roman" pitchFamily="18" charset="0"/>
                <a:cs typeface="Times New Roman" pitchFamily="18" charset="0"/>
              </a:rPr>
              <a:t>Награжден Орденом мужества посмертно.</a:t>
            </a:r>
          </a:p>
          <a:p>
            <a:endParaRPr lang="ru-RU" dirty="0"/>
          </a:p>
        </p:txBody>
      </p:sp>
      <p:pic>
        <p:nvPicPr>
          <p:cNvPr id="27650" name="Picture 2" descr="C:\Users\White2\Desktop\2022-2023\книга памяти\Петруленко (2).jpg"/>
          <p:cNvPicPr>
            <a:picLocks noChangeAspect="1" noChangeArrowheads="1"/>
          </p:cNvPicPr>
          <p:nvPr/>
        </p:nvPicPr>
        <p:blipFill>
          <a:blip r:embed="rId2"/>
          <a:srcRect/>
          <a:stretch>
            <a:fillRect/>
          </a:stretch>
        </p:blipFill>
        <p:spPr bwMode="auto">
          <a:xfrm>
            <a:off x="520995" y="1549473"/>
            <a:ext cx="3583089" cy="4777452"/>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spTree>
    <p:extLst>
      <p:ext uri="{BB962C8B-B14F-4D97-AF65-F5344CB8AC3E}">
        <p14:creationId xmlns:p14="http://schemas.microsoft.com/office/powerpoint/2010/main" val="1334088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799810" y="260230"/>
            <a:ext cx="6037262" cy="1247775"/>
          </a:xfrm>
        </p:spPr>
        <p:txBody>
          <a:bodyPr>
            <a:normAutofit fontScale="90000"/>
          </a:bodyPr>
          <a:lstStyle/>
          <a:p>
            <a:pPr algn="ctr"/>
            <a:r>
              <a:rPr lang="ru-RU" sz="3100" b="1" dirty="0" smtClean="0">
                <a:latin typeface="Times New Roman" pitchFamily="18" charset="0"/>
                <a:cs typeface="Times New Roman" pitchFamily="18" charset="0"/>
              </a:rPr>
              <a:t>Еременко Кирилл Алексеевич</a:t>
            </a:r>
            <a:r>
              <a:rPr lang="ru-RU" sz="3100" dirty="0" smtClean="0">
                <a:latin typeface="Times New Roman" pitchFamily="18" charset="0"/>
                <a:cs typeface="Times New Roman" pitchFamily="18" charset="0"/>
              </a:rPr>
              <a:t/>
            </a:r>
            <a:br>
              <a:rPr lang="ru-RU" sz="3100" dirty="0" smtClean="0">
                <a:latin typeface="Times New Roman" pitchFamily="18" charset="0"/>
                <a:cs typeface="Times New Roman" pitchFamily="18" charset="0"/>
              </a:rPr>
            </a:br>
            <a:r>
              <a:rPr lang="ru-RU" sz="3100" b="1" dirty="0" smtClean="0">
                <a:latin typeface="Times New Roman" pitchFamily="18" charset="0"/>
                <a:cs typeface="Times New Roman" pitchFamily="18" charset="0"/>
              </a:rPr>
              <a:t>(26.04.2000–06.11.2022)</a:t>
            </a:r>
            <a:r>
              <a:rPr lang="ru-RU" sz="2000" dirty="0" smtClean="0"/>
              <a:t/>
            </a:r>
            <a:br>
              <a:rPr lang="ru-RU" sz="2000" dirty="0" smtClean="0"/>
            </a:br>
            <a:endParaRPr lang="ru-RU" sz="2000" dirty="0"/>
          </a:p>
        </p:txBody>
      </p:sp>
      <p:sp>
        <p:nvSpPr>
          <p:cNvPr id="3" name="Подзаголовок 2"/>
          <p:cNvSpPr>
            <a:spLocks noGrp="1"/>
          </p:cNvSpPr>
          <p:nvPr>
            <p:ph type="subTitle" idx="1"/>
          </p:nvPr>
        </p:nvSpPr>
        <p:spPr>
          <a:xfrm>
            <a:off x="4369981" y="1552575"/>
            <a:ext cx="7676707" cy="5012929"/>
          </a:xfrm>
        </p:spPr>
        <p:txBody>
          <a:bodyPr>
            <a:normAutofit fontScale="92500" lnSpcReduction="10000"/>
          </a:bodyPr>
          <a:lstStyle/>
          <a:p>
            <a:pPr indent="358775" algn="just">
              <a:spcBef>
                <a:spcPts val="0"/>
              </a:spcBef>
            </a:pPr>
            <a:r>
              <a:rPr lang="ru-RU" dirty="0" smtClean="0">
                <a:solidFill>
                  <a:schemeClr val="tx1"/>
                </a:solidFill>
                <a:latin typeface="Times New Roman" pitchFamily="18" charset="0"/>
                <a:cs typeface="Times New Roman" pitchFamily="18" charset="0"/>
              </a:rPr>
              <a:t>Кирилл Алексеевич Еременко, родился 26 апреля 2000 года,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п. Октябрьский, Белгородской области, Белгородского района. </a:t>
            </a:r>
          </a:p>
          <a:p>
            <a:pPr indent="358775" algn="just">
              <a:spcBef>
                <a:spcPts val="0"/>
              </a:spcBef>
            </a:pPr>
            <a:r>
              <a:rPr lang="ru-RU" dirty="0" smtClean="0">
                <a:solidFill>
                  <a:schemeClr val="tx1"/>
                </a:solidFill>
                <a:latin typeface="Times New Roman" pitchFamily="18" charset="0"/>
                <a:cs typeface="Times New Roman" pitchFamily="18" charset="0"/>
              </a:rPr>
              <a:t>В 2007 году пошел в первый класс МОУ «Октябрьской СОШ </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им</a:t>
            </a:r>
            <a:r>
              <a:rPr lang="ru-RU" dirty="0" smtClean="0">
                <a:solidFill>
                  <a:schemeClr val="tx1"/>
                </a:solidFill>
                <a:latin typeface="Times New Roman" pitchFamily="18" charset="0"/>
                <a:cs typeface="Times New Roman" pitchFamily="18" charset="0"/>
              </a:rPr>
              <a:t>. Ю, Чумака».</a:t>
            </a:r>
          </a:p>
          <a:p>
            <a:pPr indent="358775" algn="just">
              <a:spcBef>
                <a:spcPts val="0"/>
              </a:spcBef>
            </a:pPr>
            <a:r>
              <a:rPr lang="ru-RU" dirty="0" smtClean="0">
                <a:solidFill>
                  <a:schemeClr val="tx1"/>
                </a:solidFill>
                <a:latin typeface="Times New Roman" pitchFamily="18" charset="0"/>
                <a:cs typeface="Times New Roman" pitchFamily="18" charset="0"/>
              </a:rPr>
              <a:t>С 5 класса занимался в секции бокса, но вскоре врачи запретили занятия по состояния здоровья.</a:t>
            </a:r>
          </a:p>
          <a:p>
            <a:pPr indent="358775" algn="just">
              <a:spcBef>
                <a:spcPts val="0"/>
              </a:spcBef>
            </a:pPr>
            <a:r>
              <a:rPr lang="ru-RU" dirty="0" smtClean="0">
                <a:solidFill>
                  <a:schemeClr val="tx1"/>
                </a:solidFill>
                <a:latin typeface="Times New Roman" pitchFamily="18" charset="0"/>
                <a:cs typeface="Times New Roman" pitchFamily="18" charset="0"/>
              </a:rPr>
              <a:t>В 2016 году окончил 9 классов МОУ «Октябрьской СОШ им. Ю, Чумака», поступил в «Белгородский машиностроительный техникум» по специальности сварщик.  </a:t>
            </a:r>
          </a:p>
          <a:p>
            <a:pPr indent="358775" algn="just" fontAlgn="base">
              <a:spcBef>
                <a:spcPts val="0"/>
              </a:spcBef>
            </a:pPr>
            <a:r>
              <a:rPr lang="ru-RU" dirty="0" smtClean="0">
                <a:solidFill>
                  <a:schemeClr val="tx1"/>
                </a:solidFill>
                <a:latin typeface="Times New Roman" pitchFamily="18" charset="0"/>
                <a:cs typeface="Times New Roman" pitchFamily="18" charset="0"/>
              </a:rPr>
              <a:t>С 30 ноября 2019 по 30 ноября 2020  года проходил военную </a:t>
            </a:r>
            <a:r>
              <a:rPr lang="ru-RU" dirty="0" smtClean="0">
                <a:solidFill>
                  <a:schemeClr val="tx1"/>
                </a:solidFill>
                <a:latin typeface="Times New Roman" pitchFamily="18" charset="0"/>
                <a:cs typeface="Times New Roman" pitchFamily="18" charset="0"/>
              </a:rPr>
              <a:t>службу</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 </a:t>
            </a:r>
            <a:r>
              <a:rPr lang="ru-RU" dirty="0" smtClean="0">
                <a:solidFill>
                  <a:schemeClr val="tx1"/>
                </a:solidFill>
                <a:latin typeface="Times New Roman" pitchFamily="18" charset="0"/>
                <a:cs typeface="Times New Roman" pitchFamily="18" charset="0"/>
              </a:rPr>
              <a:t>в в/ч 41603 города Калининград. </a:t>
            </a:r>
          </a:p>
          <a:p>
            <a:pPr indent="358775" algn="just" fontAlgn="base">
              <a:spcBef>
                <a:spcPts val="0"/>
              </a:spcBef>
            </a:pPr>
            <a:r>
              <a:rPr lang="ru-RU" dirty="0" smtClean="0">
                <a:solidFill>
                  <a:schemeClr val="tx1"/>
                </a:solidFill>
                <a:latin typeface="Times New Roman" pitchFamily="18" charset="0"/>
                <a:cs typeface="Times New Roman" pitchFamily="18" charset="0"/>
              </a:rPr>
              <a:t>После армии работал слесарем в транспортном цеху </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ООО </a:t>
            </a:r>
            <a:r>
              <a:rPr lang="ru-RU" dirty="0" smtClean="0">
                <a:solidFill>
                  <a:schemeClr val="tx1"/>
                </a:solidFill>
                <a:latin typeface="Times New Roman" pitchFamily="18" charset="0"/>
                <a:cs typeface="Times New Roman" pitchFamily="18" charset="0"/>
              </a:rPr>
              <a:t>«</a:t>
            </a:r>
            <a:r>
              <a:rPr lang="ru-RU" dirty="0" err="1" smtClean="0">
                <a:solidFill>
                  <a:schemeClr val="tx1"/>
                </a:solidFill>
                <a:latin typeface="Times New Roman" pitchFamily="18" charset="0"/>
                <a:cs typeface="Times New Roman" pitchFamily="18" charset="0"/>
              </a:rPr>
              <a:t>Дмитротарановский</a:t>
            </a:r>
            <a:r>
              <a:rPr lang="ru-RU" dirty="0" smtClean="0">
                <a:solidFill>
                  <a:schemeClr val="tx1"/>
                </a:solidFill>
                <a:latin typeface="Times New Roman" pitchFamily="18" charset="0"/>
                <a:cs typeface="Times New Roman" pitchFamily="18" charset="0"/>
              </a:rPr>
              <a:t> сахарный завод», ООО «</a:t>
            </a:r>
            <a:r>
              <a:rPr lang="ru-RU" dirty="0" err="1" smtClean="0">
                <a:solidFill>
                  <a:schemeClr val="tx1"/>
                </a:solidFill>
                <a:latin typeface="Times New Roman" pitchFamily="18" charset="0"/>
                <a:cs typeface="Times New Roman" pitchFamily="18" charset="0"/>
              </a:rPr>
              <a:t>АгроКолеса</a:t>
            </a:r>
            <a:r>
              <a:rPr lang="ru-RU" dirty="0" smtClean="0">
                <a:solidFill>
                  <a:schemeClr val="tx1"/>
                </a:solidFill>
                <a:latin typeface="Times New Roman" pitchFamily="18" charset="0"/>
                <a:cs typeface="Times New Roman" pitchFamily="18" charset="0"/>
              </a:rPr>
              <a:t> Белогорья».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a:t>
            </a:r>
            <a:r>
              <a:rPr lang="ru-RU" dirty="0" err="1" smtClean="0">
                <a:solidFill>
                  <a:schemeClr val="tx1"/>
                </a:solidFill>
                <a:latin typeface="Times New Roman" pitchFamily="18" charset="0"/>
                <a:cs typeface="Times New Roman" pitchFamily="18" charset="0"/>
              </a:rPr>
              <a:t>пооследнее</a:t>
            </a:r>
            <a:r>
              <a:rPr lang="ru-RU" dirty="0" smtClean="0">
                <a:solidFill>
                  <a:schemeClr val="tx1"/>
                </a:solidFill>
                <a:latin typeface="Times New Roman" pitchFamily="18" charset="0"/>
                <a:cs typeface="Times New Roman" pitchFamily="18" charset="0"/>
              </a:rPr>
              <a:t> время перед мобилизацией работал в такси.</a:t>
            </a:r>
          </a:p>
          <a:p>
            <a:pPr indent="358775" algn="just" fontAlgn="base">
              <a:spcBef>
                <a:spcPts val="0"/>
              </a:spcBef>
            </a:pPr>
            <a:r>
              <a:rPr lang="ru-RU" dirty="0" smtClean="0">
                <a:solidFill>
                  <a:schemeClr val="tx1"/>
                </a:solidFill>
                <a:latin typeface="Times New Roman" pitchFamily="18" charset="0"/>
                <a:cs typeface="Times New Roman" pitchFamily="18" charset="0"/>
              </a:rPr>
              <a:t>25 сентября 2022 года Кирилл Еременко был мобилизован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в </a:t>
            </a:r>
            <a:r>
              <a:rPr lang="ru-RU" dirty="0" err="1" smtClean="0">
                <a:solidFill>
                  <a:schemeClr val="tx1"/>
                </a:solidFill>
                <a:latin typeface="Times New Roman" pitchFamily="18" charset="0"/>
                <a:cs typeface="Times New Roman" pitchFamily="18" charset="0"/>
              </a:rPr>
              <a:t>в</a:t>
            </a:r>
            <a:r>
              <a:rPr lang="ru-RU" dirty="0" smtClean="0">
                <a:solidFill>
                  <a:schemeClr val="tx1"/>
                </a:solidFill>
                <a:latin typeface="Times New Roman" pitchFamily="18" charset="0"/>
                <a:cs typeface="Times New Roman" pitchFamily="18" charset="0"/>
              </a:rPr>
              <a:t>/ч 91726 г. Валуйки.</a:t>
            </a:r>
          </a:p>
          <a:p>
            <a:pPr indent="358775" algn="just">
              <a:spcBef>
                <a:spcPts val="0"/>
              </a:spcBef>
            </a:pPr>
            <a:r>
              <a:rPr lang="ru-RU" dirty="0" smtClean="0">
                <a:solidFill>
                  <a:schemeClr val="tx1"/>
                </a:solidFill>
                <a:latin typeface="Times New Roman" pitchFamily="18" charset="0"/>
                <a:cs typeface="Times New Roman" pitchFamily="18" charset="0"/>
              </a:rPr>
              <a:t>6 ноября 2022 года под </a:t>
            </a:r>
            <a:r>
              <a:rPr lang="ru-RU" dirty="0" err="1" smtClean="0">
                <a:solidFill>
                  <a:schemeClr val="tx1"/>
                </a:solidFill>
                <a:latin typeface="Times New Roman" pitchFamily="18" charset="0"/>
                <a:cs typeface="Times New Roman" pitchFamily="18" charset="0"/>
              </a:rPr>
              <a:t>Луганском,в</a:t>
            </a:r>
            <a:r>
              <a:rPr lang="ru-RU" dirty="0" smtClean="0">
                <a:solidFill>
                  <a:schemeClr val="tx1"/>
                </a:solidFill>
                <a:latin typeface="Times New Roman" pitchFamily="18" charset="0"/>
                <a:cs typeface="Times New Roman" pitchFamily="18" charset="0"/>
              </a:rPr>
              <a:t> ходе специальной военной операции </a:t>
            </a:r>
            <a:r>
              <a:rPr lang="ru-RU" dirty="0" smtClean="0">
                <a:solidFill>
                  <a:schemeClr val="tx1"/>
                </a:solidFill>
                <a:latin typeface="Times New Roman" pitchFamily="18" charset="0"/>
                <a:cs typeface="Times New Roman" pitchFamily="18" charset="0"/>
              </a:rPr>
              <a:t/>
            </a:r>
            <a:br>
              <a:rPr lang="ru-RU" dirty="0" smtClean="0">
                <a:solidFill>
                  <a:schemeClr val="tx1"/>
                </a:solidFill>
                <a:latin typeface="Times New Roman" pitchFamily="18" charset="0"/>
                <a:cs typeface="Times New Roman" pitchFamily="18" charset="0"/>
              </a:rPr>
            </a:br>
            <a:r>
              <a:rPr lang="ru-RU" dirty="0" smtClean="0">
                <a:solidFill>
                  <a:schemeClr val="tx1"/>
                </a:solidFill>
                <a:latin typeface="Times New Roman" pitchFamily="18" charset="0"/>
                <a:cs typeface="Times New Roman" pitchFamily="18" charset="0"/>
              </a:rPr>
              <a:t>на </a:t>
            </a:r>
            <a:r>
              <a:rPr lang="ru-RU" dirty="0" smtClean="0">
                <a:solidFill>
                  <a:schemeClr val="tx1"/>
                </a:solidFill>
                <a:latin typeface="Times New Roman" pitchFamily="18" charset="0"/>
                <a:cs typeface="Times New Roman" pitchFamily="18" charset="0"/>
              </a:rPr>
              <a:t>Украине, рядовой Кирилл Еременко погиб. </a:t>
            </a:r>
          </a:p>
          <a:p>
            <a:pPr indent="358775" algn="just">
              <a:spcBef>
                <a:spcPts val="0"/>
              </a:spcBef>
            </a:pPr>
            <a:r>
              <a:rPr lang="ru-RU" dirty="0" smtClean="0">
                <a:solidFill>
                  <a:schemeClr val="tx1"/>
                </a:solidFill>
                <a:latin typeface="Times New Roman" pitchFamily="18" charset="0"/>
                <a:cs typeface="Times New Roman" pitchFamily="18" charset="0"/>
              </a:rPr>
              <a:t>Ему было всего 22 года! Похоронен на кладбище п. Октябрьский.</a:t>
            </a:r>
          </a:p>
          <a:p>
            <a:endParaRPr lang="ru-RU" dirty="0"/>
          </a:p>
        </p:txBody>
      </p:sp>
      <p:pic>
        <p:nvPicPr>
          <p:cNvPr id="26626" name="Picture 2" descr="C:\Users\White2\Desktop\2022-2023\книга памяти\Еременко Кирилл Алексеевич.jpg"/>
          <p:cNvPicPr>
            <a:picLocks noChangeAspect="1" noChangeArrowheads="1"/>
          </p:cNvPicPr>
          <p:nvPr/>
        </p:nvPicPr>
        <p:blipFill>
          <a:blip r:embed="rId2" cstate="print"/>
          <a:srcRect/>
          <a:stretch>
            <a:fillRect/>
          </a:stretch>
        </p:blipFill>
        <p:spPr bwMode="auto">
          <a:xfrm>
            <a:off x="757373" y="1413617"/>
            <a:ext cx="3322452" cy="5151887"/>
          </a:xfrm>
          <a:prstGeom prst="rect">
            <a:avLst/>
          </a:prstGeom>
          <a:ln>
            <a:noFill/>
          </a:ln>
          <a:effectLst>
            <a:outerShdw blurRad="190500" algn="tl" rotWithShape="0">
              <a:srgbClr val="000000">
                <a:alpha val="70000"/>
              </a:srgbClr>
            </a:outerShdw>
          </a:effectLst>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spTree>
    <p:extLst>
      <p:ext uri="{BB962C8B-B14F-4D97-AF65-F5344CB8AC3E}">
        <p14:creationId xmlns:p14="http://schemas.microsoft.com/office/powerpoint/2010/main" val="58442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smtClean="0">
                <a:solidFill>
                  <a:schemeClr val="accent2">
                    <a:lumMod val="50000"/>
                  </a:schemeClr>
                </a:solidFill>
                <a:latin typeface="Book Antiqua" panose="02040602050305030304" pitchFamily="18" charset="0"/>
              </a:rPr>
              <a:t>Винников Никита Сергеевич </a:t>
            </a:r>
          </a:p>
          <a:p>
            <a:pPr algn="ctr">
              <a:spcBef>
                <a:spcPts val="0"/>
              </a:spcBef>
            </a:pPr>
            <a:r>
              <a:rPr lang="ru-RU" sz="3200" b="1" dirty="0" smtClean="0">
                <a:solidFill>
                  <a:schemeClr val="accent2">
                    <a:lumMod val="50000"/>
                  </a:schemeClr>
                </a:solidFill>
                <a:latin typeface="Book Antiqua" panose="02040602050305030304" pitchFamily="18" charset="0"/>
              </a:rPr>
              <a:t>(</a:t>
            </a:r>
            <a:r>
              <a:rPr lang="ru-RU" sz="3200" b="1" dirty="0">
                <a:solidFill>
                  <a:schemeClr val="accent2">
                    <a:lumMod val="50000"/>
                  </a:schemeClr>
                </a:solidFill>
                <a:latin typeface="Book Antiqua" panose="02040602050305030304" pitchFamily="18" charset="0"/>
              </a:rPr>
              <a:t>27.07.1998–08.06.2022</a:t>
            </a:r>
            <a:r>
              <a:rPr lang="ru-RU" sz="3200" b="1" dirty="0" smtClean="0">
                <a:solidFill>
                  <a:schemeClr val="accent2">
                    <a:lumMod val="50000"/>
                  </a:schemeClr>
                </a:solidFill>
                <a:latin typeface="Book Antiqua" panose="02040602050305030304" pitchFamily="18" charset="0"/>
              </a:rPr>
              <a:t>)</a:t>
            </a:r>
            <a:endParaRPr lang="ru-RU" sz="3200" b="1" dirty="0">
              <a:solidFill>
                <a:schemeClr val="accent2">
                  <a:lumMod val="50000"/>
                </a:schemeClr>
              </a:solidFill>
              <a:latin typeface="Book Antiqua" panose="0204060205030503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7811" y="1881750"/>
            <a:ext cx="3541868" cy="4691421"/>
          </a:xfrm>
          <a:prstGeom prst="rect">
            <a:avLst/>
          </a:prstGeom>
          <a:ln>
            <a:noFill/>
          </a:ln>
          <a:effectLst>
            <a:softEdge rad="112500"/>
          </a:effectLst>
        </p:spPr>
      </p:pic>
      <p:sp>
        <p:nvSpPr>
          <p:cNvPr id="7" name="TextBox 6"/>
          <p:cNvSpPr txBox="1"/>
          <p:nvPr/>
        </p:nvSpPr>
        <p:spPr>
          <a:xfrm>
            <a:off x="5364480" y="1680610"/>
            <a:ext cx="6583681" cy="5093702"/>
          </a:xfrm>
          <a:prstGeom prst="rect">
            <a:avLst/>
          </a:prstGeom>
          <a:noFill/>
        </p:spPr>
        <p:txBody>
          <a:bodyPr wrap="square" rtlCol="0">
            <a:spAutoFit/>
          </a:bodyPr>
          <a:lstStyle/>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Никита Сергеевич Винников родился 27 июля 1998 года в г. Белгороде. Пошёл в первый класс Северной школы №2 в 2005 году. В школе вёл активную жизнь, участвовал во всех школьных мероприятиях.</a:t>
            </a:r>
            <a:r>
              <a:rPr lang="ru-RU" sz="13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Во время обучения в школе Никита проявил себя как честный, дисциплинированный и исполнительный ребенок. </a:t>
            </a:r>
            <a:endParaRPr lang="ru-RU" sz="13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Никита учился в кадетском классе МОУ «Северной СОШ №2» Белгородского района под руководством полковника В.А. Муратова. Занимался в военно-патриотическом клубе «Патриот» имени Геннадия Мишенина. Принимал активное участие в военных парадах, школьных акциях и мероприятиях, смотрах строя и песни. Получил разряд по парашютному спорту. </a:t>
            </a:r>
            <a:r>
              <a:rPr lang="ru-RU" sz="1300" dirty="0" smtClean="0">
                <a:solidFill>
                  <a:srgbClr val="000000"/>
                </a:solidFill>
                <a:effectLst/>
                <a:latin typeface="Times New Roman" panose="02020603050405020304" pitchFamily="18" charset="0"/>
                <a:cs typeface="Times New Roman" panose="02020603050405020304" pitchFamily="18" charset="0"/>
              </a:rPr>
              <a:t>За усердие и активность </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в своем классе Никита заслужил звание младшего сержанта, был командиром класса.</a:t>
            </a:r>
            <a:endParaRPr lang="ru-RU" sz="1300" dirty="0" smtClean="0">
              <a:effectLst/>
              <a:latin typeface="Times New Roman" panose="02020603050405020304" pitchFamily="18" charset="0"/>
              <a:cs typeface="Times New Roman" panose="02020603050405020304" pitchFamily="18" charset="0"/>
            </a:endParaRP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Окончив школу в 2016 году, поступил в Рязанское гвардейское высшее воздушно-десантное командное училище имени генерала армии В. Ф.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Маргелова</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закончил учебу в звании лейтенанта и был направлен в одну из частей воздушно-десантных войск на должность заместителя командира группы. </a:t>
            </a:r>
            <a:endParaRPr lang="ru-RU" sz="1300" dirty="0" smtClean="0">
              <a:effectLst/>
              <a:latin typeface="Times New Roman" panose="02020603050405020304" pitchFamily="18" charset="0"/>
              <a:cs typeface="Times New Roman" panose="02020603050405020304" pitchFamily="18" charset="0"/>
            </a:endParaRP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С первых дней участвовал в специальной военной операции на территории Украины, принимал участие во взятии​ аэродрома Антонов в Гостомеле под Киевом. </a:t>
            </a:r>
            <a:endParaRPr lang="ru-RU" sz="1300" dirty="0" smtClean="0">
              <a:effectLst/>
              <a:latin typeface="Times New Roman" panose="02020603050405020304" pitchFamily="18" charset="0"/>
              <a:cs typeface="Times New Roman" panose="02020603050405020304" pitchFamily="18" charset="0"/>
            </a:endParaRP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8 июня 2022 года гвардии лейтенант войсковой части 28337 героически погиб при исполнении служебного долга в ходе специальной военной операции на территории Украины.</a:t>
            </a:r>
            <a:endParaRPr lang="ru-RU" sz="1300" dirty="0" smtClean="0">
              <a:effectLst/>
              <a:latin typeface="Times New Roman" panose="02020603050405020304" pitchFamily="18" charset="0"/>
              <a:cs typeface="Times New Roman" panose="02020603050405020304" pitchFamily="18" charset="0"/>
            </a:endParaRP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15 июня 2022 года похоронен с воинскими почестями в городском округе Мытищи Московской области на Федеральном военном мемориале «Пантеон защитников Отечества».</a:t>
            </a:r>
          </a:p>
          <a:p>
            <a:pPr indent="540385"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Награжден медалью «Анатолий Лебедь», медалью «Генерал армии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Маргелов</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медалью «За участие в военном параде в День Победы», </a:t>
            </a:r>
            <a:r>
              <a:rPr lang="ru-RU" sz="1300" dirty="0" smtClea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медалью 45 Гвардейской бригады Специального назначения ВДВ РФ</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26043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182014" y="367559"/>
            <a:ext cx="6637337" cy="809625"/>
          </a:xfrm>
        </p:spPr>
        <p:txBody>
          <a:bodyPr>
            <a:noAutofit/>
          </a:bodyPr>
          <a:lstStyle/>
          <a:p>
            <a:pPr algn="ctr"/>
            <a:r>
              <a:rPr lang="ru-RU" sz="2800" b="1" dirty="0" err="1" smtClean="0">
                <a:latin typeface="Times New Roman" pitchFamily="18" charset="0"/>
                <a:cs typeface="Times New Roman" pitchFamily="18" charset="0"/>
              </a:rPr>
              <a:t>Холодченко</a:t>
            </a:r>
            <a:r>
              <a:rPr lang="ru-RU" sz="2800" b="1" dirty="0" smtClean="0">
                <a:latin typeface="Times New Roman" pitchFamily="18" charset="0"/>
                <a:cs typeface="Times New Roman" pitchFamily="18" charset="0"/>
              </a:rPr>
              <a:t> Роман Николаевич</a:t>
            </a:r>
            <a:br>
              <a:rPr lang="ru-RU" sz="2800" b="1" dirty="0" smtClean="0">
                <a:latin typeface="Times New Roman" pitchFamily="18" charset="0"/>
                <a:cs typeface="Times New Roman" pitchFamily="18" charset="0"/>
              </a:rPr>
            </a:br>
            <a:r>
              <a:rPr lang="ru-RU" sz="2800" b="1" dirty="0" smtClean="0">
                <a:latin typeface="Times New Roman" pitchFamily="18" charset="0"/>
                <a:cs typeface="Times New Roman" pitchFamily="18" charset="0"/>
              </a:rPr>
              <a:t>(06.11.1990 – 07.02.2023)</a:t>
            </a:r>
            <a:endParaRPr lang="ru-RU" sz="2800" b="1" dirty="0">
              <a:latin typeface="Times New Roman" pitchFamily="18" charset="0"/>
              <a:cs typeface="Times New Roman" pitchFamily="18" charset="0"/>
            </a:endParaRPr>
          </a:p>
        </p:txBody>
      </p:sp>
      <p:sp>
        <p:nvSpPr>
          <p:cNvPr id="3" name="Подзаголовок 2"/>
          <p:cNvSpPr>
            <a:spLocks noGrp="1"/>
          </p:cNvSpPr>
          <p:nvPr>
            <p:ph type="subTitle" idx="1"/>
          </p:nvPr>
        </p:nvSpPr>
        <p:spPr>
          <a:xfrm>
            <a:off x="4199860" y="1628774"/>
            <a:ext cx="7740503" cy="4532400"/>
          </a:xfrm>
        </p:spPr>
        <p:txBody>
          <a:bodyPr>
            <a:normAutofit/>
          </a:bodyPr>
          <a:lstStyle/>
          <a:p>
            <a:pPr indent="358775" algn="just">
              <a:spcBef>
                <a:spcPts val="0"/>
              </a:spcBef>
            </a:pPr>
            <a:r>
              <a:rPr lang="ru-RU" sz="1400" dirty="0" smtClean="0">
                <a:solidFill>
                  <a:schemeClr val="tx1"/>
                </a:solidFill>
                <a:latin typeface="Times New Roman" pitchFamily="18" charset="0"/>
                <a:cs typeface="Times New Roman" pitchFamily="18" charset="0"/>
              </a:rPr>
              <a:t>Роман Николаевич </a:t>
            </a:r>
            <a:r>
              <a:rPr lang="ru-RU" sz="1400" dirty="0" err="1" smtClean="0">
                <a:solidFill>
                  <a:schemeClr val="tx1"/>
                </a:solidFill>
                <a:latin typeface="Times New Roman" pitchFamily="18" charset="0"/>
                <a:cs typeface="Times New Roman" pitchFamily="18" charset="0"/>
              </a:rPr>
              <a:t>Холодченко</a:t>
            </a:r>
            <a:r>
              <a:rPr lang="ru-RU" sz="1400" dirty="0" smtClean="0">
                <a:solidFill>
                  <a:schemeClr val="tx1"/>
                </a:solidFill>
                <a:latin typeface="Times New Roman" pitchFamily="18" charset="0"/>
                <a:cs typeface="Times New Roman" pitchFamily="18" charset="0"/>
              </a:rPr>
              <a:t> родился 6 ноября 1990 года в городе Харькове.</a:t>
            </a:r>
          </a:p>
          <a:p>
            <a:pPr indent="358775" algn="just">
              <a:spcBef>
                <a:spcPts val="0"/>
              </a:spcBef>
            </a:pPr>
            <a:r>
              <a:rPr lang="ru-RU" sz="1400" dirty="0" smtClean="0">
                <a:solidFill>
                  <a:schemeClr val="tx1"/>
                </a:solidFill>
                <a:latin typeface="Times New Roman" pitchFamily="18" charset="0"/>
                <a:cs typeface="Times New Roman" pitchFamily="18" charset="0"/>
              </a:rPr>
              <a:t>Учился в школе №119 г.Харькова, любил историю, точные науки, свободно владел английским языком. Особенно интересовала Рому история войн и революций в разных странах и на разных континентах. Он увлекался боксом, пожарно-прикладным мастерством в подразделении МЧС, где занимал призовые места.</a:t>
            </a:r>
          </a:p>
          <a:p>
            <a:pPr indent="358775" algn="just">
              <a:spcBef>
                <a:spcPts val="0"/>
              </a:spcBef>
            </a:pPr>
            <a:r>
              <a:rPr lang="ru-RU" sz="1400" dirty="0" smtClean="0">
                <a:solidFill>
                  <a:schemeClr val="tx1"/>
                </a:solidFill>
                <a:latin typeface="Times New Roman" pitchFamily="18" charset="0"/>
                <a:cs typeface="Times New Roman" pitchFamily="18" charset="0"/>
              </a:rPr>
              <a:t>В 2007 году, после окончания школы, Рома поступил в Харьковскую Академию внутренних войск. Закончил с отличием в июне 2011 года, получил квалификацию – Офицер военного управления тактического уровня. </a:t>
            </a:r>
          </a:p>
          <a:p>
            <a:pPr indent="358775" algn="just">
              <a:spcBef>
                <a:spcPts val="0"/>
              </a:spcBef>
            </a:pPr>
            <a:r>
              <a:rPr lang="ru-RU" sz="1400" dirty="0" smtClean="0">
                <a:solidFill>
                  <a:schemeClr val="tx1"/>
                </a:solidFill>
                <a:latin typeface="Times New Roman" pitchFamily="18" charset="0"/>
                <a:cs typeface="Times New Roman" pitchFamily="18" charset="0"/>
              </a:rPr>
              <a:t>В 2014 году Роман был свидетелем и участником событий в Киеве на майдане, видел гибель своих товарищей. Это повлияло на его взгляды на жизнь и происходящее, он не смог смириться с новой властью в Украине и был уволен в запас.</a:t>
            </a:r>
          </a:p>
          <a:p>
            <a:pPr indent="358775" algn="just">
              <a:spcBef>
                <a:spcPts val="0"/>
              </a:spcBef>
            </a:pPr>
            <a:r>
              <a:rPr lang="ru-RU" sz="1400" dirty="0" smtClean="0">
                <a:solidFill>
                  <a:schemeClr val="tx1"/>
                </a:solidFill>
                <a:latin typeface="Times New Roman" pitchFamily="18" charset="0"/>
                <a:cs typeface="Times New Roman" pitchFamily="18" charset="0"/>
              </a:rPr>
              <a:t>В 2015 году выехал из г. Харькова в г. Донецк, где жил и работал до начала специальной военной операции на Украине.</a:t>
            </a:r>
          </a:p>
          <a:p>
            <a:pPr indent="358775" algn="just">
              <a:spcBef>
                <a:spcPts val="0"/>
              </a:spcBef>
            </a:pPr>
            <a:r>
              <a:rPr lang="ru-RU" sz="1400" dirty="0" smtClean="0">
                <a:solidFill>
                  <a:schemeClr val="tx1"/>
                </a:solidFill>
                <a:latin typeface="Times New Roman" pitchFamily="18" charset="0"/>
                <a:cs typeface="Times New Roman" pitchFamily="18" charset="0"/>
              </a:rPr>
              <a:t>Рома всегда был честным, добрым, смелым, отзывчивым и мужественным человеком.</a:t>
            </a:r>
          </a:p>
          <a:p>
            <a:pPr indent="358775" algn="just">
              <a:spcBef>
                <a:spcPts val="0"/>
              </a:spcBef>
            </a:pPr>
            <a:r>
              <a:rPr lang="ru-RU" sz="1400" dirty="0" smtClean="0">
                <a:solidFill>
                  <a:schemeClr val="tx1"/>
                </a:solidFill>
                <a:latin typeface="Times New Roman" pitchFamily="18" charset="0"/>
                <a:cs typeface="Times New Roman" pitchFamily="18" charset="0"/>
              </a:rPr>
              <a:t>В феврале2022 года Роман вступил добровольцем в Интернациональный батальон «</a:t>
            </a:r>
            <a:r>
              <a:rPr lang="ru-RU" sz="1400" dirty="0" err="1" smtClean="0">
                <a:solidFill>
                  <a:schemeClr val="tx1"/>
                </a:solidFill>
                <a:latin typeface="Times New Roman" pitchFamily="18" charset="0"/>
                <a:cs typeface="Times New Roman" pitchFamily="18" charset="0"/>
              </a:rPr>
              <a:t>Пятнашка</a:t>
            </a:r>
            <a:r>
              <a:rPr lang="ru-RU" sz="1400" dirty="0" smtClean="0">
                <a:solidFill>
                  <a:schemeClr val="tx1"/>
                </a:solidFill>
                <a:latin typeface="Times New Roman" pitchFamily="18" charset="0"/>
                <a:cs typeface="Times New Roman" pitchFamily="18" charset="0"/>
              </a:rPr>
              <a:t>», у него был позывной «Харьков». При штурме Авдеевки, 7 февраля 2023 года, его подразделение попало под обстрел. «Харьков», удерживая позиции, уничтожил две пулемётные точки, что позволило вынести из-под огня раненых. Благодаря его героическому поступку, были спасены 40 человек. </a:t>
            </a:r>
            <a:r>
              <a:rPr lang="ru-RU" sz="1400" dirty="0" err="1" smtClean="0">
                <a:solidFill>
                  <a:schemeClr val="tx1"/>
                </a:solidFill>
                <a:latin typeface="Times New Roman" pitchFamily="18" charset="0"/>
                <a:cs typeface="Times New Roman" pitchFamily="18" charset="0"/>
              </a:rPr>
              <a:t>Холодченко</a:t>
            </a:r>
            <a:r>
              <a:rPr lang="ru-RU" sz="1400" dirty="0" smtClean="0">
                <a:solidFill>
                  <a:schemeClr val="tx1"/>
                </a:solidFill>
                <a:latin typeface="Times New Roman" pitchFamily="18" charset="0"/>
                <a:cs typeface="Times New Roman" pitchFamily="18" charset="0"/>
              </a:rPr>
              <a:t> Роман геройски погиб в боях за Авдеевку7 февраля 2023года. Похоронен на кладбище п. Октябрьский.</a:t>
            </a:r>
          </a:p>
          <a:p>
            <a:endParaRPr lang="ru-RU" sz="1200"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7373" y="260230"/>
            <a:ext cx="809898" cy="1024284"/>
          </a:xfrm>
          <a:prstGeom prst="rect">
            <a:avLst/>
          </a:prstGeom>
        </p:spPr>
      </p:pic>
      <p:pic>
        <p:nvPicPr>
          <p:cNvPr id="29697" name="Picture 1" descr="C:\Users\White2\Downloads\Холодченко.jpg"/>
          <p:cNvPicPr>
            <a:picLocks noChangeAspect="1" noChangeArrowheads="1"/>
          </p:cNvPicPr>
          <p:nvPr/>
        </p:nvPicPr>
        <p:blipFill>
          <a:blip r:embed="rId3"/>
          <a:srcRect/>
          <a:stretch>
            <a:fillRect/>
          </a:stretch>
        </p:blipFill>
        <p:spPr bwMode="auto">
          <a:xfrm>
            <a:off x="595423" y="1394805"/>
            <a:ext cx="3338197" cy="521084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8624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294278"/>
            <a:ext cx="8915399" cy="1315882"/>
          </a:xfrm>
        </p:spPr>
        <p:txBody>
          <a:bodyPr>
            <a:noAutofit/>
          </a:bodyPr>
          <a:lstStyle/>
          <a:p>
            <a:pPr algn="ctr">
              <a:spcBef>
                <a:spcPts val="0"/>
              </a:spcBef>
            </a:pPr>
            <a:r>
              <a:rPr lang="ru-RU" sz="3600" b="1" dirty="0" smtClean="0">
                <a:solidFill>
                  <a:schemeClr val="accent2">
                    <a:lumMod val="50000"/>
                  </a:schemeClr>
                </a:solidFill>
                <a:latin typeface="Book Antiqua" panose="02040602050305030304" pitchFamily="18" charset="0"/>
              </a:rPr>
              <a:t>Мельников </a:t>
            </a:r>
            <a:r>
              <a:rPr lang="ru-RU" sz="3600" b="1" dirty="0" err="1" smtClean="0">
                <a:solidFill>
                  <a:schemeClr val="accent2">
                    <a:lumMod val="50000"/>
                  </a:schemeClr>
                </a:solidFill>
                <a:latin typeface="Book Antiqua" panose="02040602050305030304" pitchFamily="18" charset="0"/>
              </a:rPr>
              <a:t>Радион</a:t>
            </a:r>
            <a:r>
              <a:rPr lang="ru-RU" sz="3600" b="1" dirty="0" smtClean="0">
                <a:solidFill>
                  <a:schemeClr val="accent2">
                    <a:lumMod val="50000"/>
                  </a:schemeClr>
                </a:solidFill>
                <a:latin typeface="Book Antiqua" panose="02040602050305030304" pitchFamily="18" charset="0"/>
              </a:rPr>
              <a:t> Сергеевич</a:t>
            </a:r>
          </a:p>
          <a:p>
            <a:pPr lvl="0" algn="ctr">
              <a:spcBef>
                <a:spcPts val="0"/>
              </a:spcBef>
            </a:pPr>
            <a:r>
              <a:rPr lang="ru-RU" sz="3600" b="1" dirty="0" smtClean="0">
                <a:solidFill>
                  <a:srgbClr val="4E1610"/>
                </a:solidFill>
                <a:latin typeface="Book Antiqua" panose="02040602050305030304" pitchFamily="18" charset="0"/>
              </a:rPr>
              <a:t>(</a:t>
            </a:r>
            <a:r>
              <a:rPr lang="ru-RU" sz="3600" b="1" dirty="0">
                <a:solidFill>
                  <a:srgbClr val="4E1610"/>
                </a:solidFill>
                <a:latin typeface="Book Antiqua" panose="02040602050305030304" pitchFamily="18" charset="0"/>
              </a:rPr>
              <a:t>06.02.2003 - 07.03.2022 </a:t>
            </a:r>
            <a:r>
              <a:rPr lang="ru-RU" sz="3600" b="1" dirty="0" smtClean="0">
                <a:solidFill>
                  <a:srgbClr val="4E1610"/>
                </a:solidFill>
                <a:latin typeface="Book Antiqua" panose="02040602050305030304" pitchFamily="18" charset="0"/>
              </a:rPr>
              <a:t>г.)</a:t>
            </a:r>
            <a:endParaRPr lang="ru-RU" sz="3600" b="1" dirty="0">
              <a:solidFill>
                <a:srgbClr val="4E1610"/>
              </a:solidFill>
              <a:latin typeface="Book Antiqua" panose="02040602050305030304" pitchFamily="18" charset="0"/>
            </a:endParaRPr>
          </a:p>
        </p:txBody>
      </p:sp>
      <p:sp>
        <p:nvSpPr>
          <p:cNvPr id="7" name="TextBox 6"/>
          <p:cNvSpPr txBox="1"/>
          <p:nvPr/>
        </p:nvSpPr>
        <p:spPr>
          <a:xfrm>
            <a:off x="4316819" y="2423278"/>
            <a:ext cx="7644809" cy="3293209"/>
          </a:xfrm>
          <a:prstGeom prst="rect">
            <a:avLst/>
          </a:prstGeom>
          <a:noFill/>
        </p:spPr>
        <p:txBody>
          <a:bodyPr wrap="square" rtlCol="0">
            <a:spAutoFit/>
          </a:bodyPr>
          <a:lstStyle/>
          <a:p>
            <a:pPr indent="457200" algn="just"/>
            <a:r>
              <a:rPr lang="ru-RU" sz="1600" dirty="0" smtClean="0">
                <a:latin typeface="Times New Roman" panose="02020603050405020304" pitchFamily="18" charset="0"/>
                <a:ea typeface="Times New Roman" panose="02020603050405020304" pitchFamily="18" charset="0"/>
              </a:rPr>
              <a:t>Мельников </a:t>
            </a:r>
            <a:r>
              <a:rPr lang="ru-RU" sz="1600" dirty="0" err="1" smtClean="0">
                <a:latin typeface="Times New Roman" panose="02020603050405020304" pitchFamily="18" charset="0"/>
                <a:ea typeface="Times New Roman" panose="02020603050405020304" pitchFamily="18" charset="0"/>
              </a:rPr>
              <a:t>Радион</a:t>
            </a:r>
            <a:r>
              <a:rPr lang="ru-RU" sz="1600" dirty="0" smtClean="0">
                <a:latin typeface="Times New Roman" panose="02020603050405020304" pitchFamily="18" charset="0"/>
                <a:ea typeface="Times New Roman" panose="02020603050405020304" pitchFamily="18" charset="0"/>
              </a:rPr>
              <a:t> Сергеевич родился 06.02.2003 года.</a:t>
            </a:r>
            <a:r>
              <a:rPr lang="ru-RU" sz="16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Мельников Родион Сергеевич родился 6 февраля 2003  года.</a:t>
            </a:r>
          </a:p>
          <a:p>
            <a:pPr indent="457200" algn="just"/>
            <a:r>
              <a:rPr lang="ru-RU" sz="1600" dirty="0" err="1" smtClean="0">
                <a:latin typeface="Times New Roman" panose="02020603050405020304" pitchFamily="18" charset="0"/>
                <a:cs typeface="Times New Roman" panose="02020603050405020304" pitchFamily="18" charset="0"/>
              </a:rPr>
              <a:t>Радион</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обучался  в МОУ </a:t>
            </a:r>
            <a:r>
              <a:rPr lang="ru-RU" sz="1600" dirty="0" smtClean="0">
                <a:latin typeface="Times New Roman" panose="02020603050405020304" pitchFamily="18" charset="0"/>
                <a:cs typeface="Times New Roman" panose="02020603050405020304" pitchFamily="18" charset="0"/>
              </a:rPr>
              <a:t>«</a:t>
            </a:r>
            <a:r>
              <a:rPr lang="ru-RU" sz="1600" dirty="0" err="1" smtClean="0">
                <a:latin typeface="Times New Roman" panose="02020603050405020304" pitchFamily="18" charset="0"/>
                <a:cs typeface="Times New Roman" panose="02020603050405020304" pitchFamily="18" charset="0"/>
              </a:rPr>
              <a:t>Большелипяговская</a:t>
            </a:r>
            <a:r>
              <a:rPr lang="ru-RU" sz="1600" dirty="0" smtClean="0">
                <a:latin typeface="Times New Roman" panose="02020603050405020304" pitchFamily="18" charset="0"/>
                <a:cs typeface="Times New Roman" panose="02020603050405020304" pitchFamily="18" charset="0"/>
              </a:rPr>
              <a:t> СОШ» </a:t>
            </a:r>
            <a:r>
              <a:rPr lang="ru-RU" sz="1600" dirty="0" err="1" smtClean="0">
                <a:latin typeface="Times New Roman" panose="02020603050405020304" pitchFamily="18" charset="0"/>
                <a:cs typeface="Times New Roman" panose="02020603050405020304" pitchFamily="18" charset="0"/>
              </a:rPr>
              <a:t>Вейделевского</a:t>
            </a:r>
            <a:r>
              <a:rPr lang="ru-RU" sz="1600" dirty="0" smtClean="0">
                <a:latin typeface="Times New Roman" panose="02020603050405020304" pitchFamily="18" charset="0"/>
                <a:cs typeface="Times New Roman" panose="02020603050405020304" pitchFamily="18" charset="0"/>
              </a:rPr>
              <a:t> района </a:t>
            </a:r>
            <a:r>
              <a:rPr lang="ru-RU" sz="1600" dirty="0" smtClean="0">
                <a:latin typeface="Times New Roman" panose="02020603050405020304" pitchFamily="18" charset="0"/>
                <a:cs typeface="Times New Roman" panose="02020603050405020304" pitchFamily="18" charset="0"/>
              </a:rPr>
              <a:t/>
            </a:r>
            <a:br>
              <a:rPr lang="ru-RU" sz="1600" dirty="0" smtClean="0">
                <a:latin typeface="Times New Roman" panose="02020603050405020304" pitchFamily="18" charset="0"/>
                <a:cs typeface="Times New Roman" panose="02020603050405020304" pitchFamily="18" charset="0"/>
              </a:rPr>
            </a:br>
            <a:r>
              <a:rPr lang="ru-RU" sz="1600" dirty="0" smtClean="0">
                <a:latin typeface="Times New Roman" panose="02020603050405020304" pitchFamily="18" charset="0"/>
                <a:cs typeface="Times New Roman" panose="02020603050405020304" pitchFamily="18" charset="0"/>
              </a:rPr>
              <a:t>с </a:t>
            </a:r>
            <a:r>
              <a:rPr lang="ru-RU" sz="1600" dirty="0" smtClean="0">
                <a:latin typeface="Times New Roman" panose="02020603050405020304" pitchFamily="18" charset="0"/>
                <a:cs typeface="Times New Roman" panose="02020603050405020304" pitchFamily="18" charset="0"/>
              </a:rPr>
              <a:t>1 по 2 класс. </a:t>
            </a:r>
            <a:r>
              <a:rPr lang="ru-RU" sz="1600" dirty="0" err="1" smtClean="0">
                <a:latin typeface="Times New Roman" panose="02020603050405020304" pitchFamily="18" charset="0"/>
                <a:cs typeface="Times New Roman" panose="02020603050405020304" pitchFamily="18" charset="0"/>
              </a:rPr>
              <a:t>Радион</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рано потерял своих родителей, воспитывался опекунами в другом районе. Часто приезжал в гости в село к своему дедушке</a:t>
            </a:r>
          </a:p>
          <a:p>
            <a:pPr indent="457200" algn="just"/>
            <a:r>
              <a:rPr lang="ru-RU" sz="1600" dirty="0" smtClean="0">
                <a:latin typeface="Times New Roman" panose="02020603050405020304" pitchFamily="18" charset="0"/>
                <a:ea typeface="Times New Roman" panose="02020603050405020304" pitchFamily="18" charset="0"/>
              </a:rPr>
              <a:t>С 2011 по 2018 год обучался в МОУ «Северная СОШ №2» Белгородского района. </a:t>
            </a:r>
            <a:r>
              <a:rPr lang="ru-RU" sz="1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Радион</a:t>
            </a:r>
            <a:r>
              <a:rPr lang="ru-RU"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окончил Белгородский политехнический колледж.</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57200" algn="just">
              <a:spcAft>
                <a:spcPts val="0"/>
              </a:spcAft>
            </a:pP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Летом 2021 года был призван в ряды Российской армии.  К службе относился добросовестно.  7 марта 2022 года в ходе проведения специальной военной операции на территории Украины, выполняя свой воинский долг, Мельников </a:t>
            </a:r>
            <a:r>
              <a:rPr lang="ru-RU" sz="16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Радион</a:t>
            </a:r>
            <a:r>
              <a:rPr lang="ru-RU"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Сергеевич героически погиб. Награждён орденом Мужества (посмертно). </a:t>
            </a:r>
            <a:endParaRPr lang="ru-RU"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indent="457200" algn="just">
              <a:spcAft>
                <a:spcPts val="0"/>
              </a:spcAft>
            </a:pPr>
            <a:r>
              <a:rPr lang="ru-RU" sz="16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МОУ «</a:t>
            </a:r>
            <a:r>
              <a:rPr lang="ru-RU" sz="16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Большелипяговская</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СОШ» создан уголок памяти </a:t>
            </a:r>
            <a:r>
              <a:rPr lang="ru-RU" sz="1600" dirty="0">
                <a:latin typeface="Times New Roman" panose="02020603050405020304" pitchFamily="18" charset="0"/>
                <a:ea typeface="Calibri" panose="020F0502020204030204" pitchFamily="34" charset="0"/>
                <a:cs typeface="Times New Roman" panose="02020603050405020304" pitchFamily="18" charset="0"/>
              </a:rPr>
              <a:t>«Воинам-землякам, участникам локальных войн и вооружённых конфликтов</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a:t>
            </a:r>
            <a:endParaRPr lang="ru-RU" sz="16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a:stretch>
            <a:fillRect/>
          </a:stretch>
        </p:blipFill>
        <p:spPr>
          <a:xfrm>
            <a:off x="520995" y="1902282"/>
            <a:ext cx="3565837" cy="4753109"/>
          </a:xfrm>
          <a:prstGeom prst="rect">
            <a:avLst/>
          </a:prstGeom>
          <a:effectLst>
            <a:softEdge rad="190500"/>
          </a:effectLst>
        </p:spPr>
      </p:pic>
    </p:spTree>
    <p:extLst>
      <p:ext uri="{BB962C8B-B14F-4D97-AF65-F5344CB8AC3E}">
        <p14:creationId xmlns:p14="http://schemas.microsoft.com/office/powerpoint/2010/main" val="81806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06683" y="294278"/>
            <a:ext cx="8915399" cy="1028803"/>
          </a:xfrm>
        </p:spPr>
        <p:txBody>
          <a:bodyPr>
            <a:noAutofit/>
          </a:bodyPr>
          <a:lstStyle/>
          <a:p>
            <a:pPr algn="ctr">
              <a:spcBef>
                <a:spcPts val="0"/>
              </a:spcBef>
            </a:pPr>
            <a:r>
              <a:rPr lang="ru-RU" sz="3200" b="1" dirty="0" smtClean="0">
                <a:solidFill>
                  <a:schemeClr val="accent2">
                    <a:lumMod val="50000"/>
                  </a:schemeClr>
                </a:solidFill>
                <a:latin typeface="Book Antiqua" panose="02040602050305030304" pitchFamily="18" charset="0"/>
              </a:rPr>
              <a:t>Тарасенко Андрей Александрович</a:t>
            </a:r>
          </a:p>
          <a:p>
            <a:pPr algn="ctr">
              <a:spcBef>
                <a:spcPts val="0"/>
              </a:spcBef>
            </a:pPr>
            <a:r>
              <a:rPr lang="ru-RU" sz="3200" b="1" dirty="0" smtClean="0">
                <a:solidFill>
                  <a:srgbClr val="4E1610"/>
                </a:solidFill>
                <a:latin typeface="Book Antiqua" panose="02040602050305030304" pitchFamily="18" charset="0"/>
              </a:rPr>
              <a:t>(04.07.1981-18.09.2012)</a:t>
            </a:r>
            <a:endParaRPr lang="ru-RU" sz="3200" b="1" dirty="0">
              <a:solidFill>
                <a:srgbClr val="4E1610"/>
              </a:solidFill>
              <a:latin typeface="Book Antiqua" panose="02040602050305030304" pitchFamily="18" charset="0"/>
            </a:endParaRPr>
          </a:p>
        </p:txBody>
      </p:sp>
      <p:sp>
        <p:nvSpPr>
          <p:cNvPr id="7" name="TextBox 6"/>
          <p:cNvSpPr txBox="1"/>
          <p:nvPr/>
        </p:nvSpPr>
        <p:spPr>
          <a:xfrm>
            <a:off x="4699592" y="2116545"/>
            <a:ext cx="7248570" cy="4185761"/>
          </a:xfrm>
          <a:prstGeom prst="rect">
            <a:avLst/>
          </a:prstGeom>
          <a:noFill/>
        </p:spPr>
        <p:txBody>
          <a:bodyPr wrap="square" rtlCol="0">
            <a:spAutoFit/>
          </a:bodyPr>
          <a:lstStyle/>
          <a:p>
            <a:pPr indent="468000" algn="just"/>
            <a:r>
              <a:rPr lang="ru-RU" sz="1400" dirty="0">
                <a:latin typeface="Times New Roman" panose="02020603050405020304" pitchFamily="18" charset="0"/>
                <a:cs typeface="Times New Roman" panose="02020603050405020304" pitchFamily="18" charset="0"/>
              </a:rPr>
              <a:t>Тарасенко </a:t>
            </a:r>
            <a:r>
              <a:rPr lang="ru-RU" sz="1400" dirty="0" smtClean="0">
                <a:latin typeface="Times New Roman" panose="02020603050405020304" pitchFamily="18" charset="0"/>
                <a:cs typeface="Times New Roman" panose="02020603050405020304" pitchFamily="18" charset="0"/>
              </a:rPr>
              <a:t>Андрей Александрович родился 4 июля 1981 года. В </a:t>
            </a:r>
            <a:r>
              <a:rPr lang="ru-RU" sz="1400" dirty="0">
                <a:latin typeface="Times New Roman" panose="02020603050405020304" pitchFamily="18" charset="0"/>
                <a:cs typeface="Times New Roman" panose="02020603050405020304" pitchFamily="18" charset="0"/>
              </a:rPr>
              <a:t>1996 </a:t>
            </a:r>
            <a:r>
              <a:rPr lang="ru-RU" sz="1400" dirty="0" smtClean="0">
                <a:latin typeface="Times New Roman" panose="02020603050405020304" pitchFamily="18" charset="0"/>
                <a:cs typeface="Times New Roman" panose="02020603050405020304" pitchFamily="18" charset="0"/>
              </a:rPr>
              <a:t>году окончил МОУ </a:t>
            </a:r>
            <a:r>
              <a:rPr lang="ru-RU" sz="1400" dirty="0">
                <a:latin typeface="Times New Roman" panose="02020603050405020304" pitchFamily="18" charset="0"/>
                <a:cs typeface="Times New Roman" panose="02020603050405020304" pitchFamily="18" charset="0"/>
              </a:rPr>
              <a:t>"</a:t>
            </a:r>
            <a:r>
              <a:rPr lang="ru-RU" sz="1400" dirty="0" smtClean="0">
                <a:latin typeface="Times New Roman" panose="02020603050405020304" pitchFamily="18" charset="0"/>
                <a:cs typeface="Times New Roman" panose="02020603050405020304" pitchFamily="18" charset="0"/>
              </a:rPr>
              <a:t>Северная </a:t>
            </a:r>
            <a:r>
              <a:rPr lang="ru-RU" sz="1400" dirty="0">
                <a:latin typeface="Times New Roman" panose="02020603050405020304" pitchFamily="18" charset="0"/>
                <a:cs typeface="Times New Roman" panose="02020603050405020304" pitchFamily="18" charset="0"/>
              </a:rPr>
              <a:t>СОШ №</a:t>
            </a:r>
            <a:r>
              <a:rPr lang="ru-RU" sz="1400" dirty="0" smtClean="0">
                <a:latin typeface="Times New Roman" panose="02020603050405020304" pitchFamily="18" charset="0"/>
                <a:cs typeface="Times New Roman" panose="02020603050405020304" pitchFamily="18" charset="0"/>
              </a:rPr>
              <a:t>2« Белгородского района. </a:t>
            </a:r>
          </a:p>
          <a:p>
            <a:pPr indent="468000" algn="just"/>
            <a:r>
              <a:rPr lang="ru-RU" sz="1400" dirty="0">
                <a:latin typeface="Times New Roman" panose="02020603050405020304" pitchFamily="18" charset="0"/>
                <a:ea typeface="Calibri" panose="020F0502020204030204" pitchFamily="34" charset="0"/>
              </a:rPr>
              <a:t>Принимал участие в проведении контртеррористической операции на  Северном Кавказе, в 2007 году проходил службу по контракту в 45-м отдельном гвардейском разведывательном полку специального назначения воздушно десантных войск России. Принимал участие по восстановлению мира и безопасности в зоне Грузино-Осетинского конфликта.</a:t>
            </a:r>
            <a:endParaRPr lang="ru-RU" sz="1400" dirty="0" smtClean="0">
              <a:latin typeface="Times New Roman" panose="02020603050405020304" pitchFamily="18" charset="0"/>
              <a:cs typeface="Times New Roman" panose="02020603050405020304" pitchFamily="18" charset="0"/>
            </a:endParaRPr>
          </a:p>
          <a:p>
            <a:pPr indent="468000" algn="just"/>
            <a:r>
              <a:rPr lang="ru-RU" sz="1400" dirty="0" smtClean="0">
                <a:latin typeface="Times New Roman" panose="02020603050405020304" pitchFamily="18" charset="0"/>
                <a:cs typeface="Times New Roman" panose="02020603050405020304" pitchFamily="18" charset="0"/>
              </a:rPr>
              <a:t>Лейтенант</a:t>
            </a:r>
            <a:r>
              <a:rPr lang="ru-RU" sz="1400" dirty="0">
                <a:latin typeface="Times New Roman" panose="02020603050405020304" pitchFamily="18" charset="0"/>
                <a:cs typeface="Times New Roman" panose="02020603050405020304" pitchFamily="18" charset="0"/>
              </a:rPr>
              <a:t> Тарасенко А.А. прожил </a:t>
            </a:r>
            <a:r>
              <a:rPr lang="ru-RU" sz="1400" dirty="0" err="1" smtClean="0">
                <a:latin typeface="Times New Roman" panose="02020603050405020304" pitchFamily="18" charset="0"/>
                <a:cs typeface="Times New Roman" panose="02020603050405020304" pitchFamily="18" charset="0"/>
              </a:rPr>
              <a:t>короткую,но</a:t>
            </a:r>
            <a:r>
              <a:rPr lang="ru-RU" sz="1400" dirty="0" smtClean="0">
                <a:latin typeface="Times New Roman" panose="02020603050405020304" pitchFamily="18" charset="0"/>
                <a:cs typeface="Times New Roman" panose="02020603050405020304" pitchFamily="18" charset="0"/>
              </a:rPr>
              <a:t> яркую жизнь. 2012 </a:t>
            </a:r>
            <a:r>
              <a:rPr lang="ru-RU" sz="1400" dirty="0">
                <a:latin typeface="Times New Roman" panose="02020603050405020304" pitchFamily="18" charset="0"/>
                <a:cs typeface="Times New Roman" panose="02020603050405020304" pitchFamily="18" charset="0"/>
              </a:rPr>
              <a:t>год. Учебная тренировка. Она проходила в ночное время суток. Был шторм. Акватория сложная: двойное дно, сильное </a:t>
            </a:r>
            <a:r>
              <a:rPr lang="ru-RU" sz="1400" dirty="0" smtClean="0">
                <a:latin typeface="Times New Roman" panose="02020603050405020304" pitchFamily="18" charset="0"/>
                <a:cs typeface="Times New Roman" panose="02020603050405020304" pitchFamily="18" charset="0"/>
              </a:rPr>
              <a:t>течение. После </a:t>
            </a:r>
            <a:r>
              <a:rPr lang="ru-RU" sz="1400" dirty="0">
                <a:latin typeface="Times New Roman" panose="02020603050405020304" pitchFamily="18" charset="0"/>
                <a:cs typeface="Times New Roman" panose="02020603050405020304" pitchFamily="18" charset="0"/>
              </a:rPr>
              <a:t>погружения Андрей </a:t>
            </a:r>
            <a:r>
              <a:rPr lang="ru-RU" sz="1400" dirty="0" err="1" smtClean="0">
                <a:latin typeface="Times New Roman" panose="02020603050405020304" pitchFamily="18" charset="0"/>
                <a:cs typeface="Times New Roman" panose="02020603050405020304" pitchFamily="18" charset="0"/>
              </a:rPr>
              <a:t>исчез.Интенсивные</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и многодневные поиски ни к чему не </a:t>
            </a:r>
            <a:r>
              <a:rPr lang="ru-RU" sz="1400" dirty="0" smtClean="0">
                <a:latin typeface="Times New Roman" panose="02020603050405020304" pitchFamily="18" charset="0"/>
                <a:cs typeface="Times New Roman" panose="02020603050405020304" pitchFamily="18" charset="0"/>
              </a:rPr>
              <a:t>привели. </a:t>
            </a:r>
          </a:p>
          <a:p>
            <a:pPr indent="468000"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поселке </a:t>
            </a:r>
            <a:r>
              <a:rPr lang="ru-RU" sz="1400" dirty="0" err="1">
                <a:latin typeface="Times New Roman" panose="02020603050405020304" pitchFamily="18" charset="0"/>
                <a:cs typeface="Times New Roman" panose="02020603050405020304" pitchFamily="18" charset="0"/>
              </a:rPr>
              <a:t>Манола</a:t>
            </a:r>
            <a:r>
              <a:rPr lang="ru-RU" sz="1400" dirty="0">
                <a:latin typeface="Times New Roman" panose="02020603050405020304" pitchFamily="18" charset="0"/>
                <a:cs typeface="Times New Roman" panose="02020603050405020304" pitchFamily="18" charset="0"/>
              </a:rPr>
              <a:t> Ленинградской области, где в 2012 году пропал без вести лейтенант «Альфы» Андрей </a:t>
            </a:r>
            <a:r>
              <a:rPr lang="ru-RU" sz="1400" dirty="0" smtClean="0">
                <a:latin typeface="Times New Roman" panose="02020603050405020304" pitchFamily="18" charset="0"/>
                <a:cs typeface="Times New Roman" panose="02020603050405020304" pitchFamily="18" charset="0"/>
              </a:rPr>
              <a:t>Тарасенко, </a:t>
            </a:r>
            <a:r>
              <a:rPr lang="ru-RU" sz="1400" dirty="0">
                <a:latin typeface="Times New Roman" panose="02020603050405020304" pitchFamily="18" charset="0"/>
                <a:cs typeface="Times New Roman" panose="02020603050405020304" pitchFamily="18" charset="0"/>
              </a:rPr>
              <a:t>установлен памятный камень с мемориальной </a:t>
            </a:r>
            <a:r>
              <a:rPr lang="ru-RU" sz="1400" dirty="0" smtClean="0">
                <a:latin typeface="Times New Roman" panose="02020603050405020304" pitchFamily="18" charset="0"/>
                <a:cs typeface="Times New Roman" panose="02020603050405020304" pitchFamily="18" charset="0"/>
              </a:rPr>
              <a:t>доской. Инициаторами </a:t>
            </a:r>
            <a:r>
              <a:rPr lang="ru-RU" sz="1400" dirty="0">
                <a:latin typeface="Times New Roman" panose="02020603050405020304" pitchFamily="18" charset="0"/>
                <a:cs typeface="Times New Roman" panose="02020603050405020304" pitchFamily="18" charset="0"/>
              </a:rPr>
              <a:t>выступили его боевые </a:t>
            </a:r>
            <a:r>
              <a:rPr lang="ru-RU" sz="1400" dirty="0" smtClean="0">
                <a:latin typeface="Times New Roman" panose="02020603050405020304" pitchFamily="18" charset="0"/>
                <a:cs typeface="Times New Roman" panose="02020603050405020304" pitchFamily="18" charset="0"/>
              </a:rPr>
              <a:t>друзья. На </a:t>
            </a:r>
            <a:r>
              <a:rPr lang="ru-RU" sz="1400" dirty="0">
                <a:latin typeface="Times New Roman" panose="02020603050405020304" pitchFamily="18" charset="0"/>
                <a:cs typeface="Times New Roman" panose="02020603050405020304" pitchFamily="18" charset="0"/>
              </a:rPr>
              <a:t>мемориальной доске написано</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Железом и огнём из-под воды. Здесь 18.09.2012 года при выполнении </a:t>
            </a:r>
            <a:r>
              <a:rPr lang="ru-RU" sz="1400" dirty="0" smtClean="0">
                <a:latin typeface="Times New Roman" panose="02020603050405020304" pitchFamily="18" charset="0"/>
                <a:cs typeface="Times New Roman" panose="02020603050405020304" pitchFamily="18" charset="0"/>
              </a:rPr>
              <a:t>служебного задания </a:t>
            </a:r>
            <a:r>
              <a:rPr lang="ru-RU" sz="1400" dirty="0">
                <a:latin typeface="Times New Roman" panose="02020603050405020304" pitchFamily="18" charset="0"/>
                <a:cs typeface="Times New Roman" panose="02020603050405020304" pitchFamily="18" charset="0"/>
              </a:rPr>
              <a:t>пропал без вести сотрудник Управления «А» ЦСН ФСБ России </a:t>
            </a:r>
            <a:r>
              <a:rPr lang="ru-RU" sz="1400" dirty="0" smtClean="0">
                <a:latin typeface="Times New Roman" panose="02020603050405020304" pitchFamily="18" charset="0"/>
                <a:cs typeface="Times New Roman" panose="02020603050405020304" pitchFamily="18" charset="0"/>
              </a:rPr>
              <a:t>лейтенант Андрей Тарасенко». </a:t>
            </a:r>
          </a:p>
          <a:p>
            <a:pPr indent="468000" algn="just"/>
            <a:r>
              <a:rPr lang="ru-RU" sz="1400" dirty="0" smtClean="0">
                <a:latin typeface="Times New Roman" panose="02020603050405020304" pitchFamily="18" charset="0"/>
                <a:cs typeface="Times New Roman" panose="02020603050405020304" pitchFamily="18" charset="0"/>
              </a:rPr>
              <a:t>Лейтенант</a:t>
            </a:r>
            <a:r>
              <a:rPr lang="ru-RU" sz="1400" dirty="0">
                <a:latin typeface="Times New Roman" panose="02020603050405020304" pitchFamily="18" charset="0"/>
                <a:cs typeface="Times New Roman" panose="02020603050405020304" pitchFamily="18" charset="0"/>
              </a:rPr>
              <a:t> Тарасенко А.А. награжден медалью «За службу на Северном Кавказе», медалью «За принуждение к миру» , </a:t>
            </a:r>
            <a:r>
              <a:rPr lang="ru-RU" sz="1400" dirty="0" smtClean="0">
                <a:latin typeface="Times New Roman" panose="02020603050405020304" pitchFamily="18" charset="0"/>
                <a:cs typeface="Times New Roman" panose="02020603050405020304" pitchFamily="18" charset="0"/>
              </a:rPr>
              <a:t>медалью </a:t>
            </a:r>
            <a:r>
              <a:rPr lang="ru-RU" sz="1400" dirty="0">
                <a:latin typeface="Times New Roman" panose="02020603050405020304" pitchFamily="18" charset="0"/>
                <a:cs typeface="Times New Roman" panose="02020603050405020304" pitchFamily="18" charset="0"/>
              </a:rPr>
              <a:t>Генерала Армии В.Ф. </a:t>
            </a:r>
            <a:r>
              <a:rPr lang="ru-RU" sz="1400" dirty="0" err="1">
                <a:latin typeface="Times New Roman" panose="02020603050405020304" pitchFamily="18" charset="0"/>
                <a:cs typeface="Times New Roman" panose="02020603050405020304" pitchFamily="18" charset="0"/>
              </a:rPr>
              <a:t>Маргелова</a:t>
            </a:r>
            <a:r>
              <a:rPr lang="ru-RU" sz="1400" dirty="0">
                <a:latin typeface="Times New Roman" panose="02020603050405020304" pitchFamily="18" charset="0"/>
                <a:cs typeface="Times New Roman" panose="02020603050405020304" pitchFamily="18" charset="0"/>
              </a:rPr>
              <a:t>.</a:t>
            </a:r>
            <a:endParaRPr lang="ru-RU" sz="14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2" descr="D:\Фоменко\Сценарии\2Тарасенко\ФОТО-2.jpg"/>
          <p:cNvPicPr>
            <a:picLocks noChangeAspect="1" noChangeArrowheads="1"/>
          </p:cNvPicPr>
          <p:nvPr/>
        </p:nvPicPr>
        <p:blipFill>
          <a:blip r:embed="rId4" cstate="print"/>
          <a:srcRect/>
          <a:stretch>
            <a:fillRect/>
          </a:stretch>
        </p:blipFill>
        <p:spPr bwMode="auto">
          <a:xfrm>
            <a:off x="714269" y="1988907"/>
            <a:ext cx="3698243" cy="4610878"/>
          </a:xfrm>
          <a:prstGeom prst="rect">
            <a:avLst/>
          </a:prstGeom>
          <a:ln w="88900" cap="sq">
            <a:solidFill>
              <a:srgbClr val="FFFFFF"/>
            </a:solidFill>
            <a:miter lim="800000"/>
          </a:ln>
          <a:effectLst>
            <a:softEdge rad="215900"/>
          </a:effectLst>
        </p:spPr>
      </p:pic>
    </p:spTree>
    <p:extLst>
      <p:ext uri="{BB962C8B-B14F-4D97-AF65-F5344CB8AC3E}">
        <p14:creationId xmlns:p14="http://schemas.microsoft.com/office/powerpoint/2010/main" val="416315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600" b="1" dirty="0" smtClean="0">
                <a:solidFill>
                  <a:schemeClr val="accent2">
                    <a:lumMod val="50000"/>
                  </a:schemeClr>
                </a:solidFill>
                <a:latin typeface="Book Antiqua" panose="02040602050305030304" pitchFamily="18" charset="0"/>
              </a:rPr>
              <a:t>Кучер Тимофей Максимович</a:t>
            </a:r>
          </a:p>
          <a:p>
            <a:pPr algn="ctr">
              <a:spcBef>
                <a:spcPts val="0"/>
              </a:spcBef>
            </a:pPr>
            <a:r>
              <a:rPr lang="ru-RU" sz="3600" b="1" dirty="0" smtClean="0">
                <a:solidFill>
                  <a:srgbClr val="4E1610"/>
                </a:solidFill>
                <a:latin typeface="Book Antiqua" panose="02040602050305030304" pitchFamily="18" charset="0"/>
              </a:rPr>
              <a:t>(03.06.1999-14.08.2022)</a:t>
            </a:r>
            <a:endParaRPr lang="ru-RU" sz="3600" b="1" dirty="0">
              <a:solidFill>
                <a:srgbClr val="4E1610"/>
              </a:solidFill>
              <a:latin typeface="Book Antiqua" panose="02040602050305030304" pitchFamily="18" charset="0"/>
            </a:endParaRPr>
          </a:p>
        </p:txBody>
      </p:sp>
      <p:sp>
        <p:nvSpPr>
          <p:cNvPr id="7" name="TextBox 6"/>
          <p:cNvSpPr txBox="1"/>
          <p:nvPr/>
        </p:nvSpPr>
        <p:spPr>
          <a:xfrm>
            <a:off x="4752755" y="1883697"/>
            <a:ext cx="7174142" cy="4524315"/>
          </a:xfrm>
          <a:prstGeom prst="rect">
            <a:avLst/>
          </a:prstGeom>
          <a:noFill/>
        </p:spPr>
        <p:txBody>
          <a:bodyPr wrap="square" rtlCol="0">
            <a:spAutoFit/>
          </a:bodyPr>
          <a:lstStyle/>
          <a:p>
            <a:pPr indent="457200" algn="just"/>
            <a:r>
              <a:rPr lang="ru-RU" sz="1600" dirty="0">
                <a:latin typeface="Times New Roman" panose="02020603050405020304" pitchFamily="18" charset="0"/>
                <a:cs typeface="Times New Roman" panose="02020603050405020304" pitchFamily="18" charset="0"/>
              </a:rPr>
              <a:t>Кучер Тимофей Максимович родился 03.06.1999 года. Обучался в МОУ «Северная СОШ № 2»  с 3 класса. </a:t>
            </a:r>
            <a:endParaRPr lang="ru-RU" sz="1600" dirty="0" smtClean="0">
              <a:latin typeface="Times New Roman" panose="02020603050405020304" pitchFamily="18" charset="0"/>
              <a:cs typeface="Times New Roman" panose="02020603050405020304" pitchFamily="18" charset="0"/>
            </a:endParaRPr>
          </a:p>
          <a:p>
            <a:pPr indent="457200" algn="just"/>
            <a:r>
              <a:rPr lang="ru-RU" sz="1600" dirty="0" smtClean="0">
                <a:latin typeface="Times New Roman" panose="02020603050405020304" pitchFamily="18" charset="0"/>
                <a:cs typeface="Times New Roman" panose="02020603050405020304" pitchFamily="18" charset="0"/>
              </a:rPr>
              <a:t>После </a:t>
            </a:r>
            <a:r>
              <a:rPr lang="ru-RU" sz="1600" dirty="0">
                <a:latin typeface="Times New Roman" panose="02020603050405020304" pitchFamily="18" charset="0"/>
                <a:cs typeface="Times New Roman" panose="02020603050405020304" pitchFamily="18" charset="0"/>
              </a:rPr>
              <a:t>девятого класса (выпускник 2015 года) поступил  в областное государственное автономное профессиональное образовательное учреждение «Белгородский политехнический колледж», который окончил с красным дипломом. </a:t>
            </a:r>
            <a:endParaRPr lang="ru-RU" sz="1600" dirty="0" smtClean="0">
              <a:latin typeface="Times New Roman" panose="02020603050405020304" pitchFamily="18" charset="0"/>
              <a:cs typeface="Times New Roman" panose="02020603050405020304" pitchFamily="18" charset="0"/>
            </a:endParaRPr>
          </a:p>
          <a:p>
            <a:pPr indent="457200" algn="just"/>
            <a:r>
              <a:rPr lang="ru-RU" sz="1600" dirty="0" smtClean="0">
                <a:latin typeface="Times New Roman" panose="02020603050405020304" pitchFamily="18" charset="0"/>
                <a:cs typeface="Times New Roman" panose="02020603050405020304" pitchFamily="18" charset="0"/>
              </a:rPr>
              <a:t>В </a:t>
            </a:r>
            <a:r>
              <a:rPr lang="ru-RU" sz="1600" dirty="0">
                <a:latin typeface="Times New Roman" panose="02020603050405020304" pitchFamily="18" charset="0"/>
                <a:cs typeface="Times New Roman" panose="02020603050405020304" pitchFamily="18" charset="0"/>
              </a:rPr>
              <a:t>2019 году поступил на первый курс БГТУ  им Шухова. Осенью  2019 года был призван на срочную службу в ряды ВС РФ. По завершению службы подписал контракт. В январе 2022 года принимал участие в учениях «Запад- Восток», а с </a:t>
            </a:r>
            <a:r>
              <a:rPr lang="ru-RU" sz="1600" dirty="0" smtClean="0">
                <a:latin typeface="Times New Roman" panose="02020603050405020304" pitchFamily="18" charset="0"/>
                <a:cs typeface="Times New Roman" panose="02020603050405020304" pitchFamily="18" charset="0"/>
              </a:rPr>
              <a:t>24 февраля 2022 </a:t>
            </a:r>
            <a:r>
              <a:rPr lang="ru-RU" sz="1600" dirty="0">
                <a:latin typeface="Times New Roman" panose="02020603050405020304" pitchFamily="18" charset="0"/>
                <a:cs typeface="Times New Roman" panose="02020603050405020304" pitchFamily="18" charset="0"/>
              </a:rPr>
              <a:t>года в </a:t>
            </a:r>
            <a:r>
              <a:rPr lang="ru-RU" sz="1600" dirty="0" smtClean="0">
                <a:latin typeface="Times New Roman" panose="02020603050405020304" pitchFamily="18" charset="0"/>
                <a:cs typeface="Times New Roman" panose="02020603050405020304" pitchFamily="18" charset="0"/>
              </a:rPr>
              <a:t>специальной военной операции </a:t>
            </a:r>
            <a:r>
              <a:rPr lang="ru-RU" sz="1600" dirty="0">
                <a:latin typeface="Times New Roman" panose="02020603050405020304" pitchFamily="18" charset="0"/>
                <a:cs typeface="Times New Roman" panose="02020603050405020304" pitchFamily="18" charset="0"/>
              </a:rPr>
              <a:t>на территории Украины. </a:t>
            </a:r>
            <a:endParaRPr lang="ru-RU" sz="1600" dirty="0" smtClean="0">
              <a:latin typeface="Times New Roman" panose="02020603050405020304" pitchFamily="18" charset="0"/>
              <a:cs typeface="Times New Roman" panose="02020603050405020304" pitchFamily="18" charset="0"/>
            </a:endParaRPr>
          </a:p>
          <a:p>
            <a:pPr indent="457200" algn="just"/>
            <a:r>
              <a:rPr lang="ru-RU" sz="1600" dirty="0" smtClean="0">
                <a:latin typeface="Times New Roman" panose="02020603050405020304" pitchFamily="18" charset="0"/>
                <a:cs typeface="Times New Roman" panose="02020603050405020304" pitchFamily="18" charset="0"/>
              </a:rPr>
              <a:t>Кучер Тимофей погиб </a:t>
            </a:r>
            <a:r>
              <a:rPr lang="ru-RU" sz="1600" dirty="0">
                <a:latin typeface="Times New Roman" panose="02020603050405020304" pitchFamily="18" charset="0"/>
                <a:cs typeface="Times New Roman" panose="02020603050405020304" pitchFamily="18" charset="0"/>
              </a:rPr>
              <a:t>при исполнении служебного долга </a:t>
            </a:r>
            <a:r>
              <a:rPr lang="ru-RU" sz="1600" dirty="0" smtClean="0">
                <a:latin typeface="Times New Roman" panose="02020603050405020304" pitchFamily="18" charset="0"/>
                <a:cs typeface="Times New Roman" panose="02020603050405020304" pitchFamily="18" charset="0"/>
              </a:rPr>
              <a:t>14 августа 2022 </a:t>
            </a:r>
            <a:r>
              <a:rPr lang="ru-RU" sz="1600" dirty="0">
                <a:latin typeface="Times New Roman" panose="02020603050405020304" pitchFamily="18" charset="0"/>
                <a:cs typeface="Times New Roman" panose="02020603050405020304" pitchFamily="18" charset="0"/>
              </a:rPr>
              <a:t>года </a:t>
            </a:r>
            <a:r>
              <a:rPr lang="ru-RU" sz="1600" dirty="0" smtClean="0">
                <a:latin typeface="Times New Roman" panose="02020603050405020304" pitchFamily="18" charset="0"/>
                <a:cs typeface="Times New Roman" panose="02020603050405020304" pitchFamily="18" charset="0"/>
              </a:rPr>
              <a:t>в селе Сосновка, </a:t>
            </a:r>
            <a:r>
              <a:rPr lang="ru-RU" sz="1600" dirty="0" err="1" smtClean="0">
                <a:latin typeface="Times New Roman" panose="02020603050405020304" pitchFamily="18" charset="0"/>
                <a:cs typeface="Times New Roman" panose="02020603050405020304" pitchFamily="18" charset="0"/>
              </a:rPr>
              <a:t>Золочевского</a:t>
            </a:r>
            <a:r>
              <a:rPr lang="ru-RU" sz="1600" dirty="0" smtClean="0">
                <a:latin typeface="Times New Roman" panose="02020603050405020304" pitchFamily="18" charset="0"/>
                <a:cs typeface="Times New Roman" panose="02020603050405020304" pitchFamily="18" charset="0"/>
              </a:rPr>
              <a:t> района </a:t>
            </a:r>
            <a:r>
              <a:rPr lang="ru-RU" sz="1600" dirty="0">
                <a:latin typeface="Times New Roman" panose="02020603050405020304" pitchFamily="18" charset="0"/>
                <a:cs typeface="Times New Roman" panose="02020603050405020304" pitchFamily="18" charset="0"/>
              </a:rPr>
              <a:t>Харьковской </a:t>
            </a:r>
            <a:r>
              <a:rPr lang="ru-RU" sz="1600" dirty="0" smtClean="0">
                <a:latin typeface="Times New Roman" panose="02020603050405020304" pitchFamily="18" charset="0"/>
                <a:cs typeface="Times New Roman" panose="02020603050405020304" pitchFamily="18" charset="0"/>
              </a:rPr>
              <a:t>области. </a:t>
            </a:r>
            <a:r>
              <a:rPr lang="ru-RU" sz="1600" dirty="0">
                <a:latin typeface="Times New Roman" panose="02020603050405020304" pitchFamily="18" charset="0"/>
                <a:cs typeface="Times New Roman" panose="02020603050405020304" pitchFamily="18" charset="0"/>
              </a:rPr>
              <a:t>Указом Президента Российской Федерации Владимира Владимировича Путина, за мужество, отвагу и самоотверженность, проявленные при исполнении воинского долга, Кучер Тимофей Максимович награждён Орденом </a:t>
            </a:r>
            <a:r>
              <a:rPr lang="ru-RU" sz="1600" dirty="0" smtClean="0">
                <a:latin typeface="Times New Roman" panose="02020603050405020304" pitchFamily="18" charset="0"/>
                <a:cs typeface="Times New Roman" panose="02020603050405020304" pitchFamily="18" charset="0"/>
              </a:rPr>
              <a:t>Мужества. </a:t>
            </a:r>
          </a:p>
          <a:p>
            <a:pPr indent="457200" algn="just"/>
            <a:r>
              <a:rPr lang="ru-RU" sz="1600" dirty="0" smtClean="0">
                <a:latin typeface="Times New Roman" panose="02020603050405020304" pitchFamily="18" charset="0"/>
                <a:cs typeface="Times New Roman" panose="02020603050405020304" pitchFamily="18" charset="0"/>
              </a:rPr>
              <a:t>21 </a:t>
            </a:r>
            <a:r>
              <a:rPr lang="ru-RU" sz="1600" dirty="0">
                <a:latin typeface="Times New Roman" panose="02020603050405020304" pitchFamily="18" charset="0"/>
                <a:cs typeface="Times New Roman" panose="02020603050405020304" pitchFamily="18" charset="0"/>
              </a:rPr>
              <a:t>февраля 2023 года в нашей школе состоялось открытие мемориальной доски в память о </a:t>
            </a:r>
            <a:r>
              <a:rPr lang="ru-RU" sz="1600" dirty="0" smtClean="0">
                <a:latin typeface="Times New Roman" panose="02020603050405020304" pitchFamily="18" charset="0"/>
                <a:cs typeface="Times New Roman" panose="02020603050405020304" pitchFamily="18" charset="0"/>
              </a:rPr>
              <a:t>выпускнике Кучере Тимофее Максимовиче. </a:t>
            </a:r>
            <a:endParaRPr lang="ru-RU" sz="16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rotWithShape="1">
          <a:blip r:embed="rId4"/>
          <a:srcRect l="11908" t="8661" r="17099" b="21040"/>
          <a:stretch/>
        </p:blipFill>
        <p:spPr>
          <a:xfrm>
            <a:off x="611409" y="1680610"/>
            <a:ext cx="3763069" cy="4930491"/>
          </a:xfrm>
          <a:prstGeom prst="rect">
            <a:avLst/>
          </a:prstGeom>
          <a:effectLst>
            <a:softEdge rad="165100"/>
          </a:effectLst>
        </p:spPr>
      </p:pic>
    </p:spTree>
    <p:extLst>
      <p:ext uri="{BB962C8B-B14F-4D97-AF65-F5344CB8AC3E}">
        <p14:creationId xmlns:p14="http://schemas.microsoft.com/office/powerpoint/2010/main" val="199681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600" b="1" dirty="0" err="1" smtClean="0">
                <a:solidFill>
                  <a:schemeClr val="accent2">
                    <a:lumMod val="50000"/>
                  </a:schemeClr>
                </a:solidFill>
                <a:latin typeface="Book Antiqua" panose="02040602050305030304" pitchFamily="18" charset="0"/>
              </a:rPr>
              <a:t>Верченко</a:t>
            </a:r>
            <a:r>
              <a:rPr lang="ru-RU" sz="3600" b="1" dirty="0" smtClean="0">
                <a:solidFill>
                  <a:schemeClr val="accent2">
                    <a:lumMod val="50000"/>
                  </a:schemeClr>
                </a:solidFill>
                <a:latin typeface="Book Antiqua" panose="02040602050305030304" pitchFamily="18" charset="0"/>
              </a:rPr>
              <a:t> Владимир Александрович</a:t>
            </a:r>
          </a:p>
          <a:p>
            <a:pPr algn="ctr">
              <a:spcBef>
                <a:spcPts val="0"/>
              </a:spcBef>
            </a:pPr>
            <a:r>
              <a:rPr lang="ru-RU" sz="3600" b="1" dirty="0" smtClean="0">
                <a:solidFill>
                  <a:srgbClr val="4E1610"/>
                </a:solidFill>
                <a:latin typeface="Book Antiqua" panose="02040602050305030304" pitchFamily="18" charset="0"/>
              </a:rPr>
              <a:t>(20.12.2001-23.06.2024)</a:t>
            </a:r>
            <a:endParaRPr lang="ru-RU" sz="3600" b="1" dirty="0">
              <a:solidFill>
                <a:srgbClr val="4E1610"/>
              </a:solidFill>
              <a:latin typeface="Book Antiqua" panose="02040602050305030304" pitchFamily="18" charset="0"/>
            </a:endParaRPr>
          </a:p>
        </p:txBody>
      </p:sp>
      <p:sp>
        <p:nvSpPr>
          <p:cNvPr id="7" name="TextBox 6"/>
          <p:cNvSpPr txBox="1"/>
          <p:nvPr/>
        </p:nvSpPr>
        <p:spPr>
          <a:xfrm>
            <a:off x="4859080" y="1850765"/>
            <a:ext cx="7089082" cy="4170372"/>
          </a:xfrm>
          <a:prstGeom prst="rect">
            <a:avLst/>
          </a:prstGeom>
          <a:noFill/>
        </p:spPr>
        <p:txBody>
          <a:bodyPr wrap="square" rtlCol="0">
            <a:spAutoFit/>
          </a:bodyPr>
          <a:lstStyle/>
          <a:p>
            <a:pPr indent="457200" algn="just"/>
            <a:r>
              <a:rPr lang="ru-RU" sz="1400" dirty="0" err="1" smtClean="0">
                <a:latin typeface="Times New Roman" panose="02020603050405020304" pitchFamily="18" charset="0"/>
                <a:cs typeface="Times New Roman" panose="02020603050405020304" pitchFamily="18" charset="0"/>
              </a:rPr>
              <a:t>Верченко</a:t>
            </a:r>
            <a:r>
              <a:rPr lang="ru-RU" sz="1400" dirty="0" smtClean="0">
                <a:latin typeface="Times New Roman" panose="02020603050405020304" pitchFamily="18" charset="0"/>
                <a:cs typeface="Times New Roman" panose="02020603050405020304" pitchFamily="18" charset="0"/>
              </a:rPr>
              <a:t> Владимир Александрович родился 20 декабря 2009 </a:t>
            </a:r>
            <a:r>
              <a:rPr lang="ru-RU" sz="1400" dirty="0">
                <a:latin typeface="Times New Roman" panose="02020603050405020304" pitchFamily="18" charset="0"/>
                <a:cs typeface="Times New Roman" panose="02020603050405020304" pitchFamily="18" charset="0"/>
              </a:rPr>
              <a:t>года обучался в Северной средней </a:t>
            </a:r>
            <a:r>
              <a:rPr lang="ru-RU" sz="1400" dirty="0" smtClean="0">
                <a:latin typeface="Times New Roman" panose="02020603050405020304" pitchFamily="18" charset="0"/>
                <a:cs typeface="Times New Roman" panose="02020603050405020304" pitchFamily="18" charset="0"/>
              </a:rPr>
              <a:t>школы </a:t>
            </a:r>
            <a:r>
              <a:rPr lang="ru-RU" sz="1400" dirty="0">
                <a:latin typeface="Times New Roman" panose="02020603050405020304" pitchFamily="18" charset="0"/>
                <a:cs typeface="Times New Roman" panose="02020603050405020304" pitchFamily="18" charset="0"/>
              </a:rPr>
              <a:t>№2. С детства занимался кик-</a:t>
            </a:r>
            <a:r>
              <a:rPr lang="ru-RU" sz="1400" dirty="0" err="1">
                <a:latin typeface="Times New Roman" panose="02020603050405020304" pitchFamily="18" charset="0"/>
                <a:cs typeface="Times New Roman" panose="02020603050405020304" pitchFamily="18" charset="0"/>
              </a:rPr>
              <a:t>боксингом</a:t>
            </a:r>
            <a:r>
              <a:rPr lang="ru-RU" sz="1400" dirty="0">
                <a:latin typeface="Times New Roman" panose="02020603050405020304" pitchFamily="18" charset="0"/>
                <a:cs typeface="Times New Roman" panose="02020603050405020304" pitchFamily="18" charset="0"/>
              </a:rPr>
              <a:t>. За 6 лет занятий данным видом спорта, принимал участие в сборах регионального и муниципального значения, где неоднократно становился призером.</a:t>
            </a:r>
          </a:p>
          <a:p>
            <a:pPr indent="457200" algn="just"/>
            <a:r>
              <a:rPr lang="ru-RU" sz="1400" dirty="0">
                <a:latin typeface="Times New Roman" panose="02020603050405020304" pitchFamily="18" charset="0"/>
                <a:cs typeface="Times New Roman" panose="02020603050405020304" pitchFamily="18" charset="0"/>
              </a:rPr>
              <a:t>После окончания 9-ого класса поступил в Белгородский политехнический колледж. После года обучения был призван на срочную службу в ряды Вооруженных сил. Служил в инженерно-саперных войсках в городе Ельня Смоленской области. По завершению срочной службы работал в частном охранном предприятии «Азимут».</a:t>
            </a:r>
          </a:p>
          <a:p>
            <a:pPr indent="457200" algn="just"/>
            <a:r>
              <a:rPr lang="ru-RU" sz="1400" dirty="0">
                <a:latin typeface="Times New Roman" panose="02020603050405020304" pitchFamily="18" charset="0"/>
                <a:cs typeface="Times New Roman" panose="02020603050405020304" pitchFamily="18" charset="0"/>
              </a:rPr>
              <a:t>С началом специальной военной операции, отец Вовы- </a:t>
            </a:r>
            <a:r>
              <a:rPr lang="ru-RU" sz="1400" dirty="0" err="1">
                <a:latin typeface="Times New Roman" panose="02020603050405020304" pitchFamily="18" charset="0"/>
                <a:cs typeface="Times New Roman" panose="02020603050405020304" pitchFamily="18" charset="0"/>
              </a:rPr>
              <a:t>Верченко</a:t>
            </a:r>
            <a:r>
              <a:rPr lang="ru-RU" sz="1400" dirty="0">
                <a:latin typeface="Times New Roman" panose="02020603050405020304" pitchFamily="18" charset="0"/>
                <a:cs typeface="Times New Roman" panose="02020603050405020304" pitchFamily="18" charset="0"/>
              </a:rPr>
              <a:t> Александр Владимирович был мобилизован. Сын решил последовать за отцом, подписал контракт с Вооруженными силами Российской Федерации и отправился в зону боевых действий. </a:t>
            </a:r>
          </a:p>
          <a:p>
            <a:pPr indent="457200" algn="just"/>
            <a:r>
              <a:rPr lang="ru-RU" sz="1400" dirty="0">
                <a:latin typeface="Times New Roman" panose="02020603050405020304" pitchFamily="18" charset="0"/>
                <a:cs typeface="Times New Roman" panose="02020603050405020304" pitchFamily="18" charset="0"/>
              </a:rPr>
              <a:t>Спустя время, отец и сын получили серьёзные ранения. Госпиталь. Реабилитация. Александр Владимирович вернулся к мирной жизни, а Вова вернулся в зону специальной военной операции на территории.</a:t>
            </a:r>
          </a:p>
          <a:p>
            <a:pPr indent="457200" algn="just"/>
            <a:r>
              <a:rPr lang="ru-RU" sz="1400" dirty="0">
                <a:latin typeface="Times New Roman" panose="02020603050405020304" pitchFamily="18" charset="0"/>
                <a:cs typeface="Times New Roman" panose="02020603050405020304" pitchFamily="18" charset="0"/>
              </a:rPr>
              <a:t>23 июня 2024 года, в селе Макеевка Луганской народной республики, рядовой минометного отделения </a:t>
            </a:r>
            <a:r>
              <a:rPr lang="ru-RU" sz="1400" dirty="0" err="1">
                <a:latin typeface="Times New Roman" panose="02020603050405020304" pitchFamily="18" charset="0"/>
                <a:cs typeface="Times New Roman" panose="02020603050405020304" pitchFamily="18" charset="0"/>
              </a:rPr>
              <a:t>Верченко</a:t>
            </a:r>
            <a:r>
              <a:rPr lang="ru-RU" sz="1400" dirty="0">
                <a:latin typeface="Times New Roman" panose="02020603050405020304" pitchFamily="18" charset="0"/>
                <a:cs typeface="Times New Roman" panose="02020603050405020304" pitchFamily="18" charset="0"/>
              </a:rPr>
              <a:t> Владимир Александрович погиб во время исполнения служебного долга.</a:t>
            </a:r>
          </a:p>
          <a:p>
            <a:pPr indent="457200" algn="just"/>
            <a:r>
              <a:rPr lang="ru-RU" sz="1400" dirty="0">
                <a:latin typeface="Times New Roman" panose="02020603050405020304" pitchFamily="18" charset="0"/>
                <a:cs typeface="Times New Roman" panose="02020603050405020304" pitchFamily="18" charset="0"/>
              </a:rPr>
              <a:t>Награжден медалью Воинской доблести второй степени и Орденом Мужества.</a:t>
            </a:r>
          </a:p>
          <a:p>
            <a:pPr indent="449580" algn="just">
              <a:spcAft>
                <a:spcPts val="0"/>
              </a:spcAft>
            </a:pPr>
            <a:endParaRPr lang="ru-RU" sz="13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rotWithShape="1">
          <a:blip r:embed="rId3">
            <a:extLst>
              <a:ext uri="{28A0092B-C50C-407E-A947-70E740481C1C}">
                <a14:useLocalDpi xmlns:a14="http://schemas.microsoft.com/office/drawing/2010/main" val="0"/>
              </a:ext>
            </a:extLst>
          </a:blip>
          <a:srcRect l="22223" t="271" r="28215" b="43434"/>
          <a:stretch/>
        </p:blipFill>
        <p:spPr>
          <a:xfrm>
            <a:off x="611409" y="1850765"/>
            <a:ext cx="3940937" cy="4476392"/>
          </a:xfrm>
          <a:prstGeom prst="rect">
            <a:avLst/>
          </a:prstGeom>
          <a:effectLst>
            <a:softEdge rad="101600"/>
          </a:effectLst>
        </p:spPr>
      </p:pic>
    </p:spTree>
    <p:extLst>
      <p:ext uri="{BB962C8B-B14F-4D97-AF65-F5344CB8AC3E}">
        <p14:creationId xmlns:p14="http://schemas.microsoft.com/office/powerpoint/2010/main" val="36853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5244" y="1636618"/>
            <a:ext cx="3664142" cy="4885522"/>
          </a:xfrm>
          <a:prstGeom prst="rect">
            <a:avLst/>
          </a:prstGeom>
          <a:ln>
            <a:noFill/>
          </a:ln>
          <a:effectLst>
            <a:outerShdw blurRad="190500" algn="tl" rotWithShape="0">
              <a:srgbClr val="000000">
                <a:alpha val="70000"/>
              </a:srgbClr>
            </a:outerShdw>
          </a:effec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0"/>
            <a:ext cx="8915399" cy="1732085"/>
          </a:xfrm>
        </p:spPr>
        <p:txBody>
          <a:bodyPr>
            <a:noAutofit/>
          </a:bodyPr>
          <a:lstStyle/>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r>
              <a:rPr lang="ru-RU" sz="3200" b="1" dirty="0" err="1" smtClean="0">
                <a:solidFill>
                  <a:schemeClr val="accent2">
                    <a:lumMod val="50000"/>
                  </a:schemeClr>
                </a:solidFill>
                <a:latin typeface="Book Antiqua" panose="02040602050305030304" pitchFamily="18" charset="0"/>
              </a:rPr>
              <a:t>Адонкин</a:t>
            </a:r>
            <a:r>
              <a:rPr lang="ru-RU" sz="3200" b="1" dirty="0" smtClean="0">
                <a:solidFill>
                  <a:schemeClr val="accent2">
                    <a:lumMod val="50000"/>
                  </a:schemeClr>
                </a:solidFill>
                <a:latin typeface="Book Antiqua" panose="02040602050305030304" pitchFamily="18" charset="0"/>
              </a:rPr>
              <a:t> Василий Семёнович  </a:t>
            </a:r>
          </a:p>
          <a:p>
            <a:pPr algn="ctr">
              <a:spcBef>
                <a:spcPts val="0"/>
              </a:spcBef>
            </a:pPr>
            <a:r>
              <a:rPr lang="ru-RU" sz="3200" b="1" dirty="0" smtClean="0">
                <a:solidFill>
                  <a:schemeClr val="accent2">
                    <a:lumMod val="50000"/>
                  </a:schemeClr>
                </a:solidFill>
                <a:latin typeface="Book Antiqua" panose="02040602050305030304" pitchFamily="18" charset="0"/>
              </a:rPr>
              <a:t>(07.04.2018–17.03.1944)</a:t>
            </a:r>
          </a:p>
          <a:p>
            <a:pPr algn="ctr">
              <a:spcBef>
                <a:spcPts val="0"/>
              </a:spcBef>
            </a:pPr>
            <a:endParaRPr lang="ru-RU" sz="3200" b="1" dirty="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185137" y="1222131"/>
            <a:ext cx="7763025" cy="5386090"/>
          </a:xfrm>
          <a:prstGeom prst="rect">
            <a:avLst/>
          </a:prstGeom>
          <a:noFill/>
        </p:spPr>
        <p:txBody>
          <a:bodyPr wrap="square" rtlCol="0">
            <a:spAutoFit/>
          </a:bodyPr>
          <a:lstStyle/>
          <a:p>
            <a:r>
              <a:rPr lang="ru-RU" sz="1400" dirty="0" smtClean="0">
                <a:latin typeface="Times New Roman" panose="02020603050405020304" pitchFamily="18" charset="0"/>
                <a:cs typeface="Times New Roman" panose="02020603050405020304" pitchFamily="18" charset="0"/>
              </a:rPr>
              <a:t>        </a:t>
            </a:r>
          </a:p>
          <a:p>
            <a:endParaRPr lang="ru-RU" sz="1400" dirty="0">
              <a:latin typeface="Times New Roman" panose="02020603050405020304" pitchFamily="18" charset="0"/>
              <a:cs typeface="Times New Roman" panose="02020603050405020304" pitchFamily="18" charset="0"/>
            </a:endParaRPr>
          </a:p>
          <a:p>
            <a:r>
              <a:rPr lang="ru-RU" sz="1400" dirty="0" smtClean="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Василий </a:t>
            </a:r>
            <a:r>
              <a:rPr lang="ru-RU" sz="1200" dirty="0">
                <a:latin typeface="Times New Roman" panose="02020603050405020304" pitchFamily="18" charset="0"/>
                <a:cs typeface="Times New Roman" panose="02020603050405020304" pitchFamily="18" charset="0"/>
              </a:rPr>
              <a:t>Семенович </a:t>
            </a:r>
            <a:r>
              <a:rPr lang="ru-RU" sz="1200" dirty="0" err="1">
                <a:latin typeface="Times New Roman" panose="02020603050405020304" pitchFamily="18" charset="0"/>
                <a:cs typeface="Times New Roman" panose="02020603050405020304" pitchFamily="18" charset="0"/>
              </a:rPr>
              <a:t>Адонкин</a:t>
            </a:r>
            <a:r>
              <a:rPr lang="ru-RU" sz="1200" dirty="0">
                <a:latin typeface="Times New Roman" panose="02020603050405020304" pitchFamily="18" charset="0"/>
                <a:cs typeface="Times New Roman" panose="02020603050405020304" pitchFamily="18" charset="0"/>
              </a:rPr>
              <a:t> родился 7 апреля 1918 года в селе </a:t>
            </a:r>
            <a:r>
              <a:rPr lang="ru-RU" sz="1200" dirty="0" err="1">
                <a:latin typeface="Times New Roman" panose="02020603050405020304" pitchFamily="18" charset="0"/>
                <a:cs typeface="Times New Roman" panose="02020603050405020304" pitchFamily="18" charset="0"/>
              </a:rPr>
              <a:t>Хохлово</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Саженского</a:t>
            </a:r>
            <a:r>
              <a:rPr lang="ru-RU" sz="1200" dirty="0">
                <a:latin typeface="Times New Roman" panose="02020603050405020304" pitchFamily="18" charset="0"/>
                <a:cs typeface="Times New Roman" panose="02020603050405020304" pitchFamily="18" charset="0"/>
              </a:rPr>
              <a:t> района Курской области (ныне Белгородский район Белгородской области</a:t>
            </a:r>
            <a:r>
              <a:rPr lang="ru-RU" sz="1200" dirty="0" smtClean="0">
                <a:latin typeface="Times New Roman" panose="02020603050405020304" pitchFamily="18" charset="0"/>
                <a:cs typeface="Times New Roman" panose="02020603050405020304" pitchFamily="18" charset="0"/>
              </a:rPr>
              <a:t>).Окончил </a:t>
            </a:r>
            <a:r>
              <a:rPr lang="ru-RU" sz="1200" dirty="0" err="1" smtClean="0">
                <a:latin typeface="Times New Roman" panose="02020603050405020304" pitchFamily="18" charset="0"/>
                <a:cs typeface="Times New Roman" panose="02020603050405020304" pitchFamily="18" charset="0"/>
              </a:rPr>
              <a:t>Хохловскую</a:t>
            </a:r>
            <a:r>
              <a:rPr lang="ru-RU" sz="1200" dirty="0" smtClean="0">
                <a:latin typeface="Times New Roman" panose="02020603050405020304" pitchFamily="18" charset="0"/>
                <a:cs typeface="Times New Roman" panose="02020603050405020304" pitchFamily="18" charset="0"/>
              </a:rPr>
              <a:t> школу.</a:t>
            </a:r>
            <a:r>
              <a:rPr lang="ru-RU" sz="1200" dirty="0">
                <a:latin typeface="Times New Roman" panose="02020603050405020304" pitchFamily="18" charset="0"/>
                <a:cs typeface="Times New Roman" panose="02020603050405020304" pitchFamily="18" charset="0"/>
              </a:rPr>
              <a:t> В 1936 году поступил в Орловский педагогический институт.</a:t>
            </a:r>
          </a:p>
          <a:p>
            <a:r>
              <a:rPr lang="ru-RU" sz="1200" dirty="0" smtClean="0">
                <a:latin typeface="Times New Roman" panose="02020603050405020304" pitchFamily="18" charset="0"/>
                <a:cs typeface="Times New Roman" panose="02020603050405020304" pitchFamily="18" charset="0"/>
              </a:rPr>
              <a:t>          В </a:t>
            </a:r>
            <a:r>
              <a:rPr lang="ru-RU" sz="1200" dirty="0">
                <a:latin typeface="Times New Roman" panose="02020603050405020304" pitchFamily="18" charset="0"/>
                <a:cs typeface="Times New Roman" panose="02020603050405020304" pitchFamily="18" charset="0"/>
              </a:rPr>
              <a:t>1938 году пролетел по стране клич: «Комсомолец - на самолет!». Студент 2 курса Василий </a:t>
            </a:r>
            <a:r>
              <a:rPr lang="ru-RU" sz="1200" dirty="0" err="1">
                <a:latin typeface="Times New Roman" panose="02020603050405020304" pitchFamily="18" charset="0"/>
                <a:cs typeface="Times New Roman" panose="02020603050405020304" pitchFamily="18" charset="0"/>
              </a:rPr>
              <a:t>Адонкин</a:t>
            </a:r>
            <a:r>
              <a:rPr lang="ru-RU" sz="1200" dirty="0">
                <a:latin typeface="Times New Roman" panose="02020603050405020304" pitchFamily="18" charset="0"/>
                <a:cs typeface="Times New Roman" panose="02020603050405020304" pitchFamily="18" charset="0"/>
              </a:rPr>
              <a:t> обратился в Орловский обком ВЛКСМ с просьбой направить его в авиацию. </a:t>
            </a:r>
            <a:r>
              <a:rPr lang="ru-RU" sz="1200" dirty="0" smtClean="0">
                <a:latin typeface="Times New Roman" panose="02020603050405020304" pitchFamily="18" charset="0"/>
                <a:cs typeface="Times New Roman" panose="02020603050405020304" pitchFamily="18" charset="0"/>
              </a:rPr>
              <a:t>По </a:t>
            </a:r>
            <a:r>
              <a:rPr lang="ru-RU" sz="1200" dirty="0">
                <a:latin typeface="Times New Roman" panose="02020603050405020304" pitchFamily="18" charset="0"/>
                <a:cs typeface="Times New Roman" panose="02020603050405020304" pitchFamily="18" charset="0"/>
              </a:rPr>
              <a:t>комсомольской путевке поступил он в </a:t>
            </a:r>
            <a:r>
              <a:rPr lang="ru-RU" sz="1200" dirty="0" err="1">
                <a:latin typeface="Times New Roman" panose="02020603050405020304" pitchFamily="18" charset="0"/>
                <a:cs typeface="Times New Roman" panose="02020603050405020304" pitchFamily="18" charset="0"/>
              </a:rPr>
              <a:t>Ейское</a:t>
            </a:r>
            <a:r>
              <a:rPr lang="ru-RU" sz="1200" dirty="0">
                <a:latin typeface="Times New Roman" panose="02020603050405020304" pitchFamily="18" charset="0"/>
                <a:cs typeface="Times New Roman" panose="02020603050405020304" pitchFamily="18" charset="0"/>
              </a:rPr>
              <a:t> авиационное училище. В 40-м году, окончив училище, 22-летний лейтенант </a:t>
            </a:r>
            <a:r>
              <a:rPr lang="ru-RU" sz="1200" dirty="0" err="1">
                <a:latin typeface="Times New Roman" panose="02020603050405020304" pitchFamily="18" charset="0"/>
                <a:cs typeface="Times New Roman" panose="02020603050405020304" pitchFamily="18" charset="0"/>
              </a:rPr>
              <a:t>Адонкин</a:t>
            </a:r>
            <a:r>
              <a:rPr lang="ru-RU" sz="1200" dirty="0">
                <a:latin typeface="Times New Roman" panose="02020603050405020304" pitchFamily="18" charset="0"/>
                <a:cs typeface="Times New Roman" panose="02020603050405020304" pitchFamily="18" charset="0"/>
              </a:rPr>
              <a:t> получил направление на Крайний Север.</a:t>
            </a:r>
          </a:p>
          <a:p>
            <a:r>
              <a:rPr lang="ru-RU" sz="1200" dirty="0" smtClean="0">
                <a:latin typeface="Times New Roman" panose="02020603050405020304" pitchFamily="18" charset="0"/>
                <a:cs typeface="Times New Roman" panose="02020603050405020304" pitchFamily="18" charset="0"/>
              </a:rPr>
              <a:t>         Небо </a:t>
            </a:r>
            <a:r>
              <a:rPr lang="ru-RU" sz="1200" dirty="0">
                <a:latin typeface="Times New Roman" panose="02020603050405020304" pitchFamily="18" charset="0"/>
                <a:cs typeface="Times New Roman" panose="02020603050405020304" pitchFamily="18" charset="0"/>
              </a:rPr>
              <a:t>Заполярья превратилось в поле сражения. В своем полку Василия Адонкина считали хорошим организатором воздушного боя, подлинным мастером сопровождения и прикрытия ударной авиации. Это был человек безмерной отваги.</a:t>
            </a:r>
          </a:p>
          <a:p>
            <a:r>
              <a:rPr lang="ru-RU" sz="1200" dirty="0" smtClean="0">
                <a:latin typeface="Times New Roman" panose="02020603050405020304" pitchFamily="18" charset="0"/>
                <a:cs typeface="Times New Roman" panose="02020603050405020304" pitchFamily="18" charset="0"/>
              </a:rPr>
              <a:t>Указом </a:t>
            </a:r>
            <a:r>
              <a:rPr lang="ru-RU" sz="1200" dirty="0">
                <a:latin typeface="Times New Roman" panose="02020603050405020304" pitchFamily="18" charset="0"/>
                <a:cs typeface="Times New Roman" panose="02020603050405020304" pitchFamily="18" charset="0"/>
              </a:rPr>
              <a:t>Президиума Верховного Совета ССР от 22 января 1944 года командиру эскадрильи 78-го авиационного полка 6-1 авиационной дивизии ВВС Северного флота капитану Адонкину Василию Семеновичу присвоено звание Героя Советского Союза</a:t>
            </a:r>
            <a:r>
              <a:rPr lang="ru-RU" sz="1200" dirty="0" smtClean="0">
                <a:latin typeface="Times New Roman" panose="02020603050405020304" pitchFamily="18" charset="0"/>
                <a:cs typeface="Times New Roman" panose="02020603050405020304" pitchFamily="18" charset="0"/>
              </a:rPr>
              <a:t>. Награжден тремя орденами Красного Знамени, медалями.</a:t>
            </a:r>
            <a:endParaRPr lang="ru-RU" sz="1200" dirty="0">
              <a:latin typeface="Times New Roman" panose="02020603050405020304" pitchFamily="18" charset="0"/>
              <a:cs typeface="Times New Roman" panose="02020603050405020304" pitchFamily="18" charset="0"/>
            </a:endParaRPr>
          </a:p>
          <a:p>
            <a:r>
              <a:rPr lang="ru-RU" sz="1200" dirty="0" smtClean="0">
                <a:latin typeface="Times New Roman" panose="02020603050405020304" pitchFamily="18" charset="0"/>
                <a:cs typeface="Times New Roman" panose="02020603050405020304" pitchFamily="18" charset="0"/>
              </a:rPr>
              <a:t>          Последний </a:t>
            </a:r>
            <a:r>
              <a:rPr lang="ru-RU" sz="1200" dirty="0">
                <a:latin typeface="Times New Roman" panose="02020603050405020304" pitchFamily="18" charset="0"/>
                <a:cs typeface="Times New Roman" panose="02020603050405020304" pitchFamily="18" charset="0"/>
              </a:rPr>
              <a:t>раз свой краснозвездный истребитель Василий </a:t>
            </a:r>
            <a:r>
              <a:rPr lang="ru-RU" sz="1200" dirty="0" err="1">
                <a:latin typeface="Times New Roman" panose="02020603050405020304" pitchFamily="18" charset="0"/>
                <a:cs typeface="Times New Roman" panose="02020603050405020304" pitchFamily="18" charset="0"/>
              </a:rPr>
              <a:t>Адонкин</a:t>
            </a:r>
            <a:r>
              <a:rPr lang="ru-RU" sz="1200" dirty="0">
                <a:latin typeface="Times New Roman" panose="02020603050405020304" pitchFamily="18" charset="0"/>
                <a:cs typeface="Times New Roman" panose="02020603050405020304" pitchFamily="18" charset="0"/>
              </a:rPr>
              <a:t> поднял в небо 17 марта 1944 года. Он повел товарищей на прикрытие торпедоносцев. Четыре вражеских транспорта под охраной 22 боевых кораблей шли вдоль скалистого берега. Истребители под командованием Адонкина разогнали воздушное прикрытие </a:t>
            </a:r>
            <a:r>
              <a:rPr lang="ru-RU" sz="1200" dirty="0" smtClean="0">
                <a:latin typeface="Times New Roman" panose="02020603050405020304" pitchFamily="18" charset="0"/>
                <a:cs typeface="Times New Roman" panose="02020603050405020304" pitchFamily="18" charset="0"/>
              </a:rPr>
              <a:t>противника.</a:t>
            </a:r>
            <a:r>
              <a:rPr lang="ru-RU" sz="1200" dirty="0"/>
              <a:t> </a:t>
            </a:r>
            <a:r>
              <a:rPr lang="ru-RU" sz="1200" dirty="0">
                <a:latin typeface="Times New Roman" panose="02020603050405020304" pitchFamily="18" charset="0"/>
                <a:cs typeface="Times New Roman" panose="02020603050405020304" pitchFamily="18" charset="0"/>
              </a:rPr>
              <a:t>Торпедоносцы потопили три транспорта. Несколько боевых кораблей вышло из строя. </a:t>
            </a:r>
            <a:r>
              <a:rPr lang="ru-RU" sz="1200" dirty="0" smtClean="0">
                <a:latin typeface="Times New Roman" panose="02020603050405020304" pitchFamily="18" charset="0"/>
                <a:cs typeface="Times New Roman" panose="02020603050405020304" pitchFamily="18" charset="0"/>
              </a:rPr>
              <a:t> Вражеский </a:t>
            </a:r>
            <a:r>
              <a:rPr lang="ru-RU" sz="1200" dirty="0">
                <a:latin typeface="Times New Roman" panose="02020603050405020304" pitchFamily="18" charset="0"/>
                <a:cs typeface="Times New Roman" panose="02020603050405020304" pitchFamily="18" charset="0"/>
              </a:rPr>
              <a:t>осколок попал в самолет </a:t>
            </a:r>
            <a:r>
              <a:rPr lang="ru-RU" sz="1200" dirty="0" smtClean="0">
                <a:latin typeface="Times New Roman" panose="02020603050405020304" pitchFamily="18" charset="0"/>
                <a:cs typeface="Times New Roman" panose="02020603050405020304" pitchFamily="18" charset="0"/>
              </a:rPr>
              <a:t>Адонкина</a:t>
            </a:r>
          </a:p>
          <a:p>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Василий Семенович спокойным голосом скомандовал:</a:t>
            </a:r>
          </a:p>
          <a:p>
            <a:r>
              <a:rPr lang="ru-RU" sz="1200" dirty="0">
                <a:latin typeface="Times New Roman" panose="02020603050405020304" pitchFamily="18" charset="0"/>
                <a:cs typeface="Times New Roman" panose="02020603050405020304" pitchFamily="18" charset="0"/>
              </a:rPr>
              <a:t>- Беречь торпедоносцы! Довести домой без потерь.</a:t>
            </a:r>
          </a:p>
          <a:p>
            <a:r>
              <a:rPr lang="ru-RU" sz="1200" dirty="0">
                <a:latin typeface="Times New Roman" panose="02020603050405020304" pitchFamily="18" charset="0"/>
                <a:cs typeface="Times New Roman" panose="02020603050405020304" pitchFamily="18" charset="0"/>
              </a:rPr>
              <a:t>И через мгновение огненный самолет нырнул и скрылся под водой</a:t>
            </a:r>
            <a:r>
              <a:rPr lang="ru-RU" sz="1200" dirty="0" smtClean="0">
                <a:latin typeface="Times New Roman" panose="02020603050405020304" pitchFamily="18" charset="0"/>
                <a:cs typeface="Times New Roman" panose="02020603050405020304" pitchFamily="18" charset="0"/>
              </a:rPr>
              <a:t>. Схоронило </a:t>
            </a:r>
            <a:r>
              <a:rPr lang="ru-RU" sz="1200" dirty="0">
                <a:latin typeface="Times New Roman" panose="02020603050405020304" pitchFamily="18" charset="0"/>
                <a:cs typeface="Times New Roman" panose="02020603050405020304" pitchFamily="18" charset="0"/>
              </a:rPr>
              <a:t>героя Баренцево море.</a:t>
            </a:r>
          </a:p>
          <a:p>
            <a:r>
              <a:rPr lang="ru-RU" sz="1200" dirty="0" smtClean="0">
                <a:latin typeface="Times New Roman" panose="02020603050405020304" pitchFamily="18" charset="0"/>
                <a:cs typeface="Times New Roman" panose="02020603050405020304" pitchFamily="18" charset="0"/>
              </a:rPr>
              <a:t>          Много </a:t>
            </a:r>
            <a:r>
              <a:rPr lang="ru-RU" sz="1200" dirty="0">
                <a:latin typeface="Times New Roman" panose="02020603050405020304" pitchFamily="18" charset="0"/>
                <a:cs typeface="Times New Roman" panose="02020603050405020304" pitchFamily="18" charset="0"/>
              </a:rPr>
              <a:t>ярких страниц оставил о себе Василий Семенович.</a:t>
            </a:r>
          </a:p>
          <a:p>
            <a:r>
              <a:rPr lang="ru-RU" sz="1200" dirty="0" smtClean="0">
                <a:latin typeface="Times New Roman" panose="02020603050405020304" pitchFamily="18" charset="0"/>
                <a:cs typeface="Times New Roman" panose="02020603050405020304" pitchFamily="18" charset="0"/>
              </a:rPr>
              <a:t>          Приказом </a:t>
            </a:r>
            <a:r>
              <a:rPr lang="ru-RU" sz="1200" dirty="0">
                <a:latin typeface="Times New Roman" panose="02020603050405020304" pitchFamily="18" charset="0"/>
                <a:cs typeface="Times New Roman" panose="02020603050405020304" pitchFamily="18" charset="0"/>
              </a:rPr>
              <a:t>Министра Обороны СССР он зачислен навечно в списки личного состава в/части 31088.</a:t>
            </a:r>
          </a:p>
          <a:p>
            <a:r>
              <a:rPr lang="ru-RU" sz="1200" dirty="0" smtClean="0">
                <a:latin typeface="Times New Roman" panose="02020603050405020304" pitchFamily="18" charset="0"/>
                <a:cs typeface="Times New Roman" panose="02020603050405020304" pitchFamily="18" charset="0"/>
              </a:rPr>
              <a:t>          Память </a:t>
            </a:r>
            <a:r>
              <a:rPr lang="ru-RU" sz="1200" dirty="0">
                <a:latin typeface="Times New Roman" panose="02020603050405020304" pitchFamily="18" charset="0"/>
                <a:cs typeface="Times New Roman" panose="02020603050405020304" pitchFamily="18" charset="0"/>
              </a:rPr>
              <a:t>о герое-земляке хранят музеи гг. Москвы, Санкт-Петербурга, Североморска, Белгорода.</a:t>
            </a:r>
          </a:p>
          <a:p>
            <a:endParaRPr lang="ru-RU" sz="1400" dirty="0"/>
          </a:p>
          <a:p>
            <a:endParaRPr lang="ru-RU" sz="1200" dirty="0">
              <a:effectLst/>
            </a:endParaRPr>
          </a:p>
        </p:txBody>
      </p:sp>
    </p:spTree>
    <p:extLst>
      <p:ext uri="{BB962C8B-B14F-4D97-AF65-F5344CB8AC3E}">
        <p14:creationId xmlns:p14="http://schemas.microsoft.com/office/powerpoint/2010/main" val="186338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38581" y="162480"/>
            <a:ext cx="8915399" cy="1128713"/>
          </a:xfrm>
        </p:spPr>
        <p:txBody>
          <a:bodyPr>
            <a:noAutofit/>
          </a:bodyPr>
          <a:lstStyle/>
          <a:p>
            <a:pPr lvl="0" algn="ctr" defTabSz="914400">
              <a:spcBef>
                <a:spcPts val="0"/>
              </a:spcBef>
              <a:buClrTx/>
            </a:pPr>
            <a:r>
              <a:rPr lang="ru-RU" sz="3600" b="1" dirty="0" smtClean="0">
                <a:solidFill>
                  <a:prstClr val="black"/>
                </a:solidFill>
                <a:latin typeface="Times New Roman" panose="02020603050405020304" pitchFamily="18" charset="0"/>
                <a:cs typeface="Times New Roman" panose="02020603050405020304" pitchFamily="18" charset="0"/>
              </a:rPr>
              <a:t>Мальцев </a:t>
            </a:r>
            <a:r>
              <a:rPr lang="ru-RU" sz="3600" b="1" dirty="0">
                <a:solidFill>
                  <a:prstClr val="black"/>
                </a:solidFill>
                <a:latin typeface="Times New Roman" panose="02020603050405020304" pitchFamily="18" charset="0"/>
                <a:cs typeface="Times New Roman" panose="02020603050405020304" pitchFamily="18" charset="0"/>
              </a:rPr>
              <a:t>Пётр Петрович</a:t>
            </a:r>
            <a:endParaRPr lang="ru-RU" sz="3600" dirty="0">
              <a:solidFill>
                <a:prstClr val="black"/>
              </a:solidFill>
              <a:latin typeface="Times New Roman" panose="02020603050405020304" pitchFamily="18" charset="0"/>
              <a:cs typeface="Times New Roman" panose="02020603050405020304" pitchFamily="18" charset="0"/>
            </a:endParaRPr>
          </a:p>
          <a:p>
            <a:pPr lvl="0" algn="ctr" defTabSz="914400">
              <a:spcBef>
                <a:spcPts val="0"/>
              </a:spcBef>
              <a:buClrTx/>
            </a:pPr>
            <a:r>
              <a:rPr lang="ru-RU" sz="3600" b="1" dirty="0" smtClean="0">
                <a:solidFill>
                  <a:prstClr val="black"/>
                </a:solidFill>
                <a:latin typeface="Times New Roman" panose="02020603050405020304" pitchFamily="18" charset="0"/>
                <a:cs typeface="Times New Roman" panose="02020603050405020304" pitchFamily="18" charset="0"/>
              </a:rPr>
              <a:t>(12.03.1993-07.11.2022)</a:t>
            </a:r>
            <a:endParaRPr lang="ru-RU" sz="3600" dirty="0">
              <a:solidFill>
                <a:prstClr val="black"/>
              </a:solidFill>
              <a:latin typeface="Times New Roman" panose="02020603050405020304" pitchFamily="18" charset="0"/>
              <a:cs typeface="Times New Roman" panose="0202060305040502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005329" y="1334596"/>
            <a:ext cx="8049295" cy="5309146"/>
          </a:xfrm>
          <a:prstGeom prst="rect">
            <a:avLst/>
          </a:prstGeom>
          <a:noFill/>
        </p:spPr>
        <p:txBody>
          <a:bodyPr wrap="square" rtlCol="0">
            <a:spAutoFit/>
          </a:bodyPr>
          <a:lstStyle/>
          <a:p>
            <a:pPr algn="just"/>
            <a:r>
              <a:rPr lang="ru-RU" sz="1400" dirty="0"/>
              <a:t> </a:t>
            </a:r>
            <a:r>
              <a:rPr lang="ru-RU" sz="1300" dirty="0" smtClean="0">
                <a:latin typeface="Times New Roman" panose="02020603050405020304" pitchFamily="18" charset="0"/>
                <a:cs typeface="Times New Roman" panose="02020603050405020304" pitchFamily="18" charset="0"/>
              </a:rPr>
              <a:t>Мальцев </a:t>
            </a:r>
            <a:r>
              <a:rPr lang="ru-RU" sz="1300" dirty="0">
                <a:latin typeface="Times New Roman" panose="02020603050405020304" pitchFamily="18" charset="0"/>
                <a:cs typeface="Times New Roman" panose="02020603050405020304" pitchFamily="18" charset="0"/>
              </a:rPr>
              <a:t>Пётр Петрович родился 12.03.1993 г. в Белгородской области Борисовского района </a:t>
            </a:r>
            <a:r>
              <a:rPr lang="ru-RU" sz="1300" dirty="0" err="1">
                <a:latin typeface="Times New Roman" panose="02020603050405020304" pitchFamily="18" charset="0"/>
                <a:cs typeface="Times New Roman" panose="02020603050405020304" pitchFamily="18" charset="0"/>
              </a:rPr>
              <a:t>района</a:t>
            </a:r>
            <a:r>
              <a:rPr lang="ru-RU" sz="1300" dirty="0">
                <a:latin typeface="Times New Roman" panose="02020603050405020304" pitchFamily="18" charset="0"/>
                <a:cs typeface="Times New Roman" panose="02020603050405020304" pitchFamily="18" charset="0"/>
              </a:rPr>
              <a:t> в селе </a:t>
            </a:r>
            <a:r>
              <a:rPr lang="ru-RU" sz="1300" dirty="0" err="1">
                <a:latin typeface="Times New Roman" panose="02020603050405020304" pitchFamily="18" charset="0"/>
                <a:cs typeface="Times New Roman" panose="02020603050405020304" pitchFamily="18" charset="0"/>
              </a:rPr>
              <a:t>Новоалександровка.С</a:t>
            </a:r>
            <a:r>
              <a:rPr lang="ru-RU" sz="1300" dirty="0">
                <a:latin typeface="Times New Roman" panose="02020603050405020304" pitchFamily="18" charset="0"/>
                <a:cs typeface="Times New Roman" panose="02020603050405020304" pitchFamily="18" charset="0"/>
              </a:rPr>
              <a:t> 1999-2008 </a:t>
            </a:r>
            <a:r>
              <a:rPr lang="ru-RU" sz="1300" dirty="0" err="1">
                <a:latin typeface="Times New Roman" panose="02020603050405020304" pitchFamily="18" charset="0"/>
                <a:cs typeface="Times New Roman" panose="02020603050405020304" pitchFamily="18" charset="0"/>
              </a:rPr>
              <a:t>г.г</a:t>
            </a:r>
            <a:r>
              <a:rPr lang="ru-RU" sz="1300" dirty="0">
                <a:latin typeface="Times New Roman" panose="02020603050405020304" pitchFamily="18" charset="0"/>
                <a:cs typeface="Times New Roman" panose="02020603050405020304" pitchFamily="18" charset="0"/>
              </a:rPr>
              <a:t>. обучался в </a:t>
            </a:r>
            <a:r>
              <a:rPr lang="ru-RU" sz="1300" dirty="0" err="1">
                <a:latin typeface="Times New Roman" panose="02020603050405020304" pitchFamily="18" charset="0"/>
                <a:cs typeface="Times New Roman" panose="02020603050405020304" pitchFamily="18" charset="0"/>
              </a:rPr>
              <a:t>Солохинской</a:t>
            </a:r>
            <a:r>
              <a:rPr lang="ru-RU" sz="1300" dirty="0">
                <a:latin typeface="Times New Roman" panose="02020603050405020304" pitchFamily="18" charset="0"/>
                <a:cs typeface="Times New Roman" panose="02020603050405020304" pitchFamily="18" charset="0"/>
              </a:rPr>
              <a:t> средней школе. В том же году </a:t>
            </a:r>
            <a:r>
              <a:rPr lang="ru-RU" sz="1300" dirty="0" err="1">
                <a:latin typeface="Times New Roman" panose="02020603050405020304" pitchFamily="18" charset="0"/>
                <a:cs typeface="Times New Roman" panose="02020603050405020304" pitchFamily="18" charset="0"/>
              </a:rPr>
              <a:t>послупил</a:t>
            </a:r>
            <a:r>
              <a:rPr lang="ru-RU" sz="1300" dirty="0">
                <a:latin typeface="Times New Roman" panose="02020603050405020304" pitchFamily="18" charset="0"/>
                <a:cs typeface="Times New Roman" panose="02020603050405020304" pitchFamily="18" charset="0"/>
              </a:rPr>
              <a:t> в </a:t>
            </a:r>
            <a:r>
              <a:rPr lang="ru-RU" sz="1300" dirty="0" err="1">
                <a:latin typeface="Times New Roman" panose="02020603050405020304" pitchFamily="18" charset="0"/>
                <a:cs typeface="Times New Roman" panose="02020603050405020304" pitchFamily="18" charset="0"/>
              </a:rPr>
              <a:t>Борисовкий</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агромеханический</a:t>
            </a:r>
            <a:r>
              <a:rPr lang="ru-RU" sz="1300" dirty="0">
                <a:latin typeface="Times New Roman" panose="02020603050405020304" pitchFamily="18" charset="0"/>
                <a:cs typeface="Times New Roman" panose="02020603050405020304" pitchFamily="18" charset="0"/>
              </a:rPr>
              <a:t> лицей. Срочную службу не проходил, так как был </a:t>
            </a:r>
            <a:r>
              <a:rPr lang="ru-RU" sz="1300" dirty="0" err="1">
                <a:latin typeface="Times New Roman" panose="02020603050405020304" pitchFamily="18" charset="0"/>
                <a:cs typeface="Times New Roman" panose="02020603050405020304" pitchFamily="18" charset="0"/>
              </a:rPr>
              <a:t>комисован</a:t>
            </a:r>
            <a:r>
              <a:rPr lang="ru-RU" sz="1300" dirty="0">
                <a:latin typeface="Times New Roman" panose="02020603050405020304" pitchFamily="18" charset="0"/>
                <a:cs typeface="Times New Roman" panose="02020603050405020304" pitchFamily="18" charset="0"/>
              </a:rPr>
              <a:t> по состоянию здоровья.</a:t>
            </a:r>
          </a:p>
          <a:p>
            <a:pPr algn="just"/>
            <a:r>
              <a:rPr lang="ru-RU" sz="1300" dirty="0">
                <a:latin typeface="Times New Roman" panose="02020603050405020304" pitchFamily="18" charset="0"/>
                <a:cs typeface="Times New Roman" panose="02020603050405020304" pitchFamily="18" charset="0"/>
              </a:rPr>
              <a:t>С 2012-2022 </a:t>
            </a:r>
            <a:r>
              <a:rPr lang="ru-RU" sz="1300" dirty="0" err="1">
                <a:latin typeface="Times New Roman" panose="02020603050405020304" pitchFamily="18" charset="0"/>
                <a:cs typeface="Times New Roman" panose="02020603050405020304" pitchFamily="18" charset="0"/>
              </a:rPr>
              <a:t>г.г</a:t>
            </a:r>
            <a:r>
              <a:rPr lang="ru-RU" sz="1300" dirty="0">
                <a:latin typeface="Times New Roman" panose="02020603050405020304" pitchFamily="18" charset="0"/>
                <a:cs typeface="Times New Roman" panose="02020603050405020304" pitchFamily="18" charset="0"/>
              </a:rPr>
              <a:t>. работал  в ПАО «</a:t>
            </a:r>
            <a:r>
              <a:rPr lang="ru-RU" sz="1300" dirty="0" err="1">
                <a:latin typeface="Times New Roman" panose="02020603050405020304" pitchFamily="18" charset="0"/>
                <a:cs typeface="Times New Roman" panose="02020603050405020304" pitchFamily="18" charset="0"/>
              </a:rPr>
              <a:t>Россети</a:t>
            </a:r>
            <a:r>
              <a:rPr lang="ru-RU" sz="1300" dirty="0">
                <a:latin typeface="Times New Roman" panose="02020603050405020304" pitchFamily="18" charset="0"/>
                <a:cs typeface="Times New Roman" panose="02020603050405020304" pitchFamily="18" charset="0"/>
              </a:rPr>
              <a:t>-Центр» Белгородского района водителем специализированной машины </a:t>
            </a:r>
            <a:r>
              <a:rPr lang="ru-RU" sz="1300" dirty="0" err="1">
                <a:latin typeface="Times New Roman" panose="02020603050405020304" pitchFamily="18" charset="0"/>
                <a:cs typeface="Times New Roman" panose="02020603050405020304" pitchFamily="18" charset="0"/>
              </a:rPr>
              <a:t>Мульчер</a:t>
            </a:r>
            <a:r>
              <a:rPr lang="ru-RU" sz="1300" dirty="0">
                <a:latin typeface="Times New Roman" panose="02020603050405020304" pitchFamily="18" charset="0"/>
                <a:cs typeface="Times New Roman" panose="02020603050405020304" pitchFamily="18" charset="0"/>
              </a:rPr>
              <a:t> 3000,  весом 25 тонн, она передвигается со скоростью 7-8 км/ч,  перемалывает деревья, пни, камни под линиями электропередач. На эту технику мало кто садится, потому что опасно.  В июле 2022 года вместе с коллегами был командирован в </a:t>
            </a:r>
            <a:r>
              <a:rPr lang="ru-RU" sz="1300" dirty="0" err="1">
                <a:latin typeface="Times New Roman" panose="02020603050405020304" pitchFamily="18" charset="0"/>
                <a:cs typeface="Times New Roman" panose="02020603050405020304" pitchFamily="18" charset="0"/>
              </a:rPr>
              <a:t>г.Мариуполь</a:t>
            </a:r>
            <a:r>
              <a:rPr lang="ru-RU" sz="1300" dirty="0">
                <a:latin typeface="Times New Roman" panose="02020603050405020304" pitchFamily="18" charset="0"/>
                <a:cs typeface="Times New Roman" panose="02020603050405020304" pitchFamily="18" charset="0"/>
              </a:rPr>
              <a:t> для восстановления энергетического потенциала </a:t>
            </a:r>
            <a:r>
              <a:rPr lang="ru-RU" sz="1300" dirty="0" err="1">
                <a:latin typeface="Times New Roman" panose="02020603050405020304" pitchFamily="18" charset="0"/>
                <a:cs typeface="Times New Roman" panose="02020603050405020304" pitchFamily="18" charset="0"/>
              </a:rPr>
              <a:t>города,где</a:t>
            </a:r>
            <a:r>
              <a:rPr lang="ru-RU" sz="1300" dirty="0">
                <a:latin typeface="Times New Roman" panose="02020603050405020304" pitchFamily="18" charset="0"/>
                <a:cs typeface="Times New Roman" panose="02020603050405020304" pitchFamily="18" charset="0"/>
              </a:rPr>
              <a:t> работал на экскаваторе, после тщательного обследования места сапёрами, подготавливал поверхность для установки опор для ЛЭП. </a:t>
            </a:r>
          </a:p>
          <a:p>
            <a:pPr algn="just"/>
            <a:r>
              <a:rPr lang="ru-RU" sz="1300" dirty="0">
                <a:latin typeface="Times New Roman" panose="02020603050405020304" pitchFamily="18" charset="0"/>
                <a:cs typeface="Times New Roman" panose="02020603050405020304" pitchFamily="18" charset="0"/>
              </a:rPr>
              <a:t>В августе 2022 года принял решение  стать добровольцем и подписал контракт с ЧВК Вагнер, получил позывной «Линец». Воевал в составе 6 штурмового отряда штурмовиком-разведчиком, вёл разведку боем. Был участником «</a:t>
            </a:r>
            <a:r>
              <a:rPr lang="ru-RU" sz="1300" dirty="0" err="1">
                <a:latin typeface="Times New Roman" panose="02020603050405020304" pitchFamily="18" charset="0"/>
                <a:cs typeface="Times New Roman" panose="02020603050405020304" pitchFamily="18" charset="0"/>
              </a:rPr>
              <a:t>Бахмутской</a:t>
            </a:r>
            <a:r>
              <a:rPr lang="ru-RU" sz="1300" dirty="0">
                <a:latin typeface="Times New Roman" panose="02020603050405020304" pitchFamily="18" charset="0"/>
                <a:cs typeface="Times New Roman" panose="02020603050405020304" pitchFamily="18" charset="0"/>
              </a:rPr>
              <a:t> мясорубки». После боя в </a:t>
            </a:r>
            <a:r>
              <a:rPr lang="ru-RU" sz="1300" dirty="0" err="1">
                <a:latin typeface="Times New Roman" panose="02020603050405020304" pitchFamily="18" charset="0"/>
                <a:cs typeface="Times New Roman" panose="02020603050405020304" pitchFamily="18" charset="0"/>
              </a:rPr>
              <a:t>с.Отрадовка</a:t>
            </a:r>
            <a:r>
              <a:rPr lang="ru-RU" sz="1300" dirty="0">
                <a:latin typeface="Times New Roman" panose="02020603050405020304" pitchFamily="18" charset="0"/>
                <a:cs typeface="Times New Roman" panose="02020603050405020304" pitchFamily="18" charset="0"/>
              </a:rPr>
              <a:t> на подступах к </a:t>
            </a:r>
            <a:r>
              <a:rPr lang="ru-RU" sz="1300" dirty="0" err="1">
                <a:latin typeface="Times New Roman" panose="02020603050405020304" pitchFamily="18" charset="0"/>
                <a:cs typeface="Times New Roman" panose="02020603050405020304" pitchFamily="18" charset="0"/>
              </a:rPr>
              <a:t>г.Артемовск</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г.Бахмут</a:t>
            </a:r>
            <a:r>
              <a:rPr lang="ru-RU" sz="1300" dirty="0">
                <a:latin typeface="Times New Roman" panose="02020603050405020304" pitchFamily="18" charset="0"/>
                <a:cs typeface="Times New Roman" panose="02020603050405020304" pitchFamily="18" charset="0"/>
              </a:rPr>
              <a:t>), остался </a:t>
            </a:r>
            <a:r>
              <a:rPr lang="ru-RU" sz="1300" dirty="0" err="1">
                <a:latin typeface="Times New Roman" panose="02020603050405020304" pitchFamily="18" charset="0"/>
                <a:cs typeface="Times New Roman" panose="02020603050405020304" pitchFamily="18" charset="0"/>
              </a:rPr>
              <a:t>едиственным</a:t>
            </a:r>
            <a:r>
              <a:rPr lang="ru-RU" sz="1300" dirty="0">
                <a:latin typeface="Times New Roman" panose="02020603050405020304" pitchFamily="18" charset="0"/>
                <a:cs typeface="Times New Roman" panose="02020603050405020304" pitchFamily="18" charset="0"/>
              </a:rPr>
              <a:t> выжившим из всего отделения.  Получил ранение в бедро, попал в </a:t>
            </a:r>
            <a:r>
              <a:rPr lang="ru-RU" sz="1300" dirty="0" err="1">
                <a:latin typeface="Times New Roman" panose="02020603050405020304" pitchFamily="18" charset="0"/>
                <a:cs typeface="Times New Roman" panose="02020603050405020304" pitchFamily="18" charset="0"/>
              </a:rPr>
              <a:t>госпитать</a:t>
            </a:r>
            <a:r>
              <a:rPr lang="ru-RU" sz="1300" dirty="0">
                <a:latin typeface="Times New Roman" panose="02020603050405020304" pitchFamily="18" charset="0"/>
                <a:cs typeface="Times New Roman" panose="02020603050405020304" pitchFamily="18" charset="0"/>
              </a:rPr>
              <a:t> в </a:t>
            </a:r>
            <a:r>
              <a:rPr lang="ru-RU" sz="1300" dirty="0" err="1">
                <a:latin typeface="Times New Roman" panose="02020603050405020304" pitchFamily="18" charset="0"/>
                <a:cs typeface="Times New Roman" panose="02020603050405020304" pitchFamily="18" charset="0"/>
              </a:rPr>
              <a:t>г.Первомайск</a:t>
            </a:r>
            <a:r>
              <a:rPr lang="ru-RU" sz="1300" dirty="0">
                <a:latin typeface="Times New Roman" panose="02020603050405020304" pitchFamily="18" charset="0"/>
                <a:cs typeface="Times New Roman" panose="02020603050405020304" pitchFamily="18" charset="0"/>
              </a:rPr>
              <a:t>. После выписки </a:t>
            </a:r>
            <a:r>
              <a:rPr lang="ru-RU" sz="1300" dirty="0" err="1">
                <a:latin typeface="Times New Roman" panose="02020603050405020304" pitchFamily="18" charset="0"/>
                <a:cs typeface="Times New Roman" panose="02020603050405020304" pitchFamily="18" charset="0"/>
              </a:rPr>
              <a:t>замковзводом</a:t>
            </a:r>
            <a:r>
              <a:rPr lang="ru-RU" sz="1300" dirty="0">
                <a:latin typeface="Times New Roman" panose="02020603050405020304" pitchFamily="18" charset="0"/>
                <a:cs typeface="Times New Roman" panose="02020603050405020304" pitchFamily="18" charset="0"/>
              </a:rPr>
              <a:t> назначил его командиром отделения </a:t>
            </a:r>
            <a:r>
              <a:rPr lang="ru-RU" sz="1300" dirty="0" err="1">
                <a:latin typeface="Times New Roman" panose="02020603050405020304" pitchFamily="18" charset="0"/>
                <a:cs typeface="Times New Roman" panose="02020603050405020304" pitchFamily="18" charset="0"/>
              </a:rPr>
              <a:t>разведроты</a:t>
            </a:r>
            <a:r>
              <a:rPr lang="ru-RU" sz="1300" dirty="0">
                <a:latin typeface="Times New Roman" panose="02020603050405020304" pitchFamily="18" charset="0"/>
                <a:cs typeface="Times New Roman" panose="02020603050405020304" pitchFamily="18" charset="0"/>
              </a:rPr>
              <a:t>.</a:t>
            </a:r>
          </a:p>
          <a:p>
            <a:pPr algn="just"/>
            <a:r>
              <a:rPr lang="ru-RU" sz="1300" dirty="0">
                <a:latin typeface="Times New Roman" panose="02020603050405020304" pitchFamily="18" charset="0"/>
                <a:cs typeface="Times New Roman" panose="02020603050405020304" pitchFamily="18" charset="0"/>
              </a:rPr>
              <a:t>В ночь с 5 на 6 ноября 2022 г. поступила боевая задача пойти в подкрепление другому отделению в крестообразную посадку между </a:t>
            </a:r>
            <a:r>
              <a:rPr lang="ru-RU" sz="1300" dirty="0" err="1">
                <a:latin typeface="Times New Roman" panose="02020603050405020304" pitchFamily="18" charset="0"/>
                <a:cs typeface="Times New Roman" panose="02020603050405020304" pitchFamily="18" charset="0"/>
              </a:rPr>
              <a:t>Отрадовкой</a:t>
            </a:r>
            <a:r>
              <a:rPr lang="ru-RU" sz="1300" dirty="0">
                <a:latin typeface="Times New Roman" panose="02020603050405020304" pitchFamily="18" charset="0"/>
                <a:cs typeface="Times New Roman" panose="02020603050405020304" pitchFamily="18" charset="0"/>
              </a:rPr>
              <a:t> и Николаевкой, где все попали в окружение противника. Ближе к полудню 6.11.2022 г. пуля снайпера поразила голову Мальцева П.П. навылет. Его эвакуацию с поля боя провели в течение суток.</a:t>
            </a:r>
          </a:p>
          <a:p>
            <a:pPr algn="just"/>
            <a:r>
              <a:rPr lang="ru-RU" sz="1300" dirty="0">
                <a:latin typeface="Times New Roman" panose="02020603050405020304" pitchFamily="18" charset="0"/>
                <a:cs typeface="Times New Roman" panose="02020603050405020304" pitchFamily="18" charset="0"/>
              </a:rPr>
              <a:t>За проявленное при исполнении воинского и служебного долга мужество, отвагу, самоотверженность Указами Президента  РФ он был награжден двумя медалями «За отвагу» и  Орденом Мужества (посмертно).Также имеет медаль «За Отвагу» от ЧВК и три креста: «Черный крест», «За кровь и храбрость», </a:t>
            </a:r>
            <a:r>
              <a:rPr lang="ru-RU" sz="1300" dirty="0" err="1">
                <a:latin typeface="Times New Roman" panose="02020603050405020304" pitchFamily="18" charset="0"/>
                <a:cs typeface="Times New Roman" panose="02020603050405020304" pitchFamily="18" charset="0"/>
              </a:rPr>
              <a:t>эолотой</a:t>
            </a:r>
            <a:r>
              <a:rPr lang="ru-RU" sz="1300" dirty="0">
                <a:latin typeface="Times New Roman" panose="02020603050405020304" pitchFamily="18" charset="0"/>
                <a:cs typeface="Times New Roman" panose="02020603050405020304" pitchFamily="18" charset="0"/>
              </a:rPr>
              <a:t> крест «За отвагу и мужество».</a:t>
            </a:r>
          </a:p>
          <a:p>
            <a:pPr algn="just"/>
            <a:r>
              <a:rPr lang="ru-RU" sz="1300" dirty="0">
                <a:latin typeface="Times New Roman" panose="02020603050405020304" pitchFamily="18" charset="0"/>
                <a:cs typeface="Times New Roman" panose="02020603050405020304" pitchFamily="18" charset="0"/>
              </a:rPr>
              <a:t> Пётр Петрович прожил в браке 11 лет. Он был добрым и отзывчивым человеком, всегда приходил на помощь родным, близким и друзьям. У него остались жена - Маргарита Сергеевна, дочь Елизавета и сын Константин. </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4851" y="1422992"/>
            <a:ext cx="3554569" cy="5132354"/>
          </a:xfrm>
          <a:prstGeom prst="rect">
            <a:avLst/>
          </a:prstGeom>
        </p:spPr>
      </p:pic>
    </p:spTree>
    <p:extLst>
      <p:ext uri="{BB962C8B-B14F-4D97-AF65-F5344CB8AC3E}">
        <p14:creationId xmlns:p14="http://schemas.microsoft.com/office/powerpoint/2010/main" val="350680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err="1" smtClean="0">
                <a:solidFill>
                  <a:schemeClr val="accent2">
                    <a:lumMod val="50000"/>
                  </a:schemeClr>
                </a:solidFill>
                <a:latin typeface="Book Antiqua" panose="02040602050305030304" pitchFamily="18" charset="0"/>
              </a:rPr>
              <a:t>Лутовинин</a:t>
            </a:r>
            <a:r>
              <a:rPr lang="ru-RU" sz="3200" b="1" dirty="0" smtClean="0">
                <a:solidFill>
                  <a:schemeClr val="accent2">
                    <a:lumMod val="50000"/>
                  </a:schemeClr>
                </a:solidFill>
                <a:latin typeface="Book Antiqua" panose="02040602050305030304" pitchFamily="18" charset="0"/>
              </a:rPr>
              <a:t> Евгений Вячеславович</a:t>
            </a:r>
          </a:p>
          <a:p>
            <a:pPr algn="ctr">
              <a:spcBef>
                <a:spcPts val="0"/>
              </a:spcBef>
            </a:pPr>
            <a:r>
              <a:rPr lang="ru-RU" sz="3200" b="1" dirty="0" smtClean="0">
                <a:solidFill>
                  <a:schemeClr val="accent2">
                    <a:lumMod val="50000"/>
                  </a:schemeClr>
                </a:solidFill>
                <a:latin typeface="Book Antiqua" panose="02040602050305030304" pitchFamily="18" charset="0"/>
              </a:rPr>
              <a:t>(05.02.1976–01.12.2017)</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364480" y="1680610"/>
            <a:ext cx="6583681" cy="5293757"/>
          </a:xfrm>
          <a:prstGeom prst="rect">
            <a:avLst/>
          </a:prstGeom>
          <a:noFill/>
        </p:spPr>
        <p:txBody>
          <a:bodyPr wrap="square" rtlCol="0">
            <a:spAutoFit/>
          </a:bodyPr>
          <a:lstStyle/>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Евгений Вячеславович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Лутовинин</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родился 5 февраля 1976 года в г. Белгороде. Проживал в поселке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Новосадовый</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Пошёл в первый класс школы № 24 г. Белгород в 1982 году. Активно принимал участие в спортивных мероприятиях. Профессионально занимался боксом и дзюдо. Во время обучения в школе Евгений проявил себя как ответственный, добросовестный и дисциплинированный ученик.</a:t>
            </a:r>
            <a:endParaRPr lang="ru-RU" sz="1300" dirty="0" smtClean="0">
              <a:latin typeface="Times New Roman" panose="02020603050405020304" pitchFamily="18" charset="0"/>
              <a:cs typeface="Times New Roman" panose="02020603050405020304" pitchFamily="18" charset="0"/>
            </a:endParaRPr>
          </a:p>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Окончив школу в 1991 году, поступил в Профессиональное училище № 4 г. Белгорода на электросварщика. </a:t>
            </a:r>
          </a:p>
          <a:p>
            <a:pPr indent="449580" algn="just">
              <a:spcAft>
                <a:spcPts val="0"/>
              </a:spcAft>
            </a:pPr>
            <a:r>
              <a:rPr lang="ru-RU" sz="1300" dirty="0" smtClean="0">
                <a:latin typeface="Times New Roman" panose="02020603050405020304" pitchFamily="18" charset="0"/>
                <a:cs typeface="Times New Roman" panose="02020603050405020304" pitchFamily="18" charset="0"/>
              </a:rPr>
              <a:t>30 мая 1994 года Евгений  был призван в Омский 242 учебный центр ВДВ. Там получил звание младшего сержанта и по распределению был направлен в Тулу на дальнейшую службу в полковой </a:t>
            </a:r>
            <a:r>
              <a:rPr lang="ru-RU" sz="1300" dirty="0" err="1" smtClean="0">
                <a:latin typeface="Times New Roman" panose="02020603050405020304" pitchFamily="18" charset="0"/>
                <a:cs typeface="Times New Roman" panose="02020603050405020304" pitchFamily="18" charset="0"/>
              </a:rPr>
              <a:t>разведроте</a:t>
            </a:r>
            <a:r>
              <a:rPr lang="ru-RU" sz="1300" dirty="0" smtClean="0">
                <a:latin typeface="Times New Roman" panose="02020603050405020304" pitchFamily="18" charset="0"/>
                <a:cs typeface="Times New Roman" panose="02020603050405020304" pitchFamily="18" charset="0"/>
              </a:rPr>
              <a:t>. </a:t>
            </a:r>
          </a:p>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28 ноября 1994 года рота, где служил Евгений, была поднята по тревоге и направлена в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Маздок</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Месяц он находился в лагере, где проходил обучение по действиям в чрезвычайных ситуациях.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Участвовал в боевых операциях на территории Чечни.</a:t>
            </a:r>
          </a:p>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В декабре 1994 года штурмовал Грозный.</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31 декабря 1994 года получил 4 ранения.</a:t>
            </a:r>
          </a:p>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Летом 1995 года был награжден «Орденом мужества». </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Вернувшись со службы, Евгений был частым гостем МОУ «</a:t>
            </a:r>
            <a:r>
              <a:rPr lang="ru-RU" sz="1300" dirty="0" err="1" smtClean="0">
                <a:latin typeface="Times New Roman" panose="02020603050405020304" pitchFamily="18" charset="0"/>
                <a:ea typeface="Calibri" panose="020F0502020204030204" pitchFamily="34" charset="0"/>
                <a:cs typeface="Times New Roman" panose="02020603050405020304" pitchFamily="18" charset="0"/>
              </a:rPr>
              <a:t>Новосадовская</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 СОШ». Он никогда не рассказывал, что ему пришлось пережить в Чечне. Но с удовольствием говорил о том, что каждый мальчишка обязательно должен заниматься спортом, чтобы в любой момент суметь защитить своих близких и Родину.  Евгений говорил, что каждый мальчишка должен отслужить в армии, чтобы стать настоящим мужчиной, чтобы понять, что такое мужское слово и мужская дружба. Он был настоящим патриотом своей Родины. </a:t>
            </a:r>
          </a:p>
          <a:p>
            <a:pPr indent="449580" algn="just">
              <a:spcAft>
                <a:spcPts val="0"/>
              </a:spcAft>
            </a:pP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2 декабря 2017 года Евгений Вячеславович </a:t>
            </a: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Лутовинин</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погиб в автомобильной аварии.</a:t>
            </a:r>
          </a:p>
          <a:p>
            <a:pPr indent="540385"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descr="C:\Users\User\Desktop\Исходящие\Герой рядом\фото.jpg"/>
          <p:cNvPicPr/>
          <p:nvPr/>
        </p:nvPicPr>
        <p:blipFill>
          <a:blip r:embed="rId3"/>
          <a:srcRect t="3209" r="5513" b="9183"/>
          <a:stretch>
            <a:fillRect/>
          </a:stretch>
        </p:blipFill>
        <p:spPr bwMode="auto">
          <a:xfrm rot="16200000">
            <a:off x="1406385" y="1799577"/>
            <a:ext cx="2980944" cy="2143278"/>
          </a:xfrm>
          <a:prstGeom prst="rect">
            <a:avLst/>
          </a:prstGeom>
          <a:noFill/>
          <a:ln w="9525">
            <a:noFill/>
            <a:miter lim="800000"/>
            <a:headEnd/>
            <a:tailEnd/>
          </a:ln>
        </p:spPr>
      </p:pic>
      <p:pic>
        <p:nvPicPr>
          <p:cNvPr id="9" name="Рисунок 8" descr="C:\Users\User\Desktop\Исходящие\Герой рядом\IMG-20241018-WA0004.jpg"/>
          <p:cNvPicPr/>
          <p:nvPr/>
        </p:nvPicPr>
        <p:blipFill>
          <a:blip r:embed="rId4"/>
          <a:srcRect l="5445" t="32206" r="4356" b="9075"/>
          <a:stretch>
            <a:fillRect/>
          </a:stretch>
        </p:blipFill>
        <p:spPr bwMode="auto">
          <a:xfrm>
            <a:off x="611409" y="4600738"/>
            <a:ext cx="4651248" cy="1901952"/>
          </a:xfrm>
          <a:prstGeom prst="rect">
            <a:avLst/>
          </a:prstGeom>
          <a:noFill/>
          <a:ln w="9525">
            <a:noFill/>
            <a:miter lim="800000"/>
            <a:headEnd/>
            <a:tailEnd/>
          </a:ln>
        </p:spPr>
      </p:pic>
    </p:spTree>
    <p:extLst>
      <p:ext uri="{BB962C8B-B14F-4D97-AF65-F5344CB8AC3E}">
        <p14:creationId xmlns:p14="http://schemas.microsoft.com/office/powerpoint/2010/main" val="179237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1231487"/>
          </a:xfrm>
        </p:spPr>
        <p:txBody>
          <a:bodyPr>
            <a:noAutofit/>
          </a:bodyPr>
          <a:lstStyle/>
          <a:p>
            <a:pPr algn="ctr">
              <a:spcBef>
                <a:spcPts val="0"/>
              </a:spcBef>
            </a:pPr>
            <a:r>
              <a:rPr lang="ru-RU" sz="3200" b="1" dirty="0" smtClean="0">
                <a:solidFill>
                  <a:schemeClr val="accent2">
                    <a:lumMod val="50000"/>
                  </a:schemeClr>
                </a:solidFill>
                <a:latin typeface="Book Antiqua" panose="02040602050305030304" pitchFamily="18" charset="0"/>
              </a:rPr>
              <a:t>Ушакова Мария Кирилловна</a:t>
            </a:r>
          </a:p>
          <a:p>
            <a:pPr algn="ctr">
              <a:spcBef>
                <a:spcPts val="0"/>
              </a:spcBef>
            </a:pPr>
            <a:r>
              <a:rPr lang="ru-RU" sz="3200" b="1" dirty="0" smtClean="0">
                <a:solidFill>
                  <a:schemeClr val="accent2">
                    <a:lumMod val="50000"/>
                  </a:schemeClr>
                </a:solidFill>
                <a:latin typeface="Book Antiqua" panose="02040602050305030304" pitchFamily="18" charset="0"/>
              </a:rPr>
              <a:t>(</a:t>
            </a:r>
            <a:r>
              <a:rPr lang="ru-RU" b="1" dirty="0" smtClean="0">
                <a:solidFill>
                  <a:schemeClr val="tx1"/>
                </a:solidFill>
                <a:latin typeface="Times New Roman" panose="02020603050405020304" pitchFamily="18" charset="0"/>
                <a:cs typeface="Times New Roman" panose="02020603050405020304" pitchFamily="18" charset="0"/>
              </a:rPr>
              <a:t>1915</a:t>
            </a:r>
            <a:r>
              <a:rPr lang="ru-RU" b="1" dirty="0">
                <a:solidFill>
                  <a:schemeClr val="tx1"/>
                </a:solidFill>
                <a:latin typeface="Times New Roman" panose="02020603050405020304" pitchFamily="18" charset="0"/>
                <a:cs typeface="Times New Roman" panose="02020603050405020304" pitchFamily="18" charset="0"/>
              </a:rPr>
              <a:t> </a:t>
            </a:r>
            <a:r>
              <a:rPr lang="ru-RU" sz="3200" b="1" dirty="0" smtClean="0">
                <a:solidFill>
                  <a:schemeClr val="tx1"/>
                </a:solidFill>
                <a:latin typeface="Times New Roman" panose="02020603050405020304" pitchFamily="18" charset="0"/>
                <a:cs typeface="Times New Roman" panose="02020603050405020304" pitchFamily="18" charset="0"/>
              </a:rPr>
              <a:t>–</a:t>
            </a:r>
            <a:r>
              <a:rPr lang="ru-RU" b="1" dirty="0">
                <a:solidFill>
                  <a:schemeClr val="tx1"/>
                </a:solidFill>
                <a:latin typeface="Times New Roman" panose="02020603050405020304" pitchFamily="18" charset="0"/>
                <a:cs typeface="Times New Roman" panose="02020603050405020304" pitchFamily="18" charset="0"/>
              </a:rPr>
              <a:t>17 декабря 1941 года</a:t>
            </a:r>
            <a:r>
              <a:rPr lang="ru-RU" sz="3200" b="1" dirty="0" smtClean="0">
                <a:solidFill>
                  <a:schemeClr val="accent2">
                    <a:lumMod val="50000"/>
                  </a:schemeClr>
                </a:solidFill>
                <a:latin typeface="Book Antiqua" panose="02040602050305030304" pitchFamily="18" charset="0"/>
              </a:rPr>
              <a:t>)</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089236" y="1680610"/>
            <a:ext cx="6858925" cy="3893374"/>
          </a:xfrm>
          <a:prstGeom prst="rect">
            <a:avLst/>
          </a:prstGeom>
          <a:noFill/>
        </p:spPr>
        <p:txBody>
          <a:bodyPr wrap="square" rtlCol="0">
            <a:spAutoFit/>
          </a:bodyPr>
          <a:lstStyle/>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Мария Ушакова родилась в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селе </a:t>
            </a:r>
            <a:r>
              <a:rPr lang="ru-RU" sz="1300" dirty="0" err="1" smtClean="0">
                <a:latin typeface="Times New Roman" panose="02020603050405020304" pitchFamily="18" charset="0"/>
                <a:ea typeface="Calibri" panose="020F0502020204030204" pitchFamily="34" charset="0"/>
                <a:cs typeface="Times New Roman" panose="02020603050405020304" pitchFamily="18" charset="0"/>
              </a:rPr>
              <a:t>Мясоедово</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 в бедной </a:t>
            </a:r>
            <a:r>
              <a:rPr lang="ru-RU" sz="1300" dirty="0">
                <a:latin typeface="Times New Roman" panose="02020603050405020304" pitchFamily="18" charset="0"/>
                <a:ea typeface="Calibri" panose="020F0502020204030204" pitchFamily="34" charset="0"/>
                <a:cs typeface="Times New Roman" panose="02020603050405020304" pitchFamily="18" charset="0"/>
              </a:rPr>
              <a:t>крестьянской семье. Мать рано умерла.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Отец</a:t>
            </a:r>
            <a:r>
              <a:rPr lang="ru-RU" sz="1300" dirty="0">
                <a:latin typeface="Times New Roman" panose="02020603050405020304" pitchFamily="18" charset="0"/>
                <a:ea typeface="Calibri" panose="020F0502020204030204" pitchFamily="34" charset="0"/>
                <a:cs typeface="Times New Roman" panose="02020603050405020304" pitchFamily="18" charset="0"/>
              </a:rPr>
              <a:t>, Кирилл Анисимович, работал конюхом в колхозе «Новый быт». Мария окончила начальную школу. Дальше учиться ей не пришлось.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Мария </a:t>
            </a:r>
            <a:r>
              <a:rPr lang="ru-RU" sz="1300" dirty="0">
                <a:latin typeface="Times New Roman" panose="02020603050405020304" pitchFamily="18" charset="0"/>
                <a:ea typeface="Calibri" panose="020F0502020204030204" pitchFamily="34" charset="0"/>
                <a:cs typeface="Times New Roman" panose="02020603050405020304" pitchFamily="18" charset="0"/>
              </a:rPr>
              <a:t>не могла оставить отца–инвалида, участника первой мировой войны и совсем юной,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пошла работать </a:t>
            </a:r>
            <a:r>
              <a:rPr lang="ru-RU" sz="1300" dirty="0">
                <a:latin typeface="Times New Roman" panose="02020603050405020304" pitchFamily="18" charset="0"/>
                <a:ea typeface="Calibri" panose="020F0502020204030204" pitchFamily="34" charset="0"/>
                <a:cs typeface="Times New Roman" panose="02020603050405020304" pitchFamily="18" charset="0"/>
              </a:rPr>
              <a:t>в колхоз. </a:t>
            </a:r>
            <a:endParaRPr lang="ru-RU" sz="1300" dirty="0" smtClean="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1300" dirty="0">
                <a:latin typeface="Times New Roman" panose="02020603050405020304" pitchFamily="18" charset="0"/>
                <a:ea typeface="Calibri" panose="020F0502020204030204" pitchFamily="34" charset="0"/>
                <a:cs typeface="Times New Roman" panose="02020603050405020304" pitchFamily="18" charset="0"/>
              </a:rPr>
              <a:t>конце октября передовые части немецких войск вошли в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Мясоедово</a:t>
            </a:r>
            <a:r>
              <a:rPr lang="ru-RU" sz="1300" dirty="0">
                <a:latin typeface="Times New Roman" panose="02020603050405020304" pitchFamily="18" charset="0"/>
                <a:ea typeface="Calibri" panose="020F0502020204030204" pitchFamily="34" charset="0"/>
                <a:cs typeface="Times New Roman" panose="02020603050405020304" pitchFamily="18" charset="0"/>
              </a:rPr>
              <a:t>. За несколько дней до оккупации секретарю комсомольской организации колхоза «Новый быт» звеньевой Марии Кирилловны Ушаковой и учителю местной школы Золотухину Андрею Никитовичу было поручено организовать комсомольцев на сбор разведывательных данных для Белгородского партизанского отряда.</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За связь с партизанами было приказано её расстрелять. </a:t>
            </a:r>
            <a:r>
              <a:rPr lang="ru-RU" sz="1300" dirty="0">
                <a:latin typeface="Times New Roman" panose="02020603050405020304" pitchFamily="18" charset="0"/>
                <a:ea typeface="Calibri" panose="020F0502020204030204" pitchFamily="34" charset="0"/>
                <a:cs typeface="Times New Roman" panose="02020603050405020304" pitchFamily="18" charset="0"/>
              </a:rPr>
              <a:t>Сцену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расстрела видели жители села.  </a:t>
            </a:r>
            <a:r>
              <a:rPr lang="ru-RU" sz="1300" dirty="0">
                <a:latin typeface="Times New Roman" panose="02020603050405020304" pitchFamily="18" charset="0"/>
                <a:ea typeface="Calibri" panose="020F0502020204030204" pitchFamily="34" charset="0"/>
                <a:cs typeface="Times New Roman" panose="02020603050405020304" pitchFamily="18" charset="0"/>
              </a:rPr>
              <a:t>По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их свидетельству  </a:t>
            </a:r>
            <a:r>
              <a:rPr lang="ru-RU" sz="1300" dirty="0">
                <a:latin typeface="Times New Roman" panose="02020603050405020304" pitchFamily="18" charset="0"/>
                <a:ea typeface="Calibri" panose="020F0502020204030204" pitchFamily="34" charset="0"/>
                <a:cs typeface="Times New Roman" panose="02020603050405020304" pitchFamily="18" charset="0"/>
              </a:rPr>
              <a:t>расстрел был 17 декабря 1941 года.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 Вместе с Марией были расстреляны и другие участники группы. Трупы комсомольцев  - подпольщиков  были </a:t>
            </a:r>
            <a:r>
              <a:rPr lang="ru-RU" sz="1300" dirty="0">
                <a:latin typeface="Times New Roman" panose="02020603050405020304" pitchFamily="18" charset="0"/>
                <a:ea typeface="Calibri" panose="020F0502020204030204" pitchFamily="34" charset="0"/>
                <a:cs typeface="Times New Roman" panose="02020603050405020304" pitchFamily="18" charset="0"/>
              </a:rPr>
              <a:t>захоронены на месте расстрела в этот же вечер. Весной 1942 г. во время паводка место захоронения Марии Ушаковой и других колхозников было заилено, так что родственники погибших не смогли отыскать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останки.   На месте предполагаемого расстелю установлен </a:t>
            </a:r>
            <a:r>
              <a:rPr lang="ru-RU" sz="1300" dirty="0">
                <a:latin typeface="Times New Roman" panose="02020603050405020304" pitchFamily="18" charset="0"/>
                <a:ea typeface="Calibri" panose="020F0502020204030204" pitchFamily="34" charset="0"/>
                <a:cs typeface="Times New Roman" panose="02020603050405020304" pitchFamily="18" charset="0"/>
              </a:rPr>
              <a:t>П</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амятный камень. </a:t>
            </a:r>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За мужество и отвагу, проявленные в борьбе с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немецко</a:t>
            </a:r>
            <a:r>
              <a:rPr lang="ru-RU" sz="1300" dirty="0">
                <a:latin typeface="Times New Roman" panose="02020603050405020304" pitchFamily="18" charset="0"/>
                <a:ea typeface="Calibri" panose="020F0502020204030204" pitchFamily="34" charset="0"/>
                <a:cs typeface="Times New Roman" panose="02020603050405020304" pitchFamily="18" charset="0"/>
              </a:rPr>
              <a:t> – фашистскими захватчиками Ушакова Мария Кирилловна награждена Орденом Отечественной войны 1 степени.</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7" name="Рисунок 1"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l="81445" t="31561" r="1993" b="37874"/>
          <a:stretch>
            <a:fillRect/>
          </a:stretch>
        </p:blipFill>
        <p:spPr bwMode="auto">
          <a:xfrm>
            <a:off x="2079559" y="1057538"/>
            <a:ext cx="2340905" cy="3239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Picture backgrou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17315" y="4269461"/>
            <a:ext cx="2203150" cy="23816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65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1938690" y="290844"/>
            <a:ext cx="8915399" cy="965007"/>
          </a:xfrm>
        </p:spPr>
        <p:txBody>
          <a:bodyPr>
            <a:noAutofit/>
          </a:bodyPr>
          <a:lstStyle/>
          <a:p>
            <a:pPr algn="ctr">
              <a:spcBef>
                <a:spcPts val="0"/>
              </a:spcBef>
            </a:pPr>
            <a:r>
              <a:rPr lang="ru-RU" sz="3600" b="1" dirty="0">
                <a:solidFill>
                  <a:schemeClr val="accent2">
                    <a:lumMod val="75000"/>
                  </a:schemeClr>
                </a:solidFill>
                <a:latin typeface="Times New Roman" panose="02020603050405020304" pitchFamily="18" charset="0"/>
                <a:cs typeface="Times New Roman" panose="02020603050405020304" pitchFamily="18" charset="0"/>
              </a:rPr>
              <a:t>Козырев Никита </a:t>
            </a:r>
            <a:r>
              <a:rPr lang="ru-RU" sz="3600" b="1" dirty="0" smtClean="0">
                <a:solidFill>
                  <a:schemeClr val="accent2">
                    <a:lumMod val="75000"/>
                  </a:schemeClr>
                </a:solidFill>
                <a:latin typeface="Times New Roman" panose="02020603050405020304" pitchFamily="18" charset="0"/>
                <a:cs typeface="Times New Roman" panose="02020603050405020304" pitchFamily="18" charset="0"/>
              </a:rPr>
              <a:t>Андреевич</a:t>
            </a:r>
          </a:p>
          <a:p>
            <a:pPr algn="ctr">
              <a:spcBef>
                <a:spcPts val="0"/>
              </a:spcBef>
            </a:pPr>
            <a:r>
              <a:rPr lang="ru-RU" sz="3600" b="1" dirty="0" smtClean="0">
                <a:solidFill>
                  <a:schemeClr val="accent2">
                    <a:lumMod val="75000"/>
                  </a:schemeClr>
                </a:solidFill>
                <a:latin typeface="Times New Roman" panose="02020603050405020304" pitchFamily="18" charset="0"/>
                <a:cs typeface="Times New Roman" panose="02020603050405020304" pitchFamily="18" charset="0"/>
              </a:rPr>
              <a:t>(</a:t>
            </a:r>
            <a:r>
              <a:rPr lang="ru-RU" sz="3600" b="1" dirty="0">
                <a:solidFill>
                  <a:schemeClr val="accent2">
                    <a:lumMod val="75000"/>
                  </a:schemeClr>
                </a:solidFill>
                <a:latin typeface="Times New Roman" panose="02020603050405020304" pitchFamily="18" charset="0"/>
                <a:cs typeface="Times New Roman" panose="02020603050405020304" pitchFamily="18" charset="0"/>
              </a:rPr>
              <a:t>29.04.2001 – 20.02.2024)</a:t>
            </a:r>
          </a:p>
          <a:p>
            <a:pPr algn="ctr"/>
            <a:endParaRPr lang="ru-RU"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335790" y="1680610"/>
            <a:ext cx="7612371" cy="4862870"/>
          </a:xfrm>
          <a:prstGeom prst="rect">
            <a:avLst/>
          </a:prstGeom>
          <a:noFill/>
        </p:spPr>
        <p:txBody>
          <a:bodyPr wrap="square" rtlCol="0">
            <a:spAutoFit/>
          </a:bodyPr>
          <a:lstStyle/>
          <a:p>
            <a:endParaRPr lang="ru-RU" sz="11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Никита Андреевич Козырев </a:t>
            </a:r>
            <a:r>
              <a:rPr lang="ru-RU" sz="1300" dirty="0" smtClean="0">
                <a:latin typeface="Times New Roman" panose="02020603050405020304" pitchFamily="18" charset="0"/>
                <a:cs typeface="Times New Roman" panose="02020603050405020304" pitchFamily="18" charset="0"/>
              </a:rPr>
              <a:t>родился </a:t>
            </a:r>
            <a:r>
              <a:rPr lang="ru-RU" sz="1300" dirty="0">
                <a:latin typeface="Times New Roman" panose="02020603050405020304" pitchFamily="18" charset="0"/>
                <a:cs typeface="Times New Roman" panose="02020603050405020304" pitchFamily="18" charset="0"/>
              </a:rPr>
              <a:t>29 апреля 2001 года в г. Белгород. Гражданин Российской Федерации. Национальность – русский. </a:t>
            </a:r>
          </a:p>
          <a:p>
            <a:pPr algn="just"/>
            <a:r>
              <a:rPr lang="ru-RU" sz="1300" dirty="0">
                <a:latin typeface="Times New Roman" panose="02020603050405020304" pitchFamily="18" charset="0"/>
                <a:cs typeface="Times New Roman" panose="02020603050405020304" pitchFamily="18" charset="0"/>
              </a:rPr>
              <a:t>С 01.09.2008 г. по  21.06.2019 г. обучался в муниципальном общеобразовательном учреждении «</a:t>
            </a:r>
            <a:r>
              <a:rPr lang="ru-RU" sz="1300" dirty="0" err="1">
                <a:latin typeface="Times New Roman" panose="02020603050405020304" pitchFamily="18" charset="0"/>
                <a:cs typeface="Times New Roman" panose="02020603050405020304" pitchFamily="18" charset="0"/>
              </a:rPr>
              <a:t>Дубовская</a:t>
            </a:r>
            <a:r>
              <a:rPr lang="ru-RU" sz="1300" dirty="0">
                <a:latin typeface="Times New Roman" panose="02020603050405020304" pitchFamily="18" charset="0"/>
                <a:cs typeface="Times New Roman" panose="02020603050405020304" pitchFamily="18" charset="0"/>
              </a:rPr>
              <a:t> средняя общеобразовательная школа Белгородского района Белгородской области с углубленным изучением отдельных предметов</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С 8 лет занимался вольной борьбой, затем самбо, боксом. Неоднократно занимал призовые места в районных, областных и федеральных соревнованиях по данным видам </a:t>
            </a:r>
            <a:r>
              <a:rPr lang="ru-RU" sz="1300" dirty="0" smtClean="0">
                <a:latin typeface="Times New Roman" panose="02020603050405020304" pitchFamily="18" charset="0"/>
                <a:cs typeface="Times New Roman" panose="02020603050405020304" pitchFamily="18" charset="0"/>
              </a:rPr>
              <a:t>спорта.</a:t>
            </a:r>
          </a:p>
          <a:p>
            <a:pPr algn="just"/>
            <a:r>
              <a:rPr lang="ru-RU" sz="1300" dirty="0" smtClean="0">
                <a:latin typeface="Times New Roman" panose="02020603050405020304" pitchFamily="18" charset="0"/>
                <a:cs typeface="Times New Roman" panose="02020603050405020304" pitchFamily="18" charset="0"/>
              </a:rPr>
              <a:t>С </a:t>
            </a:r>
            <a:r>
              <a:rPr lang="ru-RU" sz="1300" dirty="0">
                <a:latin typeface="Times New Roman" panose="02020603050405020304" pitchFamily="18" charset="0"/>
                <a:cs typeface="Times New Roman" panose="02020603050405020304" pitchFamily="18" charset="0"/>
              </a:rPr>
              <a:t>2019 г. обучался в Московском высшем общевойсковом командном училище. По результатам отбора входил в состав сборной училища по высшей математике. КМС по военному троеборью. Участвовал в параде в честь Дня победы на Красной площади. </a:t>
            </a:r>
            <a:endParaRPr lang="ru-RU" sz="1300" dirty="0" smtClean="0">
              <a:latin typeface="Times New Roman" panose="02020603050405020304" pitchFamily="18" charset="0"/>
              <a:cs typeface="Times New Roman" panose="02020603050405020304" pitchFamily="18" charset="0"/>
            </a:endParaRPr>
          </a:p>
          <a:p>
            <a:pPr algn="just"/>
            <a:r>
              <a:rPr lang="ru-RU" sz="1300" dirty="0" smtClean="0">
                <a:latin typeface="Times New Roman" panose="02020603050405020304" pitchFamily="18" charset="0"/>
                <a:cs typeface="Times New Roman" panose="02020603050405020304" pitchFamily="18" charset="0"/>
              </a:rPr>
              <a:t>29.04.2023 </a:t>
            </a:r>
            <a:r>
              <a:rPr lang="ru-RU" sz="1300" dirty="0">
                <a:latin typeface="Times New Roman" panose="02020603050405020304" pitchFamily="18" charset="0"/>
                <a:cs typeface="Times New Roman" panose="02020603050405020304" pitchFamily="18" charset="0"/>
              </a:rPr>
              <a:t>окончил МВОКУ с красным дипломом в звании лейтенанта</a:t>
            </a:r>
            <a:r>
              <a:rPr lang="ru-RU" sz="1300" dirty="0" smtClean="0">
                <a:latin typeface="Times New Roman" panose="02020603050405020304" pitchFamily="18" charset="0"/>
                <a:cs typeface="Times New Roman" panose="02020603050405020304" pitchFamily="18" charset="0"/>
              </a:rPr>
              <a:t>. </a:t>
            </a:r>
            <a:r>
              <a:rPr lang="ru-RU" sz="1300" dirty="0">
                <a:latin typeface="Times New Roman" panose="02020603050405020304" pitchFamily="18" charset="0"/>
                <a:cs typeface="Times New Roman" panose="02020603050405020304" pitchFamily="18" charset="0"/>
              </a:rPr>
              <a:t>Был направлен в в/ч 06705 г. Борзя, Забайкальского края, 36 </a:t>
            </a:r>
            <a:r>
              <a:rPr lang="ru-RU" sz="1300" dirty="0" err="1">
                <a:latin typeface="Times New Roman" panose="02020603050405020304" pitchFamily="18" charset="0"/>
                <a:cs typeface="Times New Roman" panose="02020603050405020304" pitchFamily="18" charset="0"/>
              </a:rPr>
              <a:t>ОМСБр</a:t>
            </a:r>
            <a:r>
              <a:rPr lang="ru-RU" sz="1300" dirty="0">
                <a:latin typeface="Times New Roman" panose="02020603050405020304" pitchFamily="18" charset="0"/>
                <a:cs typeface="Times New Roman" panose="02020603050405020304" pitchFamily="18" charset="0"/>
              </a:rPr>
              <a:t> для дальнейшего прохождения службы. </a:t>
            </a:r>
            <a:r>
              <a:rPr lang="ru-RU" sz="1300" dirty="0" smtClean="0">
                <a:latin typeface="Times New Roman" panose="02020603050405020304" pitchFamily="18" charset="0"/>
                <a:cs typeface="Times New Roman" panose="02020603050405020304" pitchFamily="18" charset="0"/>
              </a:rPr>
              <a:t>В </a:t>
            </a:r>
            <a:r>
              <a:rPr lang="ru-RU" sz="1300" dirty="0">
                <a:latin typeface="Times New Roman" panose="02020603050405020304" pitchFamily="18" charset="0"/>
                <a:cs typeface="Times New Roman" panose="02020603050405020304" pitchFamily="18" charset="0"/>
              </a:rPr>
              <a:t>декабре 2023 г. подразделения 36 </a:t>
            </a:r>
            <a:r>
              <a:rPr lang="ru-RU" sz="1300" dirty="0" err="1">
                <a:latin typeface="Times New Roman" panose="02020603050405020304" pitchFamily="18" charset="0"/>
                <a:cs typeface="Times New Roman" panose="02020603050405020304" pitchFamily="18" charset="0"/>
              </a:rPr>
              <a:t>ОМСБр</a:t>
            </a:r>
            <a:r>
              <a:rPr lang="ru-RU" sz="1300" dirty="0">
                <a:latin typeface="Times New Roman" panose="02020603050405020304" pitchFamily="18" charset="0"/>
                <a:cs typeface="Times New Roman" panose="02020603050405020304" pitchFamily="18" charset="0"/>
              </a:rPr>
              <a:t> переброшены на </a:t>
            </a:r>
            <a:r>
              <a:rPr lang="ru-RU" sz="1300" dirty="0" err="1">
                <a:latin typeface="Times New Roman" panose="02020603050405020304" pitchFamily="18" charset="0"/>
                <a:cs typeface="Times New Roman" panose="02020603050405020304" pitchFamily="18" charset="0"/>
              </a:rPr>
              <a:t>Угледарское</a:t>
            </a:r>
            <a:r>
              <a:rPr lang="ru-RU" sz="1300" dirty="0">
                <a:latin typeface="Times New Roman" panose="02020603050405020304" pitchFamily="18" charset="0"/>
                <a:cs typeface="Times New Roman" panose="02020603050405020304" pitchFamily="18" charset="0"/>
              </a:rPr>
              <a:t> направление в зону СВО. Никита Андреевич выполнял задачи в должности командира мотострелкового взвода. При выполнении очередного задания своим ФПВ </a:t>
            </a:r>
            <a:r>
              <a:rPr lang="ru-RU" sz="1300" dirty="0" err="1">
                <a:latin typeface="Times New Roman" panose="02020603050405020304" pitchFamily="18" charset="0"/>
                <a:cs typeface="Times New Roman" panose="02020603050405020304" pitchFamily="18" charset="0"/>
              </a:rPr>
              <a:t>дроном</a:t>
            </a:r>
            <a:r>
              <a:rPr lang="ru-RU" sz="1300" dirty="0">
                <a:latin typeface="Times New Roman" panose="02020603050405020304" pitchFamily="18" charset="0"/>
                <a:cs typeface="Times New Roman" panose="02020603050405020304" pitchFamily="18" charset="0"/>
              </a:rPr>
              <a:t> сбил разведывательный </a:t>
            </a:r>
            <a:r>
              <a:rPr lang="ru-RU" sz="1300" dirty="0" err="1">
                <a:latin typeface="Times New Roman" panose="02020603050405020304" pitchFamily="18" charset="0"/>
                <a:cs typeface="Times New Roman" panose="02020603050405020304" pitchFamily="18" charset="0"/>
              </a:rPr>
              <a:t>беспилотник</a:t>
            </a:r>
            <a:r>
              <a:rPr lang="ru-RU" sz="1300" dirty="0">
                <a:latin typeface="Times New Roman" panose="02020603050405020304" pitchFamily="18" charset="0"/>
                <a:cs typeface="Times New Roman" panose="02020603050405020304" pitchFamily="18" charset="0"/>
              </a:rPr>
              <a:t> противника, доставил его в штаб, за что получил поощрение от командования. Всегда заботился о быте и оснащении своего подразделения, переживал за своих подчиненных, был не только командиром, но и другом. Все поставленные задачи выполнял точно и в срок.</a:t>
            </a:r>
          </a:p>
          <a:p>
            <a:pPr algn="just"/>
            <a:r>
              <a:rPr lang="ru-RU" sz="1300" dirty="0">
                <a:latin typeface="Times New Roman" panose="02020603050405020304" pitchFamily="18" charset="0"/>
                <a:cs typeface="Times New Roman" panose="02020603050405020304" pitchFamily="18" charset="0"/>
              </a:rPr>
              <a:t>20.02.2024 на полигоне «Часы», расположенном в </a:t>
            </a:r>
            <a:r>
              <a:rPr lang="ru-RU" sz="1300" dirty="0" err="1">
                <a:latin typeface="Times New Roman" panose="02020603050405020304" pitchFamily="18" charset="0"/>
                <a:cs typeface="Times New Roman" panose="02020603050405020304" pitchFamily="18" charset="0"/>
              </a:rPr>
              <a:t>Волновахском</a:t>
            </a:r>
            <a:r>
              <a:rPr lang="ru-RU" sz="1300" dirty="0">
                <a:latin typeface="Times New Roman" panose="02020603050405020304" pitchFamily="18" charset="0"/>
                <a:cs typeface="Times New Roman" panose="02020603050405020304" pitchFamily="18" charset="0"/>
              </a:rPr>
              <a:t> районе противник произвел ракетный обстрел. В 9:00 на этом участке проводилось построение личного состава в/ч 06705. Гвардии лейтенант Козырев Никита Андреевич погиб 20.02.2024 г. вместе со своими боевыми товарищами на полигоне «Часы». Награжден орденом «Мужества» посмертно.</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D:\ДОКИ\Козырев Никита\Фото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730" y="1633056"/>
            <a:ext cx="3474753" cy="4964037"/>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8" name="Рисунок 7"/>
          <p:cNvPicPr/>
          <p:nvPr/>
        </p:nvPicPr>
        <p:blipFill>
          <a:blip r:embed="rId4" cstate="print">
            <a:extLst>
              <a:ext uri="{28A0092B-C50C-407E-A947-70E740481C1C}">
                <a14:useLocalDpi xmlns:a14="http://schemas.microsoft.com/office/drawing/2010/main" val="0"/>
              </a:ext>
            </a:extLst>
          </a:blip>
          <a:stretch>
            <a:fillRect/>
          </a:stretch>
        </p:blipFill>
        <p:spPr>
          <a:xfrm>
            <a:off x="10625963" y="180521"/>
            <a:ext cx="868058" cy="1586096"/>
          </a:xfrm>
          <a:prstGeom prst="rect">
            <a:avLst/>
          </a:prstGeom>
        </p:spPr>
      </p:pic>
    </p:spTree>
    <p:extLst>
      <p:ext uri="{BB962C8B-B14F-4D97-AF65-F5344CB8AC3E}">
        <p14:creationId xmlns:p14="http://schemas.microsoft.com/office/powerpoint/2010/main" val="1568169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algn="ctr">
              <a:spcBef>
                <a:spcPts val="0"/>
              </a:spcBef>
            </a:pPr>
            <a:r>
              <a:rPr lang="ru-RU" sz="3200" b="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Ковиковдов</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Сергей </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Юрьевич</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(21.07.1983–28.08.2022)</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233850" y="1648220"/>
            <a:ext cx="6871063" cy="5078313"/>
          </a:xfrm>
          <a:prstGeom prst="rect">
            <a:avLst/>
          </a:prstGeom>
          <a:noFill/>
        </p:spPr>
        <p:txBody>
          <a:bodyPr wrap="square" rtlCol="0">
            <a:spAutoFit/>
          </a:bodyPr>
          <a:lstStyle/>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Сергей Юрьевич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Ковиковдов</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родился 21 июля 1983 г. в городе Набережные Челны.</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 ранних лет Сергей с братом Андреем серьёзно занимались спортом. С 6 лет с братом занимались тхэквондо, в третьем классе школы увлеклись карате-до. Братья прошли большой путь в карате и, благодаря упорству и трудолюбию, дошли до синего пояса в боевых искусствах. Они неоднократно участвовали в турнирах и занимали призовые места.</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1997 году семья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Ковиковдовых</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переехала на постоянное место жительство в с. Крутой Лог Белгородской области, где Сергей продолжил учёбу в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Крутоложской</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школе. Совместно с родителями, братья решили открыть бесплатную спортивную секцию карате-до в селе.</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Окончив школу в 2000 г. Сергей поступил в строительный колледж.</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В 2001 году принял решение пройти военную службу в учебном центре ВДВ, продолжил служить в 31-й отдельной бригаде из которой демобилизовался в 2003 году в звании гвардии сержанта. Армия многое дала ему: умение добиваться выполнения задач, что бы не случилось. Всегда гордился своей службой в ВДВ.</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 приходу из армии Сергей устроился на работу на мебельную фабрику, через пару лет перешёл работать на Белгородский завод металлоконструкций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Энергомаш</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С 2006 г. по 2012 г. проходил заочное обучение в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БелГУ</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на факультете «Управление персоналом» по специальности «Менеджер по персоналу».</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 2009 г. по 2022 г. работал менеджером по снабжению в ряде строительных и технических организаций, где проявил себя грамотным специалистом. </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После начала специальной военной операции на Украине, Сергей, не дожидаясь повестки, ушёл на борьбу с нацизмом. Ушёл потому что гвардии сержант ВДВ запаса, потому что муж и отец прекрасной дочки, не хотел, чтобы война пришла в его дом.</a:t>
            </a:r>
            <a:endParaRPr lang="ru-RU" sz="1200" dirty="0" smtClean="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 августа 2022 года при штурме населенного пункта под г. Артемовском Луганской области Сергей Юрьевич </a:t>
            </a:r>
            <a:r>
              <a:rPr lang="ru-RU" sz="12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Ковиковдов</a:t>
            </a: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погиб. Награжден тремя боевыми крестами: «Черный крест», Золотой крест «За отвагу и мужество», Крест «За кровь и храбрость». У погибшего остались дочка, жена и родители. Родители проживают в с. Крутой Лог, жена и дочь в пос. Разумное. Похоронен в п. Разумное Белгородского района.</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1814" y="4419643"/>
            <a:ext cx="3188861" cy="2438357"/>
          </a:xfrm>
          <a:prstGeom prst="rect">
            <a:avLst/>
          </a:prstGeom>
          <a:ln>
            <a:noFill/>
          </a:ln>
          <a:effectLst>
            <a:softEdge rad="112500"/>
          </a:effectLst>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7348" y="1726598"/>
            <a:ext cx="4511040" cy="2537460"/>
          </a:xfrm>
          <a:prstGeom prst="rect">
            <a:avLst/>
          </a:prstGeom>
          <a:ln>
            <a:noFill/>
          </a:ln>
          <a:effectLst>
            <a:softEdge rad="112500"/>
          </a:effectLst>
        </p:spPr>
      </p:pic>
    </p:spTree>
    <p:extLst>
      <p:ext uri="{BB962C8B-B14F-4D97-AF65-F5344CB8AC3E}">
        <p14:creationId xmlns:p14="http://schemas.microsoft.com/office/powerpoint/2010/main" val="326580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smtClean="0">
                <a:solidFill>
                  <a:schemeClr val="accent2">
                    <a:lumMod val="50000"/>
                  </a:schemeClr>
                </a:solidFill>
                <a:latin typeface="Book Antiqua" panose="02040602050305030304" pitchFamily="18" charset="0"/>
              </a:rPr>
              <a:t>Анатолий Григорьевич </a:t>
            </a:r>
            <a:r>
              <a:rPr lang="ru-RU" sz="3200" b="1" dirty="0" err="1" smtClean="0">
                <a:solidFill>
                  <a:schemeClr val="accent2">
                    <a:lumMod val="50000"/>
                  </a:schemeClr>
                </a:solidFill>
                <a:latin typeface="Book Antiqua" panose="02040602050305030304" pitchFamily="18" charset="0"/>
              </a:rPr>
              <a:t>Ачкасов</a:t>
            </a:r>
            <a:endParaRPr lang="ru-RU" sz="3200" b="1" dirty="0" smtClean="0">
              <a:solidFill>
                <a:schemeClr val="accent2">
                  <a:lumMod val="50000"/>
                </a:schemeClr>
              </a:solidFill>
              <a:latin typeface="Book Antiqua" panose="02040602050305030304" pitchFamily="18" charset="0"/>
            </a:endParaRPr>
          </a:p>
          <a:p>
            <a:pPr algn="ctr">
              <a:spcBef>
                <a:spcPts val="0"/>
              </a:spcBef>
            </a:pPr>
            <a:r>
              <a:rPr lang="ru-RU" sz="3200" b="1" dirty="0" smtClean="0">
                <a:solidFill>
                  <a:schemeClr val="accent2">
                    <a:lumMod val="50000"/>
                  </a:schemeClr>
                </a:solidFill>
                <a:latin typeface="Book Antiqua" panose="02040602050305030304" pitchFamily="18" charset="0"/>
              </a:rPr>
              <a:t>(18.10.1923–20.09.2018)</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603898" y="1718997"/>
            <a:ext cx="7333632" cy="4555093"/>
          </a:xfrm>
          <a:prstGeom prst="rect">
            <a:avLst/>
          </a:prstGeom>
          <a:noFill/>
        </p:spPr>
        <p:txBody>
          <a:bodyPr wrap="square" rtlCol="0">
            <a:spAutoFit/>
          </a:bodyPr>
          <a:lstStyle/>
          <a:p>
            <a:pPr indent="540385" algn="just"/>
            <a:r>
              <a:rPr lang="ru-RU" sz="1200" dirty="0">
                <a:latin typeface="Times New Roman" pitchFamily="18" charset="0"/>
                <a:cs typeface="Times New Roman" pitchFamily="18" charset="0"/>
              </a:rPr>
              <a:t>Родился Анатолий Григорьевич 18 октября 1923 года в деревне </a:t>
            </a:r>
            <a:r>
              <a:rPr lang="ru-RU" sz="1200" dirty="0" err="1">
                <a:latin typeface="Times New Roman" pitchFamily="18" charset="0"/>
                <a:cs typeface="Times New Roman" pitchFamily="18" charset="0"/>
              </a:rPr>
              <a:t>Букреевка</a:t>
            </a:r>
            <a:r>
              <a:rPr lang="ru-RU" sz="1200" dirty="0">
                <a:latin typeface="Times New Roman" pitchFamily="18" charset="0"/>
                <a:cs typeface="Times New Roman" pitchFamily="18" charset="0"/>
              </a:rPr>
              <a:t> </a:t>
            </a:r>
            <a:r>
              <a:rPr lang="ru-RU" sz="1200" dirty="0" err="1">
                <a:latin typeface="Times New Roman" pitchFamily="18" charset="0"/>
                <a:cs typeface="Times New Roman" pitchFamily="18" charset="0"/>
              </a:rPr>
              <a:t>Щигровского</a:t>
            </a:r>
            <a:r>
              <a:rPr lang="ru-RU" sz="1200" dirty="0">
                <a:latin typeface="Times New Roman" pitchFamily="18" charset="0"/>
                <a:cs typeface="Times New Roman" pitchFamily="18" charset="0"/>
              </a:rPr>
              <a:t> района Курской области. Подобно родителям, Толя </a:t>
            </a:r>
            <a:r>
              <a:rPr lang="ru-RU" sz="1200" dirty="0" err="1">
                <a:latin typeface="Times New Roman" pitchFamily="18" charset="0"/>
                <a:cs typeface="Times New Roman" pitchFamily="18" charset="0"/>
              </a:rPr>
              <a:t>Ачкасов</a:t>
            </a:r>
            <a:r>
              <a:rPr lang="ru-RU" sz="1200" dirty="0">
                <a:latin typeface="Times New Roman" pitchFamily="18" charset="0"/>
                <a:cs typeface="Times New Roman" pitchFamily="18" charset="0"/>
              </a:rPr>
              <a:t> с детства сердцем прикипел к родной земле. Ему казалось, что нет на свете ничего краше и лучше их щедрого на урожай края. Потому и выбрал для себя учебное заведение - </a:t>
            </a:r>
            <a:r>
              <a:rPr lang="ru-RU" sz="1200" dirty="0" err="1">
                <a:latin typeface="Times New Roman" pitchFamily="18" charset="0"/>
                <a:cs typeface="Times New Roman" pitchFamily="18" charset="0"/>
              </a:rPr>
              <a:t>Щигровский</a:t>
            </a:r>
            <a:r>
              <a:rPr lang="ru-RU" sz="1200" dirty="0">
                <a:latin typeface="Times New Roman" pitchFamily="18" charset="0"/>
                <a:cs typeface="Times New Roman" pitchFamily="18" charset="0"/>
              </a:rPr>
              <a:t> сельскохозяйственный техникум и успел окончить 3 курса. Но планы нарушила война</a:t>
            </a:r>
            <a:r>
              <a:rPr lang="ru-RU" sz="1200" dirty="0" smtClean="0">
                <a:latin typeface="Times New Roman" pitchFamily="18" charset="0"/>
                <a:cs typeface="Times New Roman" pitchFamily="18" charset="0"/>
              </a:rPr>
              <a:t>.</a:t>
            </a:r>
          </a:p>
          <a:p>
            <a:pPr indent="540385" algn="just"/>
            <a:r>
              <a:rPr lang="ru-RU" sz="1200" dirty="0" smtClean="0">
                <a:latin typeface="Times New Roman" pitchFamily="18" charset="0"/>
                <a:cs typeface="Times New Roman" pitchFamily="18" charset="0"/>
              </a:rPr>
              <a:t>В </a:t>
            </a:r>
            <a:r>
              <a:rPr lang="ru-RU" sz="1200" dirty="0">
                <a:latin typeface="Times New Roman" pitchFamily="18" charset="0"/>
                <a:cs typeface="Times New Roman" pitchFamily="18" charset="0"/>
              </a:rPr>
              <a:t>октябре 1942 года Анатолий </a:t>
            </a:r>
            <a:r>
              <a:rPr lang="ru-RU" sz="1200" dirty="0" err="1">
                <a:latin typeface="Times New Roman" pitchFamily="18" charset="0"/>
                <a:cs typeface="Times New Roman" pitchFamily="18" charset="0"/>
              </a:rPr>
              <a:t>Ачкасов</a:t>
            </a:r>
            <a:r>
              <a:rPr lang="ru-RU" sz="1200" dirty="0">
                <a:latin typeface="Times New Roman" pitchFamily="18" charset="0"/>
                <a:cs typeface="Times New Roman" pitchFamily="18" charset="0"/>
              </a:rPr>
              <a:t> окончил училище и вскоре был назначен командиром роты </a:t>
            </a:r>
            <a:r>
              <a:rPr lang="ru-RU" sz="1200" dirty="0" smtClean="0">
                <a:latin typeface="Times New Roman" pitchFamily="18" charset="0"/>
                <a:cs typeface="Times New Roman" pitchFamily="18" charset="0"/>
              </a:rPr>
              <a:t>100-й </a:t>
            </a:r>
            <a:r>
              <a:rPr lang="ru-RU" sz="1200" dirty="0">
                <a:latin typeface="Times New Roman" pitchFamily="18" charset="0"/>
                <a:cs typeface="Times New Roman" pitchFamily="18" charset="0"/>
              </a:rPr>
              <a:t>танковой бригады, входившей в 31-й танковый корпус 38-й армии 1-го Украинского фронта. За ним быстро утвердился авторитет смелого и вдумчивого офицера, способного толково решать самые сложные боевые задачи. Он не раз отличался в боях.</a:t>
            </a:r>
          </a:p>
          <a:p>
            <a:pPr indent="540385" algn="just"/>
            <a:r>
              <a:rPr lang="ru-RU" sz="1200" dirty="0">
                <a:latin typeface="Times New Roman" pitchFamily="18" charset="0"/>
                <a:cs typeface="Times New Roman" pitchFamily="18" charset="0"/>
              </a:rPr>
              <a:t>С особой силой проявились лучшие качества офицера-танкиста в боях на польской земле. В сентябре 1944 года в Польше у реки </a:t>
            </a:r>
            <a:r>
              <a:rPr lang="ru-RU" sz="1200" dirty="0" err="1">
                <a:latin typeface="Times New Roman" pitchFamily="18" charset="0"/>
                <a:cs typeface="Times New Roman" pitchFamily="18" charset="0"/>
              </a:rPr>
              <a:t>Вислок</a:t>
            </a:r>
            <a:r>
              <a:rPr lang="ru-RU" sz="1200" dirty="0">
                <a:latin typeface="Times New Roman" pitchFamily="18" charset="0"/>
                <a:cs typeface="Times New Roman" pitchFamily="18" charset="0"/>
              </a:rPr>
              <a:t> сложилась тяжелая обстановка: приостановилось наступление наших частей. Для прорыва вражеской обороны сформировали штурмовую группу. В нее вошла и танковая рота старшего лейтенанта </a:t>
            </a:r>
            <a:r>
              <a:rPr lang="ru-RU" sz="1200" dirty="0" err="1">
                <a:latin typeface="Times New Roman" pitchFamily="18" charset="0"/>
                <a:cs typeface="Times New Roman" pitchFamily="18" charset="0"/>
              </a:rPr>
              <a:t>Ачкасова</a:t>
            </a:r>
            <a:r>
              <a:rPr lang="ru-RU" sz="1200" dirty="0">
                <a:latin typeface="Times New Roman" pitchFamily="18" charset="0"/>
                <a:cs typeface="Times New Roman" pitchFamily="18" charset="0"/>
              </a:rPr>
              <a:t>. Танки, несмотря на яростный огонь противника, пробились через линию обороны врага. А за ними устремилась вперед 100-я бригада и другие части.</a:t>
            </a:r>
          </a:p>
          <a:p>
            <a:pPr indent="540385" algn="just"/>
            <a:r>
              <a:rPr lang="ru-RU" sz="1200" dirty="0">
                <a:latin typeface="Times New Roman" pitchFamily="18" charset="0"/>
                <a:cs typeface="Times New Roman" pitchFamily="18" charset="0"/>
              </a:rPr>
              <a:t>Спустя некоторое время Анатолий </a:t>
            </a:r>
            <a:r>
              <a:rPr lang="ru-RU" sz="1200" dirty="0" err="1">
                <a:latin typeface="Times New Roman" pitchFamily="18" charset="0"/>
                <a:cs typeface="Times New Roman" pitchFamily="18" charset="0"/>
              </a:rPr>
              <a:t>Ачкасов</a:t>
            </a:r>
            <a:r>
              <a:rPr lang="ru-RU" sz="1200" dirty="0">
                <a:latin typeface="Times New Roman" pitchFamily="18" charset="0"/>
                <a:cs typeface="Times New Roman" pitchFamily="18" charset="0"/>
              </a:rPr>
              <a:t> снова отличился. На окраине населенного пункта </a:t>
            </a:r>
            <a:r>
              <a:rPr lang="ru-RU" sz="1200" dirty="0" err="1">
                <a:latin typeface="Times New Roman" pitchFamily="18" charset="0"/>
                <a:cs typeface="Times New Roman" pitchFamily="18" charset="0"/>
              </a:rPr>
              <a:t>Рудавка-Рымановска</a:t>
            </a:r>
            <a:r>
              <a:rPr lang="ru-RU" sz="1200" dirty="0">
                <a:latin typeface="Times New Roman" pitchFamily="18" charset="0"/>
                <a:cs typeface="Times New Roman" pitchFamily="18" charset="0"/>
              </a:rPr>
              <a:t> шел бой. Враг вел сильный огонь. Видя замешательство в рядах наступавших, Анатолий </a:t>
            </a:r>
            <a:r>
              <a:rPr lang="ru-RU" sz="1200" dirty="0" err="1">
                <a:latin typeface="Times New Roman" pitchFamily="18" charset="0"/>
                <a:cs typeface="Times New Roman" pitchFamily="18" charset="0"/>
              </a:rPr>
              <a:t>Ачкасов</a:t>
            </a:r>
            <a:r>
              <a:rPr lang="ru-RU" sz="1200" dirty="0">
                <a:latin typeface="Times New Roman" pitchFamily="18" charset="0"/>
                <a:cs typeface="Times New Roman" pitchFamily="18" charset="0"/>
              </a:rPr>
              <a:t> приказал своему механику-водителю: "Вперед!"</a:t>
            </a:r>
          </a:p>
          <a:p>
            <a:pPr indent="540385" algn="just"/>
            <a:r>
              <a:rPr lang="ru-RU" sz="1200" dirty="0">
                <a:latin typeface="Times New Roman" pitchFamily="18" charset="0"/>
                <a:cs typeface="Times New Roman" pitchFamily="18" charset="0"/>
              </a:rPr>
              <a:t>Командиру роты старшему лейтенанту А. </a:t>
            </a:r>
            <a:r>
              <a:rPr lang="ru-RU" sz="1200" dirty="0" err="1">
                <a:latin typeface="Times New Roman" pitchFamily="18" charset="0"/>
                <a:cs typeface="Times New Roman" pitchFamily="18" charset="0"/>
              </a:rPr>
              <a:t>Ачкасову</a:t>
            </a:r>
            <a:r>
              <a:rPr lang="ru-RU" sz="1200" dirty="0">
                <a:latin typeface="Times New Roman" pitchFamily="18" charset="0"/>
                <a:cs typeface="Times New Roman" pitchFamily="18" charset="0"/>
              </a:rPr>
              <a:t> 10 апреля 1945 года присвоено звание Героя Советского Союза. Была тогда и еще одна большая радость у Анатолия Григорьевича: ему объявили, что он включен в состав участников Парада Победы в Москве.</a:t>
            </a:r>
          </a:p>
          <a:p>
            <a:pPr indent="540385" algn="just"/>
            <a:r>
              <a:rPr lang="ru-RU" sz="1200" dirty="0">
                <a:latin typeface="Times New Roman" pitchFamily="18" charset="0"/>
                <a:cs typeface="Times New Roman" pitchFamily="18" charset="0"/>
              </a:rPr>
              <a:t>Герой Советского Союза Анатолий Григорьевич </a:t>
            </a:r>
            <a:r>
              <a:rPr lang="ru-RU" sz="1200" dirty="0" err="1">
                <a:latin typeface="Times New Roman" pitchFamily="18" charset="0"/>
                <a:cs typeface="Times New Roman" pitchFamily="18" charset="0"/>
              </a:rPr>
              <a:t>Ачкасов</a:t>
            </a:r>
            <a:r>
              <a:rPr lang="ru-RU" sz="1200" dirty="0">
                <a:latin typeface="Times New Roman" pitchFamily="18" charset="0"/>
                <a:cs typeface="Times New Roman" pitchFamily="18" charset="0"/>
              </a:rPr>
              <a:t> награжден орденами Ленина, Красного Знамени, Отечественной войны I степени, 18 медалями, в том числе "За отвагу". Жил Анатолий Григорьевич в Белгороде. Здесь же и умер 20-го сентября 2018 года.</a:t>
            </a:r>
          </a:p>
          <a:p>
            <a:pPr indent="540385" algn="just"/>
            <a:endParaRPr lang="ru-RU" sz="1400" dirty="0"/>
          </a:p>
        </p:txBody>
      </p:sp>
      <p:pic>
        <p:nvPicPr>
          <p:cNvPr id="8" name="Picture 2" descr="Герой Советского Союза Ачкасов Анатолий Григорьевич :: Герои страны">
            <a:extLst>
              <a:ext uri="{FF2B5EF4-FFF2-40B4-BE49-F238E27FC236}">
                <a16:creationId xmlns:a16="http://schemas.microsoft.com/office/drawing/2014/main" xmlns="" id="{4E3E8F59-3468-EE97-CADF-DB63E989F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78" y="1567876"/>
            <a:ext cx="3630142" cy="485733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26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9" name="Рисунок 3"/>
          <p:cNvPicPr/>
          <p:nvPr/>
        </p:nvPicPr>
        <p:blipFill>
          <a:blip r:embed="rId2"/>
          <a:stretch/>
        </p:blipFill>
        <p:spPr>
          <a:xfrm>
            <a:off x="611280" y="294120"/>
            <a:ext cx="798120" cy="1009440"/>
          </a:xfrm>
          <a:prstGeom prst="rect">
            <a:avLst/>
          </a:prstGeom>
          <a:ln w="0">
            <a:noFill/>
          </a:ln>
        </p:spPr>
      </p:pic>
      <p:sp>
        <p:nvSpPr>
          <p:cNvPr id="520" name="PlaceHolder 1"/>
          <p:cNvSpPr>
            <a:spLocks noGrp="1"/>
          </p:cNvSpPr>
          <p:nvPr>
            <p:ph type="subTitle"/>
          </p:nvPr>
        </p:nvSpPr>
        <p:spPr>
          <a:xfrm>
            <a:off x="2217240" y="449280"/>
            <a:ext cx="8913960" cy="498600"/>
          </a:xfrm>
          <a:prstGeom prst="rect">
            <a:avLst/>
          </a:prstGeom>
          <a:noFill/>
          <a:ln w="0">
            <a:noFill/>
          </a:ln>
        </p:spPr>
        <p:txBody>
          <a:bodyPr lIns="91440" tIns="45720" rIns="91440" bIns="45720" anchor="t">
            <a:noAutofit/>
          </a:bodyPr>
          <a:lstStyle/>
          <a:p>
            <a:pPr algn="ctr" defTabSz="457200">
              <a:lnSpc>
                <a:spcPct val="100000"/>
              </a:lnSpc>
              <a:tabLst>
                <a:tab pos="0" algn="l"/>
              </a:tabLst>
            </a:pPr>
            <a:r>
              <a:rPr lang="ru-RU" sz="3200" b="1" strike="noStrike" spc="-1">
                <a:solidFill>
                  <a:schemeClr val="accent2">
                    <a:lumMod val="50000"/>
                  </a:schemeClr>
                </a:solidFill>
                <a:latin typeface="Times New Roman"/>
                <a:ea typeface="Calibri"/>
              </a:rPr>
              <a:t>Быковский Владимир Николаевич</a:t>
            </a:r>
            <a:endParaRPr lang="ru-RU" sz="3200" b="0" strike="noStrike" spc="-1">
              <a:solidFill>
                <a:srgbClr val="000000"/>
              </a:solidFill>
              <a:latin typeface="Arial"/>
            </a:endParaRPr>
          </a:p>
          <a:p>
            <a:pPr algn="ctr" defTabSz="457200">
              <a:lnSpc>
                <a:spcPct val="100000"/>
              </a:lnSpc>
              <a:tabLst>
                <a:tab pos="0" algn="l"/>
              </a:tabLst>
            </a:pPr>
            <a:r>
              <a:rPr lang="ru-RU" sz="3200" b="1" strike="noStrike" spc="-1">
                <a:solidFill>
                  <a:schemeClr val="accent2">
                    <a:lumMod val="50000"/>
                  </a:schemeClr>
                </a:solidFill>
                <a:latin typeface="Times New Roman"/>
                <a:ea typeface="Calibri"/>
              </a:rPr>
              <a:t>(08.07.1987–22.06.2023)</a:t>
            </a:r>
            <a:endParaRPr lang="ru-RU" sz="3200" b="0" strike="noStrike" spc="-1">
              <a:solidFill>
                <a:srgbClr val="000000"/>
              </a:solidFill>
              <a:latin typeface="Arial"/>
            </a:endParaRPr>
          </a:p>
        </p:txBody>
      </p:sp>
      <p:sp>
        <p:nvSpPr>
          <p:cNvPr id="521" name="TextBox 6"/>
          <p:cNvSpPr/>
          <p:nvPr/>
        </p:nvSpPr>
        <p:spPr>
          <a:xfrm>
            <a:off x="5364360" y="1680480"/>
            <a:ext cx="6582240" cy="465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defTabSz="914400">
              <a:lnSpc>
                <a:spcPct val="100000"/>
              </a:lnSpc>
              <a:tabLst>
                <a:tab pos="0" algn="l"/>
              </a:tabLst>
            </a:pPr>
            <a:r>
              <a:rPr lang="ru-RU" sz="1300" b="0" strike="noStrike" spc="-1">
                <a:solidFill>
                  <a:srgbClr val="000000"/>
                </a:solidFill>
                <a:latin typeface="Times New Roman"/>
                <a:ea typeface="Calibri"/>
              </a:rPr>
              <a:t>Быковский Владмир Николаевич родился 8.07.1987 года в селе Кородово Курганского района Красноярского края. Его родители были родом из Белгорода, но находились в Красноярском крае в командировке, так как работали геодезистами.  Учился  Владимир в СОШ №40 г. Белгорода. Во время учебы проявил себя как активный участник различных конкурсов, очень любил современные танцы, особенно брейк-данс. Закончив 11 классов  школы, поступил в Технологический университет им. Шухова. </a:t>
            </a:r>
            <a:endParaRPr lang="ru-RU" sz="1300" b="0" strike="noStrike" spc="-1">
              <a:solidFill>
                <a:srgbClr val="000000"/>
              </a:solidFill>
              <a:latin typeface="Arial"/>
            </a:endParaRPr>
          </a:p>
          <a:p>
            <a:pPr algn="just" defTabSz="914400">
              <a:lnSpc>
                <a:spcPct val="100000"/>
              </a:lnSpc>
              <a:tabLst>
                <a:tab pos="0" algn="l"/>
              </a:tabLst>
            </a:pPr>
            <a:endParaRPr lang="ru-RU" sz="1300" b="0" strike="noStrike" spc="-1">
              <a:solidFill>
                <a:srgbClr val="000000"/>
              </a:solidFill>
              <a:latin typeface="Arial"/>
            </a:endParaRPr>
          </a:p>
          <a:p>
            <a:pPr algn="just" defTabSz="914400">
              <a:lnSpc>
                <a:spcPct val="100000"/>
              </a:lnSpc>
              <a:tabLst>
                <a:tab pos="0" algn="l"/>
              </a:tabLst>
            </a:pPr>
            <a:r>
              <a:rPr lang="ru-RU" sz="1300" b="0" strike="noStrike" spc="-1">
                <a:solidFill>
                  <a:srgbClr val="000000"/>
                </a:solidFill>
                <a:latin typeface="Times New Roman"/>
                <a:ea typeface="Calibri"/>
              </a:rPr>
              <a:t>27.02.2009 года  Владимир женился. Проживал в Белгородском районе, в  браке  воспитывал   2 сыновей. Никита и Матвей  - ученики МОУ «Новосадовская СОШ Территория Успеха», во время обучения в школе зарекомендовали себя как честные, дисциплинированные и воспитанные дети. Они принимали активное участие в школьных акциях и мероприятиях, смотрах строя и песни, активно занимались спортом.</a:t>
            </a:r>
            <a:endParaRPr lang="ru-RU" sz="1300" b="0" strike="noStrike" spc="-1">
              <a:solidFill>
                <a:srgbClr val="000000"/>
              </a:solidFill>
              <a:latin typeface="Arial"/>
            </a:endParaRPr>
          </a:p>
          <a:p>
            <a:pPr algn="just" defTabSz="914400">
              <a:lnSpc>
                <a:spcPct val="100000"/>
              </a:lnSpc>
              <a:tabLst>
                <a:tab pos="0" algn="l"/>
              </a:tabLst>
            </a:pPr>
            <a:endParaRPr lang="ru-RU" sz="1300" b="0" strike="noStrike" spc="-1">
              <a:solidFill>
                <a:srgbClr val="000000"/>
              </a:solidFill>
              <a:latin typeface="Arial"/>
            </a:endParaRPr>
          </a:p>
          <a:p>
            <a:pPr algn="just" defTabSz="914400">
              <a:lnSpc>
                <a:spcPct val="100000"/>
              </a:lnSpc>
              <a:tabLst>
                <a:tab pos="0" algn="l"/>
              </a:tabLst>
            </a:pPr>
            <a:r>
              <a:rPr lang="ru-RU" sz="1300" b="0" strike="noStrike" spc="-1">
                <a:solidFill>
                  <a:srgbClr val="000000"/>
                </a:solidFill>
                <a:latin typeface="Times New Roman"/>
                <a:ea typeface="Calibri"/>
              </a:rPr>
              <a:t>Владимир Николаевич всегда был жизнерадостным, веселым человеком. Очень любил футбол, как играть, так и смотреть по телевизору.</a:t>
            </a:r>
            <a:endParaRPr lang="ru-RU" sz="1300" b="0" strike="noStrike" spc="-1">
              <a:solidFill>
                <a:srgbClr val="000000"/>
              </a:solidFill>
              <a:latin typeface="Arial"/>
            </a:endParaRPr>
          </a:p>
          <a:p>
            <a:pPr algn="just" defTabSz="914400">
              <a:lnSpc>
                <a:spcPct val="100000"/>
              </a:lnSpc>
              <a:tabLst>
                <a:tab pos="0" algn="l"/>
              </a:tabLst>
            </a:pPr>
            <a:endParaRPr lang="ru-RU" sz="1300" b="0" strike="noStrike" spc="-1">
              <a:solidFill>
                <a:srgbClr val="000000"/>
              </a:solidFill>
              <a:latin typeface="Arial"/>
            </a:endParaRPr>
          </a:p>
          <a:p>
            <a:pPr algn="just" defTabSz="914400">
              <a:lnSpc>
                <a:spcPct val="100000"/>
              </a:lnSpc>
              <a:tabLst>
                <a:tab pos="0" algn="l"/>
              </a:tabLst>
            </a:pPr>
            <a:r>
              <a:rPr lang="ru-RU" sz="1300" b="0" strike="noStrike" spc="-1">
                <a:solidFill>
                  <a:srgbClr val="000000"/>
                </a:solidFill>
                <a:latin typeface="Times New Roman"/>
                <a:ea typeface="Calibri"/>
              </a:rPr>
              <a:t>С первых дней  всей душой был с участниками специальной военной операции. Помогал бойцам за ленточкой в качестве волонтера. В апреле 2023 года пошел в ЧВК «ВАГНЕР», где с честью исполнял свой воинский долг.  Принимал участие в штурме города Бахмут в ходе специальной военной операции на территории Украины. 22 июня 2023 г. вражеский снаряд попал в лагерь, где  базировались бойцы.  Владимир Николаевич  героически погиб при исполнении служебного долга.  Награжден посмертно медалями «За взятие Бахмута»,  «Бахмутская мясорубка»</a:t>
            </a:r>
            <a:endParaRPr lang="ru-RU" sz="1300" b="0" strike="noStrike" spc="-1">
              <a:solidFill>
                <a:srgbClr val="000000"/>
              </a:solidFill>
              <a:latin typeface="Arial"/>
            </a:endParaRPr>
          </a:p>
        </p:txBody>
      </p:sp>
      <p:pic>
        <p:nvPicPr>
          <p:cNvPr id="522" name="Рисунок 521"/>
          <p:cNvPicPr/>
          <p:nvPr/>
        </p:nvPicPr>
        <p:blipFill>
          <a:blip r:embed="rId3"/>
          <a:stretch/>
        </p:blipFill>
        <p:spPr>
          <a:xfrm>
            <a:off x="2340000" y="1440000"/>
            <a:ext cx="2520000" cy="2519280"/>
          </a:xfrm>
          <a:prstGeom prst="rect">
            <a:avLst/>
          </a:prstGeom>
          <a:ln w="0">
            <a:noFill/>
          </a:ln>
        </p:spPr>
      </p:pic>
      <p:pic>
        <p:nvPicPr>
          <p:cNvPr id="523" name="Рисунок 522"/>
          <p:cNvPicPr/>
          <p:nvPr/>
        </p:nvPicPr>
        <p:blipFill>
          <a:blip r:embed="rId4"/>
          <a:stretch/>
        </p:blipFill>
        <p:spPr>
          <a:xfrm>
            <a:off x="2520000" y="4140000"/>
            <a:ext cx="2160000" cy="2519280"/>
          </a:xfrm>
          <a:prstGeom prst="rect">
            <a:avLst/>
          </a:prstGeom>
          <a:ln w="0">
            <a:noFill/>
          </a:ln>
        </p:spPr>
      </p:pic>
    </p:spTree>
    <p:extLst>
      <p:ext uri="{BB962C8B-B14F-4D97-AF65-F5344CB8AC3E}">
        <p14:creationId xmlns:p14="http://schemas.microsoft.com/office/powerpoint/2010/main" val="440752492"/>
      </p:ext>
    </p:extLst>
  </p:cSld>
  <p:clrMapOvr>
    <a:masterClrMapping/>
  </p:clrMapOvr>
  <mc:AlternateContent xmlns:mc="http://schemas.openxmlformats.org/markup-compatibility/2006" xmlns:p14="http://schemas.microsoft.com/office/powerpoint/2010/main">
    <mc:Choice Requires="p14">
      <p:transition spd="slow" p14:dur="2000"/>
    </mc:Choice>
    <mc:Fallback xmlns="" xmlns:p15="http://schemas.microsoft.com/office/powerpoint/2012/main">
      <p:transition spd="slow"/>
    </mc:Fallback>
  </mc:AlternateContent>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19"/>
                                        </p:tgtEl>
                                        <p:attrNameLst>
                                          <p:attrName>style.visibility</p:attrName>
                                        </p:attrNameLst>
                                      </p:cBhvr>
                                      <p:to>
                                        <p:strVal val="visible"/>
                                      </p:to>
                                    </p:set>
                                    <p:anim calcmode="lin" valueType="num">
                                      <p:cBhvr additive="repl">
                                        <p:cTn id="7" dur="500"/>
                                        <p:tgtEl>
                                          <p:spTgt spid="519"/>
                                        </p:tgtEl>
                                        <p:attrNameLst>
                                          <p:attrName>ppt_y</p:attrName>
                                        </p:attrNameLst>
                                      </p:cBhvr>
                                      <p:tavLst>
                                        <p:tav tm="0">
                                          <p:val>
                                            <p:strVal val="#ppt_y+#ppt_h*1.125000"/>
                                          </p:val>
                                        </p:tav>
                                        <p:tav tm="100000">
                                          <p:val>
                                            <p:strVal val="#ppt_y"/>
                                          </p:val>
                                        </p:tav>
                                      </p:tavLst>
                                    </p:anim>
                                    <p:animEffect transition="in" filter="wipe(up)">
                                      <p:cBhvr additive="repl">
                                        <p:cTn id="8" dur="500"/>
                                        <p:tgtEl>
                                          <p:spTgt spid="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smtClean="0">
                <a:solidFill>
                  <a:schemeClr val="accent2">
                    <a:lumMod val="50000"/>
                  </a:schemeClr>
                </a:solidFill>
                <a:latin typeface="Book Antiqua" panose="02040602050305030304" pitchFamily="18" charset="0"/>
              </a:rPr>
              <a:t>Лавров Никита Сергеевич </a:t>
            </a:r>
          </a:p>
          <a:p>
            <a:pPr algn="ctr">
              <a:spcBef>
                <a:spcPts val="0"/>
              </a:spcBef>
            </a:pPr>
            <a:r>
              <a:rPr lang="ru-RU" sz="3200" b="1" dirty="0" smtClean="0">
                <a:solidFill>
                  <a:schemeClr val="accent2">
                    <a:lumMod val="50000"/>
                  </a:schemeClr>
                </a:solidFill>
                <a:latin typeface="Book Antiqua" panose="02040602050305030304" pitchFamily="18" charset="0"/>
              </a:rPr>
              <a:t>(14.04.2001 - 24.09.2022)</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476308" y="1680610"/>
            <a:ext cx="7471854" cy="4816703"/>
          </a:xfrm>
          <a:prstGeom prst="rect">
            <a:avLst/>
          </a:prstGeom>
          <a:noFill/>
        </p:spPr>
        <p:txBody>
          <a:bodyPr wrap="square" rtlCol="0">
            <a:spAutoFit/>
          </a:bodyPr>
          <a:lstStyle/>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Лавров Никита Евгеньевич, рядовой 810–</a:t>
            </a:r>
            <a:r>
              <a:rPr lang="ru-RU" sz="1400" dirty="0" err="1" smtClean="0">
                <a:latin typeface="Times New Roman" pitchFamily="18" charset="0"/>
                <a:cs typeface="Times New Roman" pitchFamily="18" charset="0"/>
              </a:rPr>
              <a:t>й</a:t>
            </a:r>
            <a:r>
              <a:rPr lang="ru-RU" sz="1400" dirty="0" smtClean="0">
                <a:latin typeface="Times New Roman" pitchFamily="18" charset="0"/>
                <a:cs typeface="Times New Roman" pitchFamily="18" charset="0"/>
              </a:rPr>
              <a:t> отдельной гвардейской бригады морской пехоты, в/ч 13140. </a:t>
            </a:r>
          </a:p>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2008 году Никита пришел в первый класс МОУ «</a:t>
            </a:r>
            <a:r>
              <a:rPr lang="ru-RU" sz="1400" dirty="0" err="1" smtClean="0">
                <a:latin typeface="Times New Roman" pitchFamily="18" charset="0"/>
                <a:cs typeface="Times New Roman" pitchFamily="18" charset="0"/>
              </a:rPr>
              <a:t>Разуменская</a:t>
            </a:r>
            <a:r>
              <a:rPr lang="ru-RU" sz="1400" dirty="0" smtClean="0">
                <a:latin typeface="Times New Roman" pitchFamily="18" charset="0"/>
                <a:cs typeface="Times New Roman" pitchFamily="18" charset="0"/>
              </a:rPr>
              <a:t> СОШ №3», где обучался до 9 класса. </a:t>
            </a:r>
          </a:p>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2015 году семья Никиты переехала в Крым, где он продолжил обучение в </a:t>
            </a:r>
            <a:r>
              <a:rPr lang="ru-RU" sz="1400" dirty="0" err="1" smtClean="0">
                <a:latin typeface="Times New Roman" pitchFamily="18" charset="0"/>
                <a:cs typeface="Times New Roman" pitchFamily="18" charset="0"/>
              </a:rPr>
              <a:t>Нижнегорской</a:t>
            </a:r>
            <a:r>
              <a:rPr lang="ru-RU" sz="1400" dirty="0" smtClean="0">
                <a:latin typeface="Times New Roman" pitchFamily="18" charset="0"/>
                <a:cs typeface="Times New Roman" pitchFamily="18" charset="0"/>
              </a:rPr>
              <a:t> школе №2 Нижнегорского района Республики Крым. За годы учебы Никита показал себя только с лучших сторон: учителя и одноклассники помнят его добрым, отзывчивым, всегда готовым прийти на помощь. После окончания школы Никита продолжил обучение в Приморском профессиональном техникуме, был принят молодым специалистом на судостроительный завод «МОРЕ» в Феодосии. </a:t>
            </a:r>
          </a:p>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апреле 2021 года Никита был призван на срочную службу в ряды Вооруженных сил Российской Федерации. Служил в войсковой части 13140 в 810-й отдельной бригаде морской пехоты. Когда срок срочной службы подошел к концу, продолжил служить по контракту в рядах Вооруженных сил РФ. </a:t>
            </a:r>
          </a:p>
          <a:p>
            <a:pPr algn="just"/>
            <a:r>
              <a:rPr lang="ru-RU" sz="1400"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Никита Лавров участвовал в боях за Мелитополь, Мариуполь,  в Донецкой и Луганской областях. </a:t>
            </a:r>
          </a:p>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24 сентября 2022 года, выполняя боевое задание на Херсонском направлении, верный присяге, героически погиб под селом Безыменное </a:t>
            </a:r>
            <a:r>
              <a:rPr lang="ru-RU" sz="1400" dirty="0" err="1" smtClean="0">
                <a:latin typeface="Times New Roman" pitchFamily="18" charset="0"/>
                <a:cs typeface="Times New Roman" pitchFamily="18" charset="0"/>
              </a:rPr>
              <a:t>Бериславского</a:t>
            </a:r>
            <a:r>
              <a:rPr lang="ru-RU" sz="1400" dirty="0" smtClean="0">
                <a:latin typeface="Times New Roman" pitchFamily="18" charset="0"/>
                <a:cs typeface="Times New Roman" pitchFamily="18" charset="0"/>
              </a:rPr>
              <a:t> района.</a:t>
            </a:r>
          </a:p>
          <a:p>
            <a:pPr algn="just"/>
            <a:r>
              <a:rPr lang="en-US"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За мужество и стойкость, проявленные в ходе специальной военной операции, Указом Президента РФ В.В. Путина от 30 сентября 2022 года Никита Лавров награжден Орденом Мужества (посмертно). </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descr="C:\Users\Мама\Desktop\Милена Леонардо 2024\лавров.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409" y="1680610"/>
            <a:ext cx="3634044" cy="4945714"/>
          </a:xfrm>
          <a:prstGeom prst="rect">
            <a:avLst/>
          </a:prstGeom>
          <a:ln>
            <a:noFill/>
          </a:ln>
          <a:effectLst>
            <a:softEdge rad="112500"/>
          </a:effectLst>
        </p:spPr>
      </p:pic>
    </p:spTree>
    <p:extLst>
      <p:ext uri="{BB962C8B-B14F-4D97-AF65-F5344CB8AC3E}">
        <p14:creationId xmlns:p14="http://schemas.microsoft.com/office/powerpoint/2010/main" val="226124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err="1" smtClean="0">
                <a:solidFill>
                  <a:schemeClr val="accent2">
                    <a:lumMod val="50000"/>
                  </a:schemeClr>
                </a:solidFill>
                <a:latin typeface="Book Antiqua" panose="02040602050305030304" pitchFamily="18" charset="0"/>
              </a:rPr>
              <a:t>Гулик</a:t>
            </a:r>
            <a:r>
              <a:rPr lang="ru-RU" sz="3200" b="1" dirty="0" smtClean="0">
                <a:solidFill>
                  <a:schemeClr val="accent2">
                    <a:lumMod val="50000"/>
                  </a:schemeClr>
                </a:solidFill>
                <a:latin typeface="Book Antiqua" panose="02040602050305030304" pitchFamily="18" charset="0"/>
              </a:rPr>
              <a:t> Игорь Михайлович</a:t>
            </a:r>
          </a:p>
          <a:p>
            <a:pPr algn="ctr">
              <a:spcBef>
                <a:spcPts val="0"/>
              </a:spcBef>
            </a:pPr>
            <a:r>
              <a:rPr lang="ru-RU" sz="3200" b="1" dirty="0" smtClean="0">
                <a:solidFill>
                  <a:schemeClr val="accent2">
                    <a:lumMod val="50000"/>
                  </a:schemeClr>
                </a:solidFill>
                <a:latin typeface="Book Antiqua" panose="02040602050305030304" pitchFamily="18" charset="0"/>
              </a:rPr>
              <a:t>(26.09.1970–20.05.2006)</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097982" y="1630060"/>
            <a:ext cx="6934875" cy="6786473"/>
          </a:xfrm>
          <a:prstGeom prst="rect">
            <a:avLst/>
          </a:prstGeom>
          <a:noFill/>
        </p:spPr>
        <p:txBody>
          <a:bodyPr wrap="square" rtlCol="0">
            <a:spAutoFit/>
          </a:bodyPr>
          <a:lstStyle/>
          <a:p>
            <a:pPr indent="449580" algn="just">
              <a:spcAft>
                <a:spcPts val="0"/>
              </a:spcAft>
            </a:pPr>
            <a:r>
              <a:rPr lang="ru-RU" sz="1300" dirty="0" err="1" smtClean="0">
                <a:effectLst/>
                <a:latin typeface="Times New Roman" panose="02020603050405020304" pitchFamily="18" charset="0"/>
                <a:ea typeface="Calibri" panose="020F0502020204030204" pitchFamily="34" charset="0"/>
                <a:cs typeface="Times New Roman" panose="02020603050405020304" pitchFamily="18" charset="0"/>
              </a:rPr>
              <a:t>Гулик</a:t>
            </a:r>
            <a:r>
              <a:rPr lang="ru-RU" sz="1300" dirty="0" smtClean="0">
                <a:effectLst/>
                <a:latin typeface="Times New Roman" panose="02020603050405020304" pitchFamily="18" charset="0"/>
                <a:ea typeface="Calibri" panose="020F0502020204030204" pitchFamily="34" charset="0"/>
                <a:cs typeface="Times New Roman" panose="02020603050405020304" pitchFamily="18" charset="0"/>
              </a:rPr>
              <a:t> Игорь Михайлович, родился 26 сентября 1970 Украинская ССР, Днепропетровская обл., г. Днепродзержинск, с 1994 года проживал в п. Разумное Белгородской области. Подполковник милиции. </a:t>
            </a:r>
          </a:p>
          <a:p>
            <a:pPr indent="449580" algn="just">
              <a:spcAft>
                <a:spcPts val="0"/>
              </a:spcAft>
            </a:pPr>
            <a:r>
              <a:rPr lang="ru-RU" sz="1300" dirty="0" smtClean="0">
                <a:latin typeface="Times New Roman" pitchFamily="18" charset="0"/>
                <a:cs typeface="Times New Roman" pitchFamily="18" charset="0"/>
              </a:rPr>
              <a:t>08.1987г. – 09.1991г. – курсант Ленинградского высшего общевойскового командного дважды Краснознаменного училища им. С.М. Кирова.</a:t>
            </a:r>
          </a:p>
          <a:p>
            <a:pPr indent="449580" algn="just">
              <a:spcAft>
                <a:spcPts val="0"/>
              </a:spcAft>
            </a:pPr>
            <a:r>
              <a:rPr lang="ru-RU" sz="1300" dirty="0" smtClean="0">
                <a:latin typeface="Times New Roman" pitchFamily="18" charset="0"/>
                <a:cs typeface="Times New Roman" pitchFamily="18" charset="0"/>
              </a:rPr>
              <a:t>09.1991 – 03.1994г. – Командир разведывательного взвода 886 отдельного разведывательного батальона 61 отдельной бригады морской пехоты.</a:t>
            </a:r>
          </a:p>
          <a:p>
            <a:pPr indent="449580" algn="just">
              <a:spcAft>
                <a:spcPts val="0"/>
              </a:spcAft>
            </a:pPr>
            <a:r>
              <a:rPr lang="ru-RU" sz="1300" dirty="0" smtClean="0">
                <a:latin typeface="Times New Roman" pitchFamily="18" charset="0"/>
                <a:cs typeface="Times New Roman" pitchFamily="18" charset="0"/>
              </a:rPr>
              <a:t>04.1994 – 09.1996г. – Оперуполномоченный специального отдела быстрого </a:t>
            </a:r>
            <a:r>
              <a:rPr lang="ru-RU" sz="1300" dirty="0">
                <a:latin typeface="Times New Roman" pitchFamily="18" charset="0"/>
                <a:cs typeface="Times New Roman" pitchFamily="18" charset="0"/>
              </a:rPr>
              <a:t>реагирования управления </a:t>
            </a:r>
            <a:r>
              <a:rPr lang="ru-RU" sz="1300" dirty="0" smtClean="0">
                <a:latin typeface="Times New Roman" pitchFamily="18" charset="0"/>
                <a:cs typeface="Times New Roman" pitchFamily="18" charset="0"/>
              </a:rPr>
              <a:t>организованной преступности </a:t>
            </a:r>
            <a:r>
              <a:rPr lang="ru-RU" sz="1300" dirty="0">
                <a:latin typeface="Times New Roman" pitchFamily="18" charset="0"/>
                <a:cs typeface="Times New Roman" pitchFamily="18" charset="0"/>
              </a:rPr>
              <a:t>при УВД Белгородской области. </a:t>
            </a:r>
          </a:p>
          <a:p>
            <a:pPr indent="449580" algn="just">
              <a:spcAft>
                <a:spcPts val="0"/>
              </a:spcAft>
            </a:pPr>
            <a:r>
              <a:rPr lang="ru-RU" sz="1300" dirty="0" smtClean="0">
                <a:latin typeface="Times New Roman" pitchFamily="18" charset="0"/>
                <a:cs typeface="Times New Roman" pitchFamily="18" charset="0"/>
              </a:rPr>
              <a:t>09.1996 – 12.1998г. – Начальник отделения специального отдела быстрого реагирования управления по организованной преступности при УВД Белгородской области.</a:t>
            </a:r>
          </a:p>
          <a:p>
            <a:pPr indent="449580" algn="just">
              <a:spcAft>
                <a:spcPts val="0"/>
              </a:spcAft>
            </a:pPr>
            <a:r>
              <a:rPr lang="ru-RU" sz="1300" dirty="0" smtClean="0">
                <a:latin typeface="Times New Roman" pitchFamily="18" charset="0"/>
                <a:cs typeface="Times New Roman" pitchFamily="18" charset="0"/>
              </a:rPr>
              <a:t>12.1998г. – 06.1999г. </a:t>
            </a:r>
            <a:r>
              <a:rPr lang="ru-RU" sz="1300" smtClean="0">
                <a:latin typeface="Times New Roman" pitchFamily="18" charset="0"/>
                <a:cs typeface="Times New Roman" pitchFamily="18" charset="0"/>
              </a:rPr>
              <a:t>– Заместитель начальника </a:t>
            </a:r>
            <a:r>
              <a:rPr lang="ru-RU" sz="1300" dirty="0" smtClean="0">
                <a:latin typeface="Times New Roman" pitchFamily="18" charset="0"/>
                <a:cs typeface="Times New Roman" pitchFamily="18" charset="0"/>
              </a:rPr>
              <a:t>специального отдела быстрого реагирования управления по борьбе с организованной преступностью при УВД Белгородской области.</a:t>
            </a:r>
          </a:p>
          <a:p>
            <a:pPr indent="449580" algn="just"/>
            <a:r>
              <a:rPr lang="ru-RU" sz="1300" dirty="0" smtClean="0">
                <a:latin typeface="Times New Roman" pitchFamily="18" charset="0"/>
                <a:cs typeface="Times New Roman" pitchFamily="18" charset="0"/>
              </a:rPr>
              <a:t>01.03.1999г. – Начальник  </a:t>
            </a:r>
            <a:r>
              <a:rPr lang="ru-RU" sz="1300" dirty="0">
                <a:latin typeface="Times New Roman" pitchFamily="18" charset="0"/>
                <a:cs typeface="Times New Roman" pitchFamily="18" charset="0"/>
              </a:rPr>
              <a:t>специального отдела быстрого реагирования управления по борьбе с организованной преступностью при УВД Белгородской области</a:t>
            </a:r>
            <a:r>
              <a:rPr lang="ru-RU" sz="1300" dirty="0" smtClean="0">
                <a:latin typeface="Times New Roman" pitchFamily="18" charset="0"/>
                <a:cs typeface="Times New Roman" pitchFamily="18" charset="0"/>
              </a:rPr>
              <a:t>.</a:t>
            </a:r>
          </a:p>
          <a:p>
            <a:pPr indent="449580" algn="just"/>
            <a:r>
              <a:rPr lang="ru-RU" sz="1300" dirty="0" smtClean="0">
                <a:latin typeface="Times New Roman" pitchFamily="18" charset="0"/>
                <a:cs typeface="Times New Roman" pitchFamily="18" charset="0"/>
              </a:rPr>
              <a:t>Неоднократно выезжал в служебные командировки. Отряд </a:t>
            </a:r>
            <a:r>
              <a:rPr lang="ru-RU" sz="1300" dirty="0">
                <a:latin typeface="Times New Roman" pitchFamily="18" charset="0"/>
                <a:cs typeface="Times New Roman" pitchFamily="18" charset="0"/>
              </a:rPr>
              <a:t>выпол­нял боевые задачи в </a:t>
            </a:r>
            <a:r>
              <a:rPr lang="ru-RU" sz="1300" dirty="0" err="1">
                <a:latin typeface="Times New Roman" pitchFamily="18" charset="0"/>
                <a:cs typeface="Times New Roman" pitchFamily="18" charset="0"/>
              </a:rPr>
              <a:t>Ачхой-Мартановском</a:t>
            </a:r>
            <a:r>
              <a:rPr lang="ru-RU" sz="1300" dirty="0">
                <a:latin typeface="Times New Roman" pitchFamily="18" charset="0"/>
                <a:cs typeface="Times New Roman" pitchFamily="18" charset="0"/>
              </a:rPr>
              <a:t>, Сунженском, Грозненском, </a:t>
            </a:r>
            <a:r>
              <a:rPr lang="ru-RU" sz="1300" dirty="0" err="1">
                <a:latin typeface="Times New Roman" pitchFamily="18" charset="0"/>
                <a:cs typeface="Times New Roman" pitchFamily="18" charset="0"/>
              </a:rPr>
              <a:t>Гудермесском</a:t>
            </a:r>
            <a:r>
              <a:rPr lang="ru-RU" sz="1300" dirty="0">
                <a:latin typeface="Times New Roman" pitchFamily="18" charset="0"/>
                <a:cs typeface="Times New Roman" pitchFamily="18" charset="0"/>
              </a:rPr>
              <a:t> районах Чеченской Республики. </a:t>
            </a:r>
            <a:endParaRPr lang="ru-RU" sz="1300" dirty="0" smtClean="0">
              <a:latin typeface="Times New Roman" pitchFamily="18" charset="0"/>
              <a:cs typeface="Times New Roman" pitchFamily="18" charset="0"/>
            </a:endParaRPr>
          </a:p>
          <a:p>
            <a:pPr indent="449580" algn="just">
              <a:spcAft>
                <a:spcPts val="0"/>
              </a:spcAft>
            </a:pPr>
            <a:r>
              <a:rPr lang="ru-RU" sz="1300" dirty="0" smtClean="0">
                <a:latin typeface="Times New Roman" pitchFamily="18" charset="0"/>
                <a:cs typeface="Times New Roman" pitchFamily="18" charset="0"/>
              </a:rPr>
              <a:t>08.08.2000г. получил контузию и ранение в п. </a:t>
            </a:r>
            <a:r>
              <a:rPr lang="ru-RU" sz="1300" dirty="0" err="1" smtClean="0">
                <a:latin typeface="Times New Roman" pitchFamily="18" charset="0"/>
                <a:cs typeface="Times New Roman" pitchFamily="18" charset="0"/>
              </a:rPr>
              <a:t>Шарай</a:t>
            </a:r>
            <a:r>
              <a:rPr lang="ru-RU" sz="1300" dirty="0" smtClean="0">
                <a:latin typeface="Times New Roman" pitchFamily="18" charset="0"/>
                <a:cs typeface="Times New Roman" pitchFamily="18" charset="0"/>
              </a:rPr>
              <a:t> Чеченской республики.</a:t>
            </a:r>
          </a:p>
          <a:p>
            <a:pPr indent="449580" algn="just"/>
            <a:r>
              <a:rPr lang="ru-RU" sz="1300" dirty="0" smtClean="0">
                <a:latin typeface="Times New Roman" pitchFamily="18" charset="0"/>
                <a:cs typeface="Times New Roman" pitchFamily="18" charset="0"/>
              </a:rPr>
              <a:t>Награжден: </a:t>
            </a:r>
            <a:r>
              <a:rPr lang="ru-RU" sz="1300" dirty="0">
                <a:latin typeface="Times New Roman" pitchFamily="18" charset="0"/>
                <a:cs typeface="Times New Roman" pitchFamily="18" charset="0"/>
              </a:rPr>
              <a:t>орденом </a:t>
            </a:r>
            <a:r>
              <a:rPr lang="ru-RU" sz="1300" dirty="0" smtClean="0">
                <a:latin typeface="Times New Roman" pitchFamily="18" charset="0"/>
                <a:cs typeface="Times New Roman" pitchFamily="18" charset="0"/>
              </a:rPr>
              <a:t>Мужества </a:t>
            </a:r>
            <a:r>
              <a:rPr lang="ru-RU" sz="1300" dirty="0">
                <a:latin typeface="Times New Roman" pitchFamily="18" charset="0"/>
                <a:cs typeface="Times New Roman" pitchFamily="18" charset="0"/>
              </a:rPr>
              <a:t>29.02.2000г., медалью ордена «За заслуги перед Отечеством» 2 степени 20.07.2002г., медалью «За отвагу» 18.11.1996г. </a:t>
            </a:r>
            <a:endParaRPr lang="ru-RU" sz="1300" dirty="0" smtClean="0">
              <a:latin typeface="Times New Roman" pitchFamily="18" charset="0"/>
              <a:cs typeface="Times New Roman" pitchFamily="18" charset="0"/>
            </a:endParaRPr>
          </a:p>
          <a:p>
            <a:pPr indent="449580" algn="just"/>
            <a:r>
              <a:rPr lang="ru-RU" sz="1300" dirty="0" smtClean="0">
                <a:latin typeface="Times New Roman" pitchFamily="18" charset="0"/>
                <a:cs typeface="Times New Roman" pitchFamily="18" charset="0"/>
              </a:rPr>
              <a:t>Трагически погиб в автомобильной аварии 20 мая 2006 года. Похоронен в п. Разумное </a:t>
            </a:r>
            <a:r>
              <a:rPr lang="ru-RU" sz="1300" dirty="0">
                <a:latin typeface="Times New Roman" pitchFamily="18" charset="0"/>
                <a:cs typeface="Times New Roman" pitchFamily="18" charset="0"/>
              </a:rPr>
              <a:t>Б</a:t>
            </a:r>
            <a:r>
              <a:rPr lang="ru-RU" sz="1300" dirty="0" smtClean="0">
                <a:latin typeface="Times New Roman" pitchFamily="18" charset="0"/>
                <a:cs typeface="Times New Roman" pitchFamily="18" charset="0"/>
              </a:rPr>
              <a:t>елгородской области.</a:t>
            </a:r>
            <a:endParaRPr lang="ru-RU" sz="1300" dirty="0">
              <a:latin typeface="Times New Roman" pitchFamily="18" charset="0"/>
              <a:cs typeface="Times New Roman" pitchFamily="18" charset="0"/>
            </a:endParaRPr>
          </a:p>
          <a:p>
            <a:pPr indent="449580" algn="just">
              <a:spcAft>
                <a:spcPts val="0"/>
              </a:spcAft>
            </a:pPr>
            <a:endParaRPr lang="ru-RU" sz="1300" dirty="0" smtClean="0">
              <a:latin typeface="Times New Roman" pitchFamily="18" charset="0"/>
              <a:cs typeface="Times New Roman" pitchFamily="18" charset="0"/>
            </a:endParaRPr>
          </a:p>
          <a:p>
            <a:pPr indent="449580" algn="just">
              <a:spcAft>
                <a:spcPts val="0"/>
              </a:spcAft>
            </a:pPr>
            <a:endParaRPr lang="ru-RU" sz="1300" dirty="0" smtClean="0">
              <a:latin typeface="Times New Roman" pitchFamily="18" charset="0"/>
              <a:cs typeface="Times New Roman" pitchFamily="18" charset="0"/>
            </a:endParaRPr>
          </a:p>
          <a:p>
            <a:pPr indent="449580" algn="just">
              <a:spcAft>
                <a:spcPts val="0"/>
              </a:spcAft>
            </a:pPr>
            <a:endParaRPr lang="ru-RU" sz="1400" dirty="0" smtClean="0">
              <a:latin typeface="Times New Roman" pitchFamily="18" charset="0"/>
              <a:cs typeface="Times New Roman" pitchFamily="18" charset="0"/>
            </a:endParaRPr>
          </a:p>
          <a:p>
            <a:pPr indent="449580" algn="just">
              <a:spcAft>
                <a:spcPts val="0"/>
              </a:spcAft>
            </a:pPr>
            <a:endParaRPr lang="ru-RU" sz="1400" dirty="0">
              <a:effectLst/>
              <a:latin typeface="Times New Roman" pitchFamily="18" charset="0"/>
              <a:ea typeface="Calibri" panose="020F0502020204030204" pitchFamily="34" charset="0"/>
              <a:cs typeface="Times New Roman" pitchFamily="18" charset="0"/>
            </a:endParaRPr>
          </a:p>
          <a:p>
            <a:pPr indent="449580" algn="just">
              <a:spcAft>
                <a:spcPts val="0"/>
              </a:spcAft>
            </a:pPr>
            <a:endParaRPr lang="ru-RU" sz="1400" dirty="0" smtClean="0">
              <a:latin typeface="Times New Roman" pitchFamily="18" charset="0"/>
              <a:ea typeface="Calibri" panose="020F0502020204030204" pitchFamily="34" charset="0"/>
              <a:cs typeface="Times New Roman" pitchFamily="18" charset="0"/>
            </a:endParaRPr>
          </a:p>
          <a:p>
            <a:pPr indent="449580" algn="just">
              <a:spcAft>
                <a:spcPts val="0"/>
              </a:spcAft>
            </a:pPr>
            <a:endParaRPr lang="ru-RU" sz="1400" dirty="0">
              <a:effectLst/>
              <a:latin typeface="Times New Roman" pitchFamily="18" charset="0"/>
              <a:ea typeface="Calibri" panose="020F0502020204030204" pitchFamily="34" charset="0"/>
              <a:cs typeface="Times New Roman" pitchFamily="18" charset="0"/>
            </a:endParaRPr>
          </a:p>
          <a:p>
            <a:pPr indent="449580" algn="just">
              <a:spcAft>
                <a:spcPts val="0"/>
              </a:spcAft>
            </a:pPr>
            <a:endParaRPr lang="ru-RU" sz="1400" dirty="0" smtClean="0">
              <a:latin typeface="Times New Roman" pitchFamily="18" charset="0"/>
              <a:ea typeface="Calibri" panose="020F0502020204030204" pitchFamily="34" charset="0"/>
              <a:cs typeface="Times New Roman" pitchFamily="18" charset="0"/>
            </a:endParaRPr>
          </a:p>
          <a:p>
            <a:pPr indent="449580" algn="just">
              <a:spcAft>
                <a:spcPts val="0"/>
              </a:spcAft>
            </a:pPr>
            <a:endParaRPr lang="ru-RU" sz="1400" dirty="0">
              <a:effectLst/>
              <a:latin typeface="Times New Roman" pitchFamily="18" charset="0"/>
              <a:ea typeface="Calibri" panose="020F0502020204030204" pitchFamily="34" charset="0"/>
              <a:cs typeface="Times New Roman" pitchFamily="18" charset="0"/>
            </a:endParaRP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C:\Users\User\Desktop\17309765158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235" y="1630060"/>
            <a:ext cx="3301552" cy="472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190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rcRect/>
          <a:stretch>
            <a:fillRect/>
          </a:stretch>
        </p:blipFill>
        <p:spPr>
          <a:xfrm>
            <a:off x="611409" y="294278"/>
            <a:ext cx="799380" cy="1010981"/>
          </a:xfrm>
          <a:prstGeom prst="rect">
            <a:avLst/>
          </a:prstGeom>
        </p:spPr>
      </p:pic>
      <p:sp>
        <p:nvSpPr>
          <p:cNvPr id="5" name="Подзаголовок 4"/>
          <p:cNvSpPr>
            <a:spLocks noGrp="1" noEditPoints="1"/>
          </p:cNvSpPr>
          <p:nvPr>
            <p:ph type="subTitle" idx="1"/>
          </p:nvPr>
        </p:nvSpPr>
        <p:spPr>
          <a:xfrm>
            <a:off x="2178545" y="0"/>
            <a:ext cx="8915399" cy="500111"/>
          </a:xfrm>
        </p:spPr>
        <p:txBody>
          <a:bodyPr>
            <a:noAutofit/>
          </a:bodyPr>
          <a:lstStyle/>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r>
              <a:rPr lang="ru-RU" sz="3200" b="1" dirty="0" smtClean="0">
                <a:solidFill>
                  <a:schemeClr val="accent2">
                    <a:lumMod val="50000"/>
                  </a:schemeClr>
                </a:solidFill>
                <a:latin typeface="Book Antiqua" panose="02040602050305030304" pitchFamily="18" charset="0"/>
              </a:rPr>
              <a:t>Сафонов Александр Анатольевич </a:t>
            </a:r>
          </a:p>
          <a:p>
            <a:pPr algn="ctr">
              <a:spcBef>
                <a:spcPts val="0"/>
              </a:spcBef>
            </a:pPr>
            <a:r>
              <a:rPr lang="ru-RU" sz="3200" b="1" dirty="0" smtClean="0">
                <a:solidFill>
                  <a:schemeClr val="accent2">
                    <a:lumMod val="50000"/>
                  </a:schemeClr>
                </a:solidFill>
                <a:latin typeface="Book Antiqua" panose="02040602050305030304" pitchFamily="18" charset="0"/>
              </a:rPr>
              <a:t>(</a:t>
            </a:r>
            <a:r>
              <a:rPr lang="ru-RU" sz="3200" b="1" dirty="0">
                <a:solidFill>
                  <a:schemeClr val="accent2">
                    <a:lumMod val="50000"/>
                  </a:schemeClr>
                </a:solidFill>
                <a:latin typeface="Book Antiqua" panose="02040602050305030304" pitchFamily="18" charset="0"/>
              </a:rPr>
              <a:t>01.08.2003–23.03.2024</a:t>
            </a:r>
            <a:r>
              <a:rPr lang="ru-RU" sz="3200" b="1" dirty="0" smtClean="0">
                <a:solidFill>
                  <a:schemeClr val="accent2">
                    <a:lumMod val="50000"/>
                  </a:schemeClr>
                </a:solidFill>
                <a:latin typeface="Book Antiqua" panose="02040602050305030304" pitchFamily="18" charset="0"/>
              </a:rPr>
              <a:t>)</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786360" y="1522154"/>
            <a:ext cx="7273654" cy="5401479"/>
          </a:xfrm>
          <a:prstGeom prst="rect">
            <a:avLst/>
          </a:prstGeom>
          <a:noFill/>
        </p:spPr>
        <p:txBody>
          <a:bodyPr wrap="square" rtlCol="0">
            <a:spAutoFit/>
          </a:bodyPr>
          <a:lstStyle/>
          <a:p>
            <a:pPr indent="450000" algn="just">
              <a:lnSpc>
                <a:spcPct val="115000"/>
              </a:lnSpc>
              <a:spcAft>
                <a:spcPts val="0"/>
              </a:spcAft>
            </a:pP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Сафонов Александр Анатольевич родился 01.08.2003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года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городе Ташкент. Уже через 10 месяцев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11.06.2004 года мама,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Марина Анатольевна</a:t>
            </a:r>
            <a:r>
              <a:rPr lang="ru-RU" sz="1200" dirty="0" smtClean="0">
                <a:solidFill>
                  <a:schemeClr val="accent1"/>
                </a:solidFill>
                <a:latin typeface="Times New Roman" panose="02020603050405020304" pitchFamily="18" charset="0"/>
                <a:ea typeface="Calibri" panose="020F0502020204030204" pitchFamily="34" charset="0"/>
                <a:cs typeface="Times New Roman" panose="02020603050405020304" pitchFamily="18" charset="0"/>
              </a:rPr>
              <a:t>,</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вместе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 маленьким Сашей переехали в Россию, в Белгородскую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область,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село Орловка</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2010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году Александр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пошел в первый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класс, в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МОУ «Бессоновская СОШ»,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где учился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до 9-го класса. В школьное время он увлекался подвижными видами спорта, такими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как футбол,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легкая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атлетика, борьба.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Александр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был очень талантливым мальчиком, поступил учиться в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Детскую школу искусств в селе Бессоновка на отделение духовых инструментов по классу «Труба».</a:t>
            </a:r>
          </a:p>
          <a:p>
            <a:pPr indent="450000" algn="just">
              <a:lnSpc>
                <a:spcPct val="115000"/>
              </a:lnSpc>
              <a:spcAft>
                <a:spcPts val="0"/>
              </a:spcAft>
            </a:pP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2019 году Александр поступил в Белгородский Политехнический колледж,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обучался по специальности «Краснодеревщик</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07.12.2023 г.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духе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патриотизма,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ради спокойствия и мирного неба над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головой,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подписал контракт с ВС РФ.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Для прохождения службы  Александр Анатольевич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был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направлен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 в/ч 82717 Волгоградская область, город Камышин.</a:t>
            </a:r>
          </a:p>
          <a:p>
            <a:pPr indent="450000" algn="just">
              <a:lnSpc>
                <a:spcPct val="115000"/>
              </a:lnSpc>
              <a:spcAft>
                <a:spcPts val="0"/>
              </a:spcAft>
            </a:pP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19.01.2024 года, в бою на территории ДНР получил тяжелое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ранение. Вовремя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оказанная помощь, бойцами случайно проезжавшего рядом танка, спасла ему жизнь. Очнулся Александр уже в госпитале,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для дальнейшего лечения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был направлен на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госпитализацию,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сначала в город Санкт-Петербург</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затем недолгое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время находился на Камчатке. От реабилитации Александр отказался и после прохождения лечения практически сразу вернулся на службу. Когда его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спросили,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почему он отказался от реабилитации, Александр ответил честно и без доли сомнения: «Там мои товарищи, у меня нет времени на реабилитацию, я просто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обязан».</a:t>
            </a:r>
            <a:endPar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endParaRPr>
          </a:p>
          <a:p>
            <a:pPr indent="450000" algn="just">
              <a:lnSpc>
                <a:spcPct val="115000"/>
              </a:lnSpc>
              <a:spcAft>
                <a:spcPts val="0"/>
              </a:spcAft>
            </a:pP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К большому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сожалению 23.03.2024 года, Александр с двумя товарищами, будучи на боевой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позиции,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исполняя свой служебный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долг, освобождая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село Новомихайловка ДНР, был повержен артиллерией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противника, получил тяжелое ранение,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несовместимое </a:t>
            </a:r>
            <a:r>
              <a:rPr lang="ru-RU" sz="1200" dirty="0">
                <a:latin typeface="Times New Roman" panose="02020603050405020304" pitchFamily="18" charset="0"/>
                <a:ea typeface="Calibri" panose="020F0502020204030204" pitchFamily="34" charset="0"/>
                <a:cs typeface="Times New Roman" panose="02020603050405020304" pitchFamily="18" charset="0"/>
              </a:rPr>
              <a:t>с жизнью.</a:t>
            </a:r>
          </a:p>
          <a:p>
            <a:pPr indent="450000" algn="just">
              <a:lnSpc>
                <a:spcPct val="115000"/>
              </a:lnSpc>
              <a:spcAft>
                <a:spcPts val="0"/>
              </a:spcAft>
            </a:pP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Похоронен Александр Анатольевич Сафонов в родном селе Орловка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18.06.2024 года.</a:t>
            </a:r>
            <a:endPar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endParaRPr>
          </a:p>
          <a:p>
            <a:pPr indent="450000" algn="just">
              <a:lnSpc>
                <a:spcPct val="115000"/>
              </a:lnSpc>
              <a:spcAft>
                <a:spcPts val="0"/>
              </a:spcAft>
            </a:pP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За столь короткое время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службы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Александр Анатольевич проявил себя как настоящий герой и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воин-освободитель</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За свои заслуги он был награждён Орденом </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Мужества,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медалью «За отвагу</a:t>
            </a:r>
            <a:r>
              <a:rPr lang="ru-RU" sz="1200" dirty="0" smtClean="0">
                <a:solidFill>
                  <a:srgbClr val="222222"/>
                </a:solidFill>
                <a:latin typeface="Times New Roman" panose="02020603050405020304" pitchFamily="18" charset="0"/>
                <a:ea typeface="Calibri" panose="020F0502020204030204" pitchFamily="34" charset="0"/>
                <a:cs typeface="Times New Roman" panose="02020603050405020304" pitchFamily="18" charset="0"/>
              </a:rPr>
              <a:t>» и </a:t>
            </a:r>
            <a:r>
              <a:rPr lang="ru-RU" sz="12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rPr>
              <a:t>получил удостоверение «Ветеран боевых действий».</a:t>
            </a:r>
          </a:p>
        </p:txBody>
      </p:sp>
      <p:pic>
        <p:nvPicPr>
          <p:cNvPr id="8" name="Изображение 7"/>
          <p:cNvPicPr>
            <a:picLocks noChangeAspect="1"/>
          </p:cNvPicPr>
          <p:nvPr/>
        </p:nvPicPr>
        <p:blipFill>
          <a:blip r:embed="rId4" cstate="print">
            <a:alphaModFix amt="99000"/>
          </a:blip>
          <a:srcRect/>
          <a:stretch>
            <a:fillRect/>
          </a:stretch>
        </p:blipFill>
        <p:spPr>
          <a:xfrm>
            <a:off x="1322582" y="2115242"/>
            <a:ext cx="3323961" cy="4154951"/>
          </a:xfrm>
          <a:prstGeom prst="rect">
            <a:avLst/>
          </a:prstGeom>
        </p:spPr>
      </p:pic>
    </p:spTree>
    <p:extLst>
      <p:ext uri="{BB962C8B-B14F-4D97-AF65-F5344CB8AC3E}">
        <p14:creationId xmlns:p14="http://schemas.microsoft.com/office/powerpoint/2010/main" val="238405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rcRect/>
          <a:stretch>
            <a:fillRect/>
          </a:stretch>
        </p:blipFill>
        <p:spPr>
          <a:xfrm>
            <a:off x="557348" y="250705"/>
            <a:ext cx="809898" cy="1024284"/>
          </a:xfrm>
          <a:prstGeom prst="rect">
            <a:avLst/>
          </a:prstGeom>
        </p:spPr>
      </p:pic>
      <p:sp>
        <p:nvSpPr>
          <p:cNvPr id="5" name="Подзаголовок 4"/>
          <p:cNvSpPr>
            <a:spLocks noGrp="1" noEditPoints="1"/>
          </p:cNvSpPr>
          <p:nvPr>
            <p:ph type="subTitle" idx="1"/>
          </p:nvPr>
        </p:nvSpPr>
        <p:spPr>
          <a:xfrm>
            <a:off x="2121041" y="16705"/>
            <a:ext cx="8915399" cy="468000"/>
          </a:xfrm>
        </p:spPr>
        <p:txBody>
          <a:bodyPr lIns="72000" tIns="36000" rIns="72000" bIns="36000">
            <a:noAutofit/>
          </a:bodyPr>
          <a:lstStyle/>
          <a:p>
            <a:pPr algn="ctr">
              <a:spcBef>
                <a:spcPts val="0"/>
              </a:spcBef>
            </a:pP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Ануфриев </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Сергей Иванович</a:t>
            </a: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(27.02.1976–09.09.2023)</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3919101" y="1711300"/>
            <a:ext cx="8197856" cy="5078313"/>
          </a:xfrm>
          <a:prstGeom prst="rect">
            <a:avLst/>
          </a:prstGeom>
          <a:noFill/>
        </p:spPr>
        <p:txBody>
          <a:bodyPr wrap="square" rtlCol="0">
            <a:spAutoFit/>
          </a:bodyPr>
          <a:lstStyle/>
          <a:p>
            <a:pPr indent="450000" algn="just">
              <a:lnSpc>
                <a:spcPct val="100000"/>
              </a:lnSpc>
              <a:spcAft>
                <a:spcPts val="0"/>
              </a:spcAft>
            </a:pP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Ануфриев Сергей Иванович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родился 27 февраля 1976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года, в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селе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Красное </a:t>
            </a: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Красненского</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района Белгородской области. В этом селе он жил со своей семьёй до 2017 года,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затем переехал в село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Орловка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Белгородского района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вместе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с женой и детьми</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В детстве Сергей не посещал детский сад, так как за всеми детьми в семье Ануфриевых присматривали бабушки. Он учился в </a:t>
            </a:r>
            <a:r>
              <a:rPr lang="ru-RU" sz="1200" dirty="0" err="1">
                <a:latin typeface="Times New Roman" panose="02020603050405020304" pitchFamily="18" charset="0"/>
                <a:ea typeface="Times New Roman" panose="02020603050405020304" pitchFamily="18" charset="0"/>
                <a:cs typeface="Times New Roman" panose="02020603050405020304" pitchFamily="18" charset="0"/>
              </a:rPr>
              <a:t>Красненской</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 школе до 9 класса. В начальной школе он был прилежным учеником, получал только пятёрки и посещал драматический кружок. Однако из-за болезни матери, Натальи Сергеевны, Сергей был вынужден временно переехать в село Бессоновка, где он продолжил обучение в 8 классе</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Сергей гордился тем, что во время учёбы в школе он подрабатывал помощником комбайнёра и смог заработать на мотоцикл своим трудом. После окончания средней школы он получил средне-специальное образование в городе Алексеевка по специальности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«Водитель-тракторист».</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В 1994 году Сергей был призван на срочную службу в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Москву,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где служил водителем на грузовом автомобиле «Урал». После службы он был командирован в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Чечню,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в 1996 году в должности сержанта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милиции, где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участвовал в боевых действиях</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По возвращении в родной </a:t>
            </a:r>
            <a:r>
              <a:rPr lang="ru-RU" sz="1200" dirty="0" err="1">
                <a:latin typeface="Times New Roman" panose="02020603050405020304" pitchFamily="18" charset="0"/>
                <a:ea typeface="Times New Roman" panose="02020603050405020304" pitchFamily="18" charset="0"/>
                <a:cs typeface="Times New Roman" panose="02020603050405020304" pitchFamily="18" charset="0"/>
              </a:rPr>
              <a:t>Красненский</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район,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Сергей работал водителем, слесарем,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охранником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на элеваторе. Он также занимался животноводством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любил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рыбалку, был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мастером на все руки</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В </a:t>
            </a:r>
            <a:r>
              <a:rPr lang="ru-RU" sz="1200" dirty="0" err="1">
                <a:latin typeface="Times New Roman" panose="02020603050405020304" pitchFamily="18" charset="0"/>
                <a:ea typeface="Times New Roman" panose="02020603050405020304" pitchFamily="18" charset="0"/>
                <a:cs typeface="Times New Roman" panose="02020603050405020304" pitchFamily="18" charset="0"/>
              </a:rPr>
              <a:t>Красненском</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 районе он познакомился со своей будущей женой, Светланой Владимировной. В 2017 году они переехали в село Орловка Белгородского района, но Сергею не нравилось это место, и он планировал переехать в другое поселение</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В 2023 году Сергей переехал из Орловки в село Красное, где устроился на работу водителем школьного автобуса. Вскоре он объявил своей семье о своём решении отправиться в зону специальной военной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операции.</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21 августа 2023 года Сергей заключил контракт и ушёл на СВО в звании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рядового.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Последний раз он выходил на связь с женой 9 сентября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2023 года.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Во время боевых действий он погиб в селе </a:t>
            </a: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Ковалёвка</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Луганской области,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9 сентября 2023 года. Причина смерти — острая массивная кровопотеря</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Семья получила похоронку 13 декабря 2023 года.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Похороны героя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состоялись 17 декабря 2023 года в селе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Николаевка,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Белгородского района</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Сергей Иванович представлен к Ордену Мужества посмертно.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Место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захоронения: село Николаевка Белгородского района, Белгородской области, 17 декабря 2023 года.</a:t>
            </a:r>
          </a:p>
        </p:txBody>
      </p:sp>
      <p:pic>
        <p:nvPicPr>
          <p:cNvPr id="8" name="Изображение 5"/>
          <p:cNvPicPr>
            <a:picLocks noChangeAspect="1"/>
          </p:cNvPicPr>
          <p:nvPr/>
        </p:nvPicPr>
        <p:blipFill>
          <a:blip r:embed="rId4" cstate="print"/>
          <a:srcRect/>
          <a:stretch>
            <a:fillRect/>
          </a:stretch>
        </p:blipFill>
        <p:spPr>
          <a:xfrm>
            <a:off x="743770" y="2250753"/>
            <a:ext cx="3054157" cy="3597045"/>
          </a:xfrm>
          <a:prstGeom prst="rect">
            <a:avLst/>
          </a:prstGeom>
        </p:spPr>
      </p:pic>
    </p:spTree>
    <p:extLst>
      <p:ext uri="{BB962C8B-B14F-4D97-AF65-F5344CB8AC3E}">
        <p14:creationId xmlns:p14="http://schemas.microsoft.com/office/powerpoint/2010/main" val="7035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rcRect/>
          <a:stretch>
            <a:fillRect/>
          </a:stretch>
        </p:blipFill>
        <p:spPr>
          <a:xfrm>
            <a:off x="557348" y="250705"/>
            <a:ext cx="809898" cy="1024284"/>
          </a:xfrm>
          <a:prstGeom prst="rect">
            <a:avLst/>
          </a:prstGeom>
        </p:spPr>
      </p:pic>
      <p:sp>
        <p:nvSpPr>
          <p:cNvPr id="5" name="Подзаголовок 4"/>
          <p:cNvSpPr>
            <a:spLocks noGrp="1" noEditPoints="1"/>
          </p:cNvSpPr>
          <p:nvPr>
            <p:ph type="subTitle" idx="1"/>
          </p:nvPr>
        </p:nvSpPr>
        <p:spPr>
          <a:xfrm>
            <a:off x="2067983" y="-234000"/>
            <a:ext cx="8915399" cy="468000"/>
          </a:xfrm>
        </p:spPr>
        <p:txBody>
          <a:bodyPr lIns="72000" tIns="36000" rIns="72000" bIns="36000">
            <a:noAutofit/>
          </a:bodyPr>
          <a:lstStyle/>
          <a:p>
            <a:pPr algn="ctr">
              <a:spcBef>
                <a:spcPts val="0"/>
              </a:spcBef>
            </a:pP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Вицко</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Роман Анатольевич</a:t>
            </a: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(30.04.1977–30.11.2023)</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051006" y="1901756"/>
            <a:ext cx="7940144" cy="4278094"/>
          </a:xfrm>
          <a:prstGeom prst="rect">
            <a:avLst/>
          </a:prstGeom>
          <a:noFill/>
        </p:spPr>
        <p:txBody>
          <a:bodyPr wrap="square" rtlCol="0">
            <a:spAutoFit/>
          </a:bodyPr>
          <a:lstStyle/>
          <a:p>
            <a:pPr indent="450000" algn="just"/>
            <a:r>
              <a:rPr lang="ru-RU" sz="1600" dirty="0" smtClean="0">
                <a:latin typeface="Times New Roman" panose="02020603050405020304" pitchFamily="18" charset="0"/>
                <a:cs typeface="Times New Roman" panose="02020603050405020304" pitchFamily="18" charset="0"/>
              </a:rPr>
              <a:t>Вицко Роман Анатольевич родился 30 апреля 1977  </a:t>
            </a:r>
            <a:r>
              <a:rPr lang="ru-RU" sz="1600" dirty="0">
                <a:latin typeface="Times New Roman" panose="02020603050405020304" pitchFamily="18" charset="0"/>
                <a:cs typeface="Times New Roman" panose="02020603050405020304" pitchFamily="18" charset="0"/>
              </a:rPr>
              <a:t>года в селе </a:t>
            </a:r>
            <a:r>
              <a:rPr lang="ru-RU" sz="1600" dirty="0" smtClean="0">
                <a:latin typeface="Times New Roman" panose="02020603050405020304" pitchFamily="18" charset="0"/>
                <a:cs typeface="Times New Roman" panose="02020603050405020304" pitchFamily="18" charset="0"/>
              </a:rPr>
              <a:t>Красное Белгородского района Белгородской </a:t>
            </a:r>
            <a:r>
              <a:rPr lang="ru-RU" sz="1600" dirty="0">
                <a:latin typeface="Times New Roman" panose="02020603050405020304" pitchFamily="18" charset="0"/>
                <a:cs typeface="Times New Roman" panose="02020603050405020304" pitchFamily="18" charset="0"/>
              </a:rPr>
              <a:t>области.</a:t>
            </a:r>
            <a:endParaRPr lang="ru-RU" sz="1600" dirty="0" smtClean="0">
              <a:latin typeface="Times New Roman" panose="02020603050405020304" pitchFamily="18" charset="0"/>
              <a:cs typeface="Times New Roman" panose="02020603050405020304" pitchFamily="18" charset="0"/>
            </a:endParaRPr>
          </a:p>
          <a:p>
            <a:pPr indent="450000" algn="just"/>
            <a:r>
              <a:rPr lang="ru-RU" sz="1600" dirty="0" smtClean="0">
                <a:latin typeface="Times New Roman" panose="02020603050405020304" pitchFamily="18" charset="0"/>
                <a:cs typeface="Times New Roman" panose="02020603050405020304" pitchFamily="18" charset="0"/>
              </a:rPr>
              <a:t>С 1986 г. по 1993 г. обучался в Бессоновской средней общеобразовательной школе.</a:t>
            </a:r>
          </a:p>
          <a:p>
            <a:pPr indent="450000" algn="just"/>
            <a:r>
              <a:rPr lang="ru-RU" sz="1600" dirty="0" smtClean="0">
                <a:latin typeface="Times New Roman" panose="02020603050405020304" pitchFamily="18" charset="0"/>
                <a:cs typeface="Times New Roman" panose="02020603050405020304" pitchFamily="18" charset="0"/>
              </a:rPr>
              <a:t>Трудолюбие, уважение к старшим привили Роману с детства отец и мать. Любая работа кипела у него в руках: то сено косит, то в поле в бригаде трудится, то дрова заготавливает.</a:t>
            </a:r>
          </a:p>
          <a:p>
            <a:pPr indent="450000" algn="just"/>
            <a:r>
              <a:rPr lang="ru-RU" sz="1600" dirty="0" smtClean="0">
                <a:latin typeface="Times New Roman" panose="02020603050405020304" pitchFamily="18" charset="0"/>
                <a:cs typeface="Times New Roman" panose="02020603050405020304" pitchFamily="18" charset="0"/>
              </a:rPr>
              <a:t>Он никогда не оставлял товарищей в беде, всегда шёл на помощь, Роман был надёжен в дружбе, на него всегда можно было опереться.</a:t>
            </a:r>
          </a:p>
          <a:p>
            <a:pPr indent="450000" algn="just"/>
            <a:r>
              <a:rPr lang="ru-RU" sz="1600" dirty="0" smtClean="0">
                <a:latin typeface="Times New Roman" panose="02020603050405020304" pitchFamily="18" charset="0"/>
                <a:cs typeface="Times New Roman" panose="02020603050405020304" pitchFamily="18" charset="0"/>
              </a:rPr>
              <a:t>Вот главная черта в характере Романа - не бояться трудностей, способность брать на себя ответственность. </a:t>
            </a:r>
            <a:r>
              <a:rPr lang="ru-RU" sz="1600" dirty="0">
                <a:latin typeface="Times New Roman" panose="02020603050405020304" pitchFamily="18" charset="0"/>
                <a:cs typeface="Times New Roman" panose="02020603050405020304" pitchFamily="18" charset="0"/>
              </a:rPr>
              <a:t>Всю свою жизнь он проработал в СПК «Колхоз имени Горина» на ферме </a:t>
            </a:r>
            <a:r>
              <a:rPr lang="ru-RU" sz="1600" dirty="0" smtClean="0">
                <a:latin typeface="Times New Roman" panose="02020603050405020304" pitchFamily="18" charset="0"/>
                <a:cs typeface="Times New Roman" panose="02020603050405020304" pitchFamily="18" charset="0"/>
              </a:rPr>
              <a:t> в с. Орловка, </a:t>
            </a:r>
            <a:r>
              <a:rPr lang="ru-RU" sz="1600" dirty="0">
                <a:latin typeface="Times New Roman" panose="02020603050405020304" pitchFamily="18" charset="0"/>
                <a:cs typeface="Times New Roman" panose="02020603050405020304" pitchFamily="18" charset="0"/>
              </a:rPr>
              <a:t>трактористом</a:t>
            </a:r>
            <a:r>
              <a:rPr lang="ru-RU" sz="1600" dirty="0" smtClean="0">
                <a:latin typeface="Times New Roman" panose="02020603050405020304" pitchFamily="18" charset="0"/>
                <a:cs typeface="Times New Roman" panose="02020603050405020304" pitchFamily="18" charset="0"/>
              </a:rPr>
              <a:t>.</a:t>
            </a:r>
          </a:p>
          <a:p>
            <a:pPr indent="450000" algn="just"/>
            <a:r>
              <a:rPr lang="ru-RU" sz="1600" dirty="0" smtClean="0">
                <a:latin typeface="Times New Roman" panose="02020603050405020304" pitchFamily="18" charset="0"/>
                <a:cs typeface="Times New Roman" panose="02020603050405020304" pitchFamily="18" charset="0"/>
              </a:rPr>
              <a:t>Роман Анатольевич погиб 30 ноября 2023 г. при выполнении задач в ходе специальной военной операции на территории Донецкой Народной Республики, будучи рядовым десантно-штурмового полка. У Романа Анатольевича  остались супруга и двое детей.</a:t>
            </a:r>
          </a:p>
          <a:p>
            <a:pPr indent="450000" algn="just"/>
            <a:r>
              <a:rPr lang="ru-RU" sz="1600" dirty="0" smtClean="0">
                <a:latin typeface="Times New Roman" panose="02020603050405020304" pitchFamily="18" charset="0"/>
                <a:cs typeface="Times New Roman" panose="02020603050405020304" pitchFamily="18" charset="0"/>
              </a:rPr>
              <a:t>Герой посмертно награждён орденом Мужества. Похоронен Роман Анатольевич 13 декабря 2023 г. в селе Орловка.</a:t>
            </a:r>
          </a:p>
        </p:txBody>
      </p:sp>
      <p:pic>
        <p:nvPicPr>
          <p:cNvPr id="1026" name="Picture 2"/>
          <p:cNvPicPr>
            <a:picLocks noChangeAspect="1" noChangeArrowheads="1"/>
          </p:cNvPicPr>
          <p:nvPr/>
        </p:nvPicPr>
        <p:blipFill>
          <a:blip r:embed="rId4" cstate="print"/>
          <a:srcRect/>
          <a:stretch>
            <a:fillRect/>
          </a:stretch>
        </p:blipFill>
        <p:spPr bwMode="auto">
          <a:xfrm>
            <a:off x="547354" y="1533342"/>
            <a:ext cx="3041257" cy="5014922"/>
          </a:xfrm>
          <a:prstGeom prst="rect">
            <a:avLst/>
          </a:prstGeom>
          <a:ln>
            <a:noFill/>
          </a:ln>
          <a:effectLst>
            <a:outerShdw blurRad="190500" algn="tl" rotWithShape="0">
              <a:srgbClr val="000000">
                <a:alpha val="70000"/>
              </a:srgbClr>
            </a:outerShdw>
          </a:effectLst>
        </p:spPr>
      </p:pic>
      <p:pic>
        <p:nvPicPr>
          <p:cNvPr id="8" name="Рисунок 7"/>
          <p:cNvPicPr/>
          <p:nvPr/>
        </p:nvPicPr>
        <p:blipFill>
          <a:blip r:embed="rId5" cstate="print">
            <a:extLst>
              <a:ext uri="{28A0092B-C50C-407E-A947-70E740481C1C}">
                <a14:useLocalDpi xmlns:a14="http://schemas.microsoft.com/office/drawing/2010/main" val="0"/>
              </a:ext>
            </a:extLst>
          </a:blip>
          <a:stretch>
            <a:fillRect/>
          </a:stretch>
        </p:blipFill>
        <p:spPr>
          <a:xfrm>
            <a:off x="10849247" y="208665"/>
            <a:ext cx="868058" cy="1586096"/>
          </a:xfrm>
          <a:prstGeom prst="rect">
            <a:avLst/>
          </a:prstGeom>
        </p:spPr>
      </p:pic>
    </p:spTree>
    <p:extLst>
      <p:ext uri="{BB962C8B-B14F-4D97-AF65-F5344CB8AC3E}">
        <p14:creationId xmlns:p14="http://schemas.microsoft.com/office/powerpoint/2010/main" val="276800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rcRect/>
          <a:stretch>
            <a:fillRect/>
          </a:stretch>
        </p:blipFill>
        <p:spPr>
          <a:xfrm>
            <a:off x="557348" y="250705"/>
            <a:ext cx="809898" cy="1024284"/>
          </a:xfrm>
          <a:prstGeom prst="rect">
            <a:avLst/>
          </a:prstGeom>
        </p:spPr>
      </p:pic>
      <p:sp>
        <p:nvSpPr>
          <p:cNvPr id="5" name="Подзаголовок 4"/>
          <p:cNvSpPr>
            <a:spLocks noGrp="1" noEditPoints="1"/>
          </p:cNvSpPr>
          <p:nvPr>
            <p:ph type="subTitle" idx="1"/>
          </p:nvPr>
        </p:nvSpPr>
        <p:spPr>
          <a:xfrm>
            <a:off x="2121041" y="16705"/>
            <a:ext cx="8915399" cy="468000"/>
          </a:xfrm>
        </p:spPr>
        <p:txBody>
          <a:bodyPr lIns="72000" tIns="36000" rIns="72000" bIns="36000">
            <a:noAutofit/>
          </a:bodyPr>
          <a:lstStyle/>
          <a:p>
            <a:pPr algn="ctr">
              <a:spcBef>
                <a:spcPts val="0"/>
              </a:spcBef>
            </a:pP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Челапко</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Денис Андреевич</a:t>
            </a:r>
            <a:endPar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endParaRP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                     (28.01.1999–10.11.2023)</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093535" y="1777415"/>
            <a:ext cx="7926331" cy="4516621"/>
          </a:xfrm>
          <a:prstGeom prst="rect">
            <a:avLst/>
          </a:prstGeom>
          <a:noFill/>
        </p:spPr>
        <p:txBody>
          <a:bodyPr wrap="square" rtlCol="0">
            <a:spAutoFit/>
          </a:bodyPr>
          <a:lstStyle/>
          <a:p>
            <a:pPr indent="450000" algn="just">
              <a:lnSpc>
                <a:spcPct val="100000"/>
              </a:lnSpc>
              <a:spcAft>
                <a:spcPts val="0"/>
              </a:spcAft>
            </a:pPr>
            <a:r>
              <a:rPr lang="ru-RU" sz="1250" dirty="0" err="1">
                <a:latin typeface="Times New Roman" panose="02020603050405020304" pitchFamily="18" charset="0"/>
                <a:ea typeface="Times New Roman" panose="02020603050405020304" pitchFamily="18" charset="0"/>
                <a:cs typeface="Times New Roman" panose="02020603050405020304" pitchFamily="18" charset="0"/>
              </a:rPr>
              <a:t>Челапко</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 Денис Андреевич родился 28 января 1999 года в селе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Ближнее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Белгородского района Белгородской области. В 2006 году он пошёл в первый класс Комсомольской средней общеобразовательной школы.</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В школе Денис активно участвовал в жизни учебного заведения. Он занимался футболом и волейболом, показывая хорошие результаты на соревнованиях. Позже он перешёл в </a:t>
            </a:r>
            <a:r>
              <a:rPr lang="ru-RU" sz="1250" dirty="0" err="1">
                <a:latin typeface="Times New Roman" panose="02020603050405020304" pitchFamily="18" charset="0"/>
                <a:ea typeface="Times New Roman" panose="02020603050405020304" pitchFamily="18" charset="0"/>
                <a:cs typeface="Times New Roman" panose="02020603050405020304" pitchFamily="18" charset="0"/>
              </a:rPr>
              <a:t>Бессоновскую</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 СОШ, где продолжал успешно учиться. Среди школьных предметов Денис особенно выделял физику и физкультуру.</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В 2016 году Денис окончил 9 классов. После этого он поступил в Белгородский индустриальный колледж, где получил специальность «Техническая эксплуатация и обслуживание электрического и электромеханического оборудования</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 До службы в армии Денис работал в такси в Белгороде и в кондитерском цеху в посёлке Комсомольский.</a:t>
            </a:r>
            <a:endParaRPr lang="ru-RU" sz="125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Помимо учёбы, Денис активно участвовал и в общественной жизни. Он всегда был готов помочь своим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товарищам.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Денис всегда проявлял уважение к другим людям. Он также умел правильно реагировать на справедливую критику и прислушиваться к советам.</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20 октября 2022 года Денис был призван в ряды Вооружённых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Сил РФ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для прохождения действительной военной службы. После окончания срока службы он был уволен в запас.</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 В зону специальной военной операции попал в рамках частичной мобилизации 20.10.2022 г. Находясь в зоне специальной военной операции, получил боевое ранение</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 После лечения продолжил службу в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национальных войсках Российской гвардии, в/ч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41680 в звании—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ефрейтор, наводчик-оператор 2 отделения 2 взвода 3 роты 1 МСБ. </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10 ноября 2023 года Денис погиб в ходе выполнения боевого задания. Это произошло в населённом пункте Водяное </a:t>
            </a:r>
            <a:r>
              <a:rPr lang="ru-RU" sz="1250" dirty="0" err="1" smtClean="0">
                <a:latin typeface="Times New Roman" panose="02020603050405020304" pitchFamily="18" charset="0"/>
                <a:ea typeface="Times New Roman" panose="02020603050405020304" pitchFamily="18" charset="0"/>
                <a:cs typeface="Times New Roman" panose="02020603050405020304" pitchFamily="18" charset="0"/>
              </a:rPr>
              <a:t>Ясиноватовского</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района Донецкой Народной Республики. </a:t>
            </a:r>
          </a:p>
          <a:p>
            <a:pPr indent="450000" algn="just">
              <a:lnSpc>
                <a:spcPct val="100000"/>
              </a:lnSpc>
              <a:spcAft>
                <a:spcPts val="0"/>
              </a:spcAft>
            </a:pPr>
            <a:r>
              <a:rPr lang="ru-RU" sz="1250" dirty="0">
                <a:latin typeface="Times New Roman" panose="02020603050405020304" pitchFamily="18" charset="0"/>
                <a:ea typeface="Times New Roman" panose="02020603050405020304" pitchFamily="18" charset="0"/>
                <a:cs typeface="Times New Roman" panose="02020603050405020304" pitchFamily="18" charset="0"/>
              </a:rPr>
              <a:t>За свой подвиг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Денис Андреевич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был награждён «Орденом мужества» посмертно. 24 ноября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2023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года он был похоронен с воинскими почестями на кладбище села </a:t>
            </a:r>
            <a:r>
              <a:rPr lang="ru-RU" sz="1250" dirty="0" smtClean="0">
                <a:latin typeface="Times New Roman" panose="02020603050405020304" pitchFamily="18" charset="0"/>
                <a:ea typeface="Times New Roman" panose="02020603050405020304" pitchFamily="18" charset="0"/>
                <a:cs typeface="Times New Roman" panose="02020603050405020304" pitchFamily="18" charset="0"/>
              </a:rPr>
              <a:t>Ближнее, Белгородского района </a:t>
            </a:r>
            <a:r>
              <a:rPr lang="ru-RU" sz="1250" dirty="0">
                <a:latin typeface="Times New Roman" panose="02020603050405020304" pitchFamily="18" charset="0"/>
                <a:ea typeface="Times New Roman" panose="02020603050405020304" pitchFamily="18" charset="0"/>
                <a:cs typeface="Times New Roman" panose="02020603050405020304" pitchFamily="18" charset="0"/>
              </a:rPr>
              <a:t>Белгородской области.</a:t>
            </a:r>
          </a:p>
        </p:txBody>
      </p:sp>
      <p:pic>
        <p:nvPicPr>
          <p:cNvPr id="9" name="Изображение 7"/>
          <p:cNvPicPr>
            <a:picLocks noChangeAspect="1"/>
          </p:cNvPicPr>
          <p:nvPr/>
        </p:nvPicPr>
        <p:blipFill>
          <a:blip r:embed="rId4" cstate="print"/>
          <a:srcRect/>
          <a:stretch>
            <a:fillRect/>
          </a:stretch>
        </p:blipFill>
        <p:spPr>
          <a:xfrm>
            <a:off x="1464064" y="193637"/>
            <a:ext cx="2344142" cy="3167553"/>
          </a:xfrm>
          <a:prstGeom prst="rect">
            <a:avLst/>
          </a:prstGeom>
        </p:spPr>
      </p:pic>
      <p:pic>
        <p:nvPicPr>
          <p:cNvPr id="10" name="Изображение 5"/>
          <p:cNvPicPr>
            <a:picLocks noChangeAspect="1"/>
          </p:cNvPicPr>
          <p:nvPr/>
        </p:nvPicPr>
        <p:blipFill>
          <a:blip r:embed="rId5" cstate="print"/>
          <a:srcRect/>
          <a:stretch>
            <a:fillRect/>
          </a:stretch>
        </p:blipFill>
        <p:spPr>
          <a:xfrm>
            <a:off x="1431791" y="3407266"/>
            <a:ext cx="2344142" cy="3238008"/>
          </a:xfrm>
          <a:prstGeom prst="rect">
            <a:avLst/>
          </a:prstGeom>
        </p:spPr>
      </p:pic>
    </p:spTree>
    <p:extLst>
      <p:ext uri="{BB962C8B-B14F-4D97-AF65-F5344CB8AC3E}">
        <p14:creationId xmlns:p14="http://schemas.microsoft.com/office/powerpoint/2010/main" val="409135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srcRect/>
          <a:stretch>
            <a:fillRect/>
          </a:stretch>
        </p:blipFill>
        <p:spPr>
          <a:xfrm>
            <a:off x="557348" y="250705"/>
            <a:ext cx="809898" cy="1024284"/>
          </a:xfrm>
          <a:prstGeom prst="rect">
            <a:avLst/>
          </a:prstGeom>
        </p:spPr>
      </p:pic>
      <p:sp>
        <p:nvSpPr>
          <p:cNvPr id="5" name="Подзаголовок 4"/>
          <p:cNvSpPr>
            <a:spLocks noGrp="1" noEditPoints="1"/>
          </p:cNvSpPr>
          <p:nvPr>
            <p:ph type="subTitle" idx="1"/>
          </p:nvPr>
        </p:nvSpPr>
        <p:spPr>
          <a:xfrm>
            <a:off x="3910692" y="16705"/>
            <a:ext cx="7125748" cy="1679743"/>
          </a:xfrm>
        </p:spPr>
        <p:txBody>
          <a:bodyPr lIns="72000" tIns="36000" rIns="72000" bIns="36000">
            <a:noAutofit/>
          </a:bodyPr>
          <a:lstStyle/>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Скребцов</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Игорь </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Николаевич</a:t>
            </a:r>
            <a:r>
              <a:rPr lang="ru-RU" sz="3200" b="1" dirty="0" smtClean="0">
                <a:solidFill>
                  <a:schemeClr val="accent2">
                    <a:lumMod val="50000"/>
                  </a:schemeClr>
                </a:solidFill>
                <a:latin typeface="Times New Roman" panose="02020603050405020304" pitchFamily="18" charset="0"/>
                <a:ea typeface="Calibri" panose="020F0502020204030204" pitchFamily="34" charset="0"/>
              </a:rPr>
              <a:t>                                                                                                            (17.03.1974–12.02.2024)</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729449" y="1812965"/>
            <a:ext cx="6822037" cy="3970318"/>
          </a:xfrm>
          <a:prstGeom prst="rect">
            <a:avLst/>
          </a:prstGeom>
          <a:noFill/>
        </p:spPr>
        <p:txBody>
          <a:bodyPr wrap="square" rtlCol="0">
            <a:spAutoFit/>
          </a:bodyPr>
          <a:lstStyle/>
          <a:p>
            <a:pPr indent="450000" algn="just">
              <a:lnSpc>
                <a:spcPct val="100000"/>
              </a:lnSpc>
              <a:spcAft>
                <a:spcPts val="0"/>
              </a:spcAft>
            </a:pP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Скребцов</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Игорь Николаевич родился 17 марта 1974 года в селе Бессоновка Белгородского района Белгородской области. В 1981 году он пошёл в </a:t>
            </a: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Бессоновскую</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среднюю общеобразовательную школу, которую окончил в 1991 году.</a:t>
            </a:r>
          </a:p>
          <a:p>
            <a:pPr indent="450000" algn="just">
              <a:lnSpc>
                <a:spcPct val="100000"/>
              </a:lnSpc>
              <a:spcAft>
                <a:spcPts val="0"/>
              </a:spcAft>
            </a:pP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После окончания школы Игорь Николаевич был призван на срочную службу в армию, где служил в ВВС города Тольятти. В 1993 году он вернулся из армии и начал работать водителем в колхозе имени Фрунзе. В 1995 году он женился, и у него родилась дочь Антонина.</a:t>
            </a:r>
          </a:p>
          <a:p>
            <a:pPr indent="450000" algn="just">
              <a:lnSpc>
                <a:spcPct val="100000"/>
              </a:lnSpc>
              <a:spcAft>
                <a:spcPts val="0"/>
              </a:spcAft>
            </a:pP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В 1999 году Игорь Николаевич пошёл служить в Погранотряд (Пограничные войска) города Белгорода. В 2000 году у него родилась вторая дочь Марина. В 2002 году он был уволен со службы по состоянию здоровья. В том же году он устроился охранником на химический склад колхоза имени Фрунзе. В 2003 году у него родился сын Дмитрий, а в 2004 году — сын Александр.</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С 2006 года Игорь Николаевич работал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водителем.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Когда началась специальная военная операция, его старший сын Дмитрий находился на срочной службе в армии. Тогда Игорь Николаевич решил встать на защиту своей Родины и Отечества и подписал контракт с Министерством обороны Российской Федерации.</a:t>
            </a:r>
          </a:p>
          <a:p>
            <a:pPr indent="450000" algn="just">
              <a:lnSpc>
                <a:spcPct val="100000"/>
              </a:lnSpc>
              <a:spcAft>
                <a:spcPts val="0"/>
              </a:spcAft>
            </a:pPr>
            <a:r>
              <a:rPr lang="ru-RU" sz="1200" dirty="0">
                <a:latin typeface="Times New Roman" panose="02020603050405020304" pitchFamily="18" charset="0"/>
                <a:ea typeface="Times New Roman" panose="02020603050405020304" pitchFamily="18" charset="0"/>
                <a:cs typeface="Times New Roman" panose="02020603050405020304" pitchFamily="18" charset="0"/>
              </a:rPr>
              <a:t>21 июля 2022 года </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Игорь Николаевич </a:t>
            </a:r>
            <a:r>
              <a:rPr lang="ru-RU" sz="1200" dirty="0">
                <a:latin typeface="Times New Roman" panose="02020603050405020304" pitchFamily="18" charset="0"/>
                <a:ea typeface="Times New Roman" panose="02020603050405020304" pitchFamily="18" charset="0"/>
                <a:cs typeface="Times New Roman" panose="02020603050405020304" pitchFamily="18" charset="0"/>
              </a:rPr>
              <a:t>стал добровольцем и начал свой долгий путь в качестве водителя РМТО ГСМ (водитель бензовоза). 19 марта 2023 года его перевели в 72-ю мотострелковую бригаду и присвоили звание ефрейтора.</a:t>
            </a:r>
            <a:endParaRPr lang="ru-RU" sz="12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indent="450000" algn="just">
              <a:lnSpc>
                <a:spcPct val="100000"/>
              </a:lnSpc>
              <a:spcAft>
                <a:spcPts val="0"/>
              </a:spcAft>
            </a:pP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Игорь Николаевич участвовал в освобождении </a:t>
            </a: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Бахмута</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(Артёмовска) и населённых пунктов Донецкой области. Он погиб 12 февраля 2024 года в Донецкой Народной Республике, населённый пункт </a:t>
            </a:r>
            <a:r>
              <a:rPr lang="ru-RU" sz="1200" dirty="0" err="1" smtClean="0">
                <a:latin typeface="Times New Roman" panose="02020603050405020304" pitchFamily="18" charset="0"/>
                <a:ea typeface="Times New Roman" panose="02020603050405020304" pitchFamily="18" charset="0"/>
                <a:cs typeface="Times New Roman" panose="02020603050405020304" pitchFamily="18" charset="0"/>
              </a:rPr>
              <a:t>Клещеевка</a:t>
            </a:r>
            <a:r>
              <a:rPr lang="ru-RU" sz="1200" dirty="0" smtClean="0">
                <a:latin typeface="Times New Roman" panose="02020603050405020304" pitchFamily="18" charset="0"/>
                <a:ea typeface="Times New Roman" panose="02020603050405020304" pitchFamily="18" charset="0"/>
                <a:cs typeface="Times New Roman" panose="02020603050405020304" pitchFamily="18" charset="0"/>
              </a:rPr>
              <a:t>. За свою храбрость и мужество он был награждён медалью «За храбрость» и орденом Мужества.</a:t>
            </a:r>
            <a:endParaRPr lang="ru-RU" sz="12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26" name="Picture 2" descr="C:\Users\Перунова ОВ\Desktop\e45f760a-7917-4a42-93ce-9600983f8b60.jpg"/>
          <p:cNvPicPr>
            <a:picLocks noChangeAspect="1" noChangeArrowheads="1"/>
          </p:cNvPicPr>
          <p:nvPr/>
        </p:nvPicPr>
        <p:blipFill>
          <a:blip r:embed="rId4" cstate="print"/>
          <a:srcRect/>
          <a:stretch>
            <a:fillRect/>
          </a:stretch>
        </p:blipFill>
        <p:spPr bwMode="auto">
          <a:xfrm>
            <a:off x="1682733" y="537882"/>
            <a:ext cx="2781690" cy="5922085"/>
          </a:xfrm>
          <a:prstGeom prst="rect">
            <a:avLst/>
          </a:prstGeom>
          <a:noFill/>
        </p:spPr>
      </p:pic>
    </p:spTree>
    <p:extLst>
      <p:ext uri="{BB962C8B-B14F-4D97-AF65-F5344CB8AC3E}">
        <p14:creationId xmlns:p14="http://schemas.microsoft.com/office/powerpoint/2010/main" val="1346261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xmlns="" id="{0D055AB2-C758-426E-A81D-52813019DB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r="3960"/>
          <a:stretch>
            <a:fillRect/>
          </a:stretch>
        </p:blipFill>
        <p:spPr bwMode="auto">
          <a:xfrm>
            <a:off x="1011099" y="1680610"/>
            <a:ext cx="3304340" cy="4837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385328"/>
            <a:ext cx="8915399" cy="500111"/>
          </a:xfrm>
        </p:spPr>
        <p:txBody>
          <a:bodyPr>
            <a:noAutofit/>
          </a:bodyPr>
          <a:lstStyle/>
          <a:p>
            <a:pPr algn="ctr">
              <a:spcBef>
                <a:spcPts val="0"/>
              </a:spcBef>
            </a:pPr>
            <a:r>
              <a:rPr lang="ru-RU" sz="3200" b="1" dirty="0">
                <a:solidFill>
                  <a:schemeClr val="accent2">
                    <a:lumMod val="50000"/>
                  </a:schemeClr>
                </a:solidFill>
                <a:latin typeface="Book Antiqua" panose="02040602050305030304" pitchFamily="18" charset="0"/>
              </a:rPr>
              <a:t>Александр Филиппович Андросов </a:t>
            </a:r>
          </a:p>
          <a:p>
            <a:pPr algn="ctr">
              <a:spcBef>
                <a:spcPts val="0"/>
              </a:spcBef>
            </a:pPr>
            <a:r>
              <a:rPr lang="ru-RU" sz="3200" b="1" dirty="0">
                <a:solidFill>
                  <a:schemeClr val="accent2">
                    <a:lumMod val="50000"/>
                  </a:schemeClr>
                </a:solidFill>
                <a:latin typeface="Book Antiqua" panose="02040602050305030304" pitchFamily="18" charset="0"/>
              </a:rPr>
              <a:t>(1917 –1941)</a:t>
            </a:r>
          </a:p>
        </p:txBody>
      </p:sp>
      <p:sp>
        <p:nvSpPr>
          <p:cNvPr id="7" name="TextBox 6"/>
          <p:cNvSpPr txBox="1"/>
          <p:nvPr/>
        </p:nvSpPr>
        <p:spPr>
          <a:xfrm>
            <a:off x="4710224" y="1850731"/>
            <a:ext cx="7227305" cy="4339650"/>
          </a:xfrm>
          <a:prstGeom prst="rect">
            <a:avLst/>
          </a:prstGeom>
          <a:noFill/>
        </p:spPr>
        <p:txBody>
          <a:bodyPr wrap="square" rtlCol="0">
            <a:spAutoFit/>
          </a:bodyPr>
          <a:lstStyle/>
          <a:p>
            <a:pPr algn="just"/>
            <a:r>
              <a:rPr lang="ru-RU" sz="1200" dirty="0">
                <a:latin typeface="Times New Roman" panose="02020603050405020304" pitchFamily="18" charset="0"/>
                <a:cs typeface="Times New Roman" panose="02020603050405020304" pitchFamily="18" charset="0"/>
              </a:rPr>
              <a:t>          А. Андросов родился в 1917 году, учился в </a:t>
            </a:r>
            <a:r>
              <a:rPr lang="ru-RU" sz="1200" dirty="0" err="1">
                <a:latin typeface="Times New Roman" panose="02020603050405020304" pitchFamily="18" charset="0"/>
                <a:cs typeface="Times New Roman" panose="02020603050405020304" pitchFamily="18" charset="0"/>
              </a:rPr>
              <a:t>Беломестненской</a:t>
            </a:r>
            <a:r>
              <a:rPr lang="ru-RU" sz="1200" dirty="0">
                <a:latin typeface="Times New Roman" panose="02020603050405020304" pitchFamily="18" charset="0"/>
                <a:cs typeface="Times New Roman" panose="02020603050405020304" pitchFamily="18" charset="0"/>
              </a:rPr>
              <a:t> школе. Отличник учебы,  дисциплинированный, энергичный, трудолюбивый, хороший общественник. Трудолюбие и настойчивость – отличительные черты в характере Саши Андросова. Был он учеником в тракторной бригаде. </a:t>
            </a:r>
          </a:p>
          <a:p>
            <a:pPr algn="just"/>
            <a:r>
              <a:rPr lang="ru-RU" sz="1200" dirty="0">
                <a:latin typeface="Times New Roman" panose="02020603050405020304" pitchFamily="18" charset="0"/>
                <a:cs typeface="Times New Roman" panose="02020603050405020304" pitchFamily="18" charset="0"/>
              </a:rPr>
              <a:t>          Наступил грозный 1941 год. Немецкие захватчики напали на нашу Родину. Саша рвался на фронт и тяжело переживал, что  по состоянию здоровья ему неоднократно отказывали. </a:t>
            </a:r>
          </a:p>
          <a:p>
            <a:pPr algn="just"/>
            <a:r>
              <a:rPr lang="ru-RU" sz="1200" dirty="0">
                <a:latin typeface="Times New Roman" panose="02020603050405020304" pitchFamily="18" charset="0"/>
                <a:cs typeface="Times New Roman" panose="02020603050405020304" pitchFamily="18" charset="0"/>
              </a:rPr>
              <a:t>          Враг приближался к </a:t>
            </a:r>
            <a:r>
              <a:rPr lang="ru-RU" sz="1200" dirty="0" err="1">
                <a:latin typeface="Times New Roman" panose="02020603050405020304" pitchFamily="18" charset="0"/>
                <a:cs typeface="Times New Roman" panose="02020603050405020304" pitchFamily="18" charset="0"/>
              </a:rPr>
              <a:t>Беломестному</a:t>
            </a:r>
            <a:r>
              <a:rPr lang="ru-RU" sz="1200" dirty="0">
                <a:latin typeface="Times New Roman" panose="02020603050405020304" pitchFamily="18" charset="0"/>
                <a:cs typeface="Times New Roman" panose="02020603050405020304" pitchFamily="18" charset="0"/>
              </a:rPr>
              <a:t>. Александр Андросов вместе со старшими товарищами эвакуировал в глубь страны машины и оборудование. «Буду бороться в тылу, - решил он.</a:t>
            </a:r>
          </a:p>
          <a:p>
            <a:pPr algn="just"/>
            <a:r>
              <a:rPr lang="ru-RU" sz="1200" dirty="0">
                <a:latin typeface="Times New Roman" panose="02020603050405020304" pitchFamily="18" charset="0"/>
                <a:cs typeface="Times New Roman" panose="02020603050405020304" pitchFamily="18" charset="0"/>
              </a:rPr>
              <a:t>          Фашисты убивали мирных жителей, всех тех, кто противился установлению «нового порядка». В селе Петропавловка немцы расстреляли семерых колхозников. Вечером враги прибыли в Беломестное. </a:t>
            </a:r>
          </a:p>
          <a:p>
            <a:pPr algn="just"/>
            <a:r>
              <a:rPr lang="ru-RU" sz="1200" dirty="0">
                <a:latin typeface="Times New Roman" panose="02020603050405020304" pitchFamily="18" charset="0"/>
                <a:cs typeface="Times New Roman" panose="02020603050405020304" pitchFamily="18" charset="0"/>
              </a:rPr>
              <a:t>          Декабрьская ночь. Почти до рассвета находился в засаде Александр Андросов. Он пристально следил за немецкими часовыми, которые охраняли конюшню. Вот оба часовых сошлись, затем направляются в хату. Одно мгновение и Саша облил бензином стены конюшни, подпер двери и торопливо чиркнул спичкой. Яркие языки пламени охватили конюшню. Немцы бросились спасать свое хозяйство, но было уже поздно: огонь уничтожил 86 лошадей, 2 автомашины, много боеприпасов. </a:t>
            </a:r>
          </a:p>
          <a:p>
            <a:pPr algn="just"/>
            <a:r>
              <a:rPr lang="ru-RU" sz="1200" dirty="0">
                <a:latin typeface="Times New Roman" panose="02020603050405020304" pitchFamily="18" charset="0"/>
                <a:cs typeface="Times New Roman" panose="02020603050405020304" pitchFamily="18" charset="0"/>
              </a:rPr>
              <a:t>         Утром к сгоревшей конюшне сгоняли мужчин, подростков, детей и убеленных сединой стариков – «Если виновник не будет найден, каждый десятый будет расстрелян», - кричал комендант. Заложников заперли в  вокзальном здании. И вот один из жителей, Иван Сотник, выдал немцам комсомольца. Александра  арестовали. Два дня его пытали, требовали признаться, назвать имена своих товарищей. </a:t>
            </a:r>
          </a:p>
          <a:p>
            <a:pPr algn="just"/>
            <a:r>
              <a:rPr lang="ru-RU" sz="1200" dirty="0">
                <a:latin typeface="Times New Roman" panose="02020603050405020304" pitchFamily="18" charset="0"/>
                <a:cs typeface="Times New Roman" panose="02020603050405020304" pitchFamily="18" charset="0"/>
              </a:rPr>
              <a:t>         Утром жителей </a:t>
            </a:r>
            <a:r>
              <a:rPr lang="ru-RU" sz="1200" dirty="0" err="1">
                <a:latin typeface="Times New Roman" panose="02020603050405020304" pitchFamily="18" charset="0"/>
                <a:cs typeface="Times New Roman" panose="02020603050405020304" pitchFamily="18" charset="0"/>
              </a:rPr>
              <a:t>Беломестного</a:t>
            </a:r>
            <a:r>
              <a:rPr lang="ru-RU" sz="1200" dirty="0">
                <a:latin typeface="Times New Roman" panose="02020603050405020304" pitchFamily="18" charset="0"/>
                <a:cs typeface="Times New Roman" panose="02020603050405020304" pitchFamily="18" charset="0"/>
              </a:rPr>
              <a:t> снова согнали к месту пожарища. Избитый до крови Александр Андросов гордо шел к виселице… Труп Александра три дня  висел на виселице, фашисты запретили хоронить комсомольца.</a:t>
            </a:r>
          </a:p>
          <a:p>
            <a:pPr algn="just"/>
            <a:r>
              <a:rPr lang="ru-RU" sz="1200" dirty="0">
                <a:latin typeface="Times New Roman" panose="02020603050405020304" pitchFamily="18" charset="0"/>
                <a:cs typeface="Times New Roman" panose="02020603050405020304" pitchFamily="18" charset="0"/>
              </a:rPr>
              <a:t>        Награды: Указом Президиума Верховного Совета СССР от 18 июля 1946 года Андросов Александр Филиппович посмертно награжден орденом Отечественной войны </a:t>
            </a:r>
            <a:r>
              <a:rPr lang="en-US" sz="1200" dirty="0">
                <a:latin typeface="Times New Roman" panose="02020603050405020304" pitchFamily="18" charset="0"/>
                <a:cs typeface="Times New Roman" panose="02020603050405020304" pitchFamily="18" charset="0"/>
              </a:rPr>
              <a:t>I</a:t>
            </a:r>
            <a:r>
              <a:rPr lang="ru-RU" sz="1200" dirty="0">
                <a:latin typeface="Times New Roman" panose="02020603050405020304" pitchFamily="18" charset="0"/>
                <a:cs typeface="Times New Roman" panose="02020603050405020304" pitchFamily="18" charset="0"/>
              </a:rPr>
              <a:t> степени.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317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613891" y="624110"/>
            <a:ext cx="8890721" cy="1280890"/>
          </a:xfrm>
        </p:spPr>
        <p:txBody>
          <a:bodyPr/>
          <a:lstStyle/>
          <a:p>
            <a:pPr algn="ctr"/>
            <a:r>
              <a:rPr lang="ru-RU" b="1" dirty="0">
                <a:latin typeface="Book Antiqua" panose="02040602050305030304" pitchFamily="18" charset="0"/>
              </a:rPr>
              <a:t>Мироненко Николай Николаевич </a:t>
            </a:r>
            <a:br>
              <a:rPr lang="ru-RU" b="1" dirty="0">
                <a:latin typeface="Book Antiqua" panose="02040602050305030304" pitchFamily="18" charset="0"/>
              </a:rPr>
            </a:br>
            <a:r>
              <a:rPr lang="ru-RU" b="1" dirty="0">
                <a:latin typeface="Book Antiqua" panose="02040602050305030304" pitchFamily="18" charset="0"/>
              </a:rPr>
              <a:t>24.07.1985 – 09.04.2024</a:t>
            </a:r>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00875" y="1967610"/>
            <a:ext cx="3182438" cy="4243251"/>
          </a:xfrm>
          <a:prstGeom prst="rect">
            <a:avLst/>
          </a:prstGeom>
          <a:ln>
            <a:noFill/>
          </a:ln>
          <a:effectLst>
            <a:outerShdw blurRad="190500" algn="tl" rotWithShape="0">
              <a:srgbClr val="000000">
                <a:alpha val="70000"/>
              </a:srgbClr>
            </a:outerShdw>
          </a:effectLst>
        </p:spPr>
      </p:pic>
      <p:sp>
        <p:nvSpPr>
          <p:cNvPr id="5" name="TextBox 4"/>
          <p:cNvSpPr txBox="1"/>
          <p:nvPr/>
        </p:nvSpPr>
        <p:spPr>
          <a:xfrm>
            <a:off x="4319451" y="1967610"/>
            <a:ext cx="7686766" cy="4493538"/>
          </a:xfrm>
          <a:prstGeom prst="rect">
            <a:avLst/>
          </a:prstGeom>
          <a:noFill/>
        </p:spPr>
        <p:txBody>
          <a:bodyPr wrap="square" rtlCol="0">
            <a:spAutoFit/>
          </a:bodyPr>
          <a:lstStyle/>
          <a:p>
            <a:pPr algn="just"/>
            <a:r>
              <a:rPr lang="ru-RU" sz="1300" dirty="0" smtClean="0">
                <a:latin typeface="Times New Roman" panose="02020603050405020304" pitchFamily="18" charset="0"/>
                <a:cs typeface="Times New Roman" panose="02020603050405020304" pitchFamily="18" charset="0"/>
              </a:rPr>
              <a:t>Николай </a:t>
            </a:r>
            <a:r>
              <a:rPr lang="ru-RU" sz="1300" dirty="0">
                <a:latin typeface="Times New Roman" panose="02020603050405020304" pitchFamily="18" charset="0"/>
                <a:cs typeface="Times New Roman" panose="02020603050405020304" pitchFamily="18" charset="0"/>
              </a:rPr>
              <a:t>Николаевич родился 24 июля в Алма-Атинской области, </a:t>
            </a:r>
            <a:r>
              <a:rPr lang="ru-RU" sz="1300" dirty="0" err="1">
                <a:latin typeface="Times New Roman" panose="02020603050405020304" pitchFamily="18" charset="0"/>
                <a:cs typeface="Times New Roman" panose="02020603050405020304" pitchFamily="18" charset="0"/>
              </a:rPr>
              <a:t>Джамбулского</a:t>
            </a:r>
            <a:r>
              <a:rPr lang="ru-RU" sz="1300" dirty="0">
                <a:latin typeface="Times New Roman" panose="02020603050405020304" pitchFamily="18" charset="0"/>
                <a:cs typeface="Times New Roman" panose="02020603050405020304" pitchFamily="18" charset="0"/>
              </a:rPr>
              <a:t> района, селе Узунагач.</a:t>
            </a:r>
          </a:p>
          <a:p>
            <a:pPr algn="just"/>
            <a:r>
              <a:rPr lang="ru-RU" sz="1300" dirty="0">
                <a:latin typeface="Times New Roman" panose="02020603050405020304" pitchFamily="18" charset="0"/>
                <a:cs typeface="Times New Roman" panose="02020603050405020304" pitchFamily="18" charset="0"/>
              </a:rPr>
              <a:t>С  3-х лет (1988 года) посещал детский сад в Узунагаче. </a:t>
            </a:r>
          </a:p>
          <a:p>
            <a:pPr algn="just"/>
            <a:r>
              <a:rPr lang="ru-RU" sz="1300" dirty="0">
                <a:latin typeface="Times New Roman" panose="02020603050405020304" pitchFamily="18" charset="0"/>
                <a:cs typeface="Times New Roman" panose="02020603050405020304" pitchFamily="18" charset="0"/>
              </a:rPr>
              <a:t>В школу пошел в 1992 году имени Ломоносова в селе Узунагач. В 1998 году переехали с семьей в Белгородскую область и перевелся в Никольскую СОШ села Никольское Белгородского района. </a:t>
            </a:r>
          </a:p>
          <a:p>
            <a:pPr algn="just"/>
            <a:r>
              <a:rPr lang="ru-RU" sz="1300" dirty="0">
                <a:latin typeface="Times New Roman" panose="02020603050405020304" pitchFamily="18" charset="0"/>
                <a:cs typeface="Times New Roman" panose="02020603050405020304" pitchFamily="18" charset="0"/>
              </a:rPr>
              <a:t>В 2001 году поступил в Белгородский правоохранительный лицей имени Героя России В. В. Бурцева. Окончил в 2004 году.</a:t>
            </a:r>
          </a:p>
          <a:p>
            <a:pPr algn="just"/>
            <a:r>
              <a:rPr lang="ru-RU" sz="1300" dirty="0">
                <a:latin typeface="Times New Roman" panose="02020603050405020304" pitchFamily="18" charset="0"/>
                <a:cs typeface="Times New Roman" panose="02020603050405020304" pitchFamily="18" charset="0"/>
              </a:rPr>
              <a:t>В 2004 году поступил в Белгородский юридический институт МВД РФ им. И.Д. Путилина окончил его в 2006 году.</a:t>
            </a:r>
          </a:p>
          <a:p>
            <a:pPr algn="just"/>
            <a:r>
              <a:rPr lang="ru-RU" sz="1300" dirty="0">
                <a:latin typeface="Times New Roman" panose="02020603050405020304" pitchFamily="18" charset="0"/>
                <a:cs typeface="Times New Roman" panose="02020603050405020304" pitchFamily="18" charset="0"/>
              </a:rPr>
              <a:t>Имеет высшее юридическое образование по специальности правоохранительная деятельность. </a:t>
            </a:r>
          </a:p>
          <a:p>
            <a:pPr algn="just"/>
            <a:r>
              <a:rPr lang="ru-RU" sz="1300" dirty="0">
                <a:latin typeface="Times New Roman" panose="02020603050405020304" pitchFamily="18" charset="0"/>
                <a:cs typeface="Times New Roman" panose="02020603050405020304" pitchFamily="18" charset="0"/>
              </a:rPr>
              <a:t>Длительное время занимался дзюдо.</a:t>
            </a:r>
          </a:p>
          <a:p>
            <a:pPr algn="just"/>
            <a:r>
              <a:rPr lang="ru-RU" sz="1300" dirty="0">
                <a:latin typeface="Times New Roman" panose="02020603050405020304" pitchFamily="18" charset="0"/>
                <a:cs typeface="Times New Roman" panose="02020603050405020304" pitchFamily="18" charset="0"/>
              </a:rPr>
              <a:t>Срочную службу в рядах армии РФ  не проходил, окончил институт МВД и работал по профессии. </a:t>
            </a:r>
          </a:p>
          <a:p>
            <a:pPr algn="just"/>
            <a:r>
              <a:rPr lang="ru-RU" sz="1300" dirty="0">
                <a:latin typeface="Times New Roman" panose="02020603050405020304" pitchFamily="18" charset="0"/>
                <a:cs typeface="Times New Roman" panose="02020603050405020304" pitchFamily="18" charset="0"/>
              </a:rPr>
              <a:t>Последнее место работы: ООО «Мясная классика»</a:t>
            </a:r>
          </a:p>
          <a:p>
            <a:pPr algn="just"/>
            <a:r>
              <a:rPr lang="ru-RU" sz="1300" dirty="0">
                <a:latin typeface="Times New Roman" panose="02020603050405020304" pitchFamily="18" charset="0"/>
                <a:cs typeface="Times New Roman" panose="02020603050405020304" pitchFamily="18" charset="0"/>
              </a:rPr>
              <a:t>Доброволец. В октябре 2022 года Белгородский военкомат отказал по состоянию здоровья, тогда он уехал добровольцем в ЛНР, где был зачислен в 206 полк Луганской народной милиции. </a:t>
            </a:r>
          </a:p>
          <a:p>
            <a:pPr algn="just"/>
            <a:r>
              <a:rPr lang="ru-RU" sz="1300" dirty="0">
                <a:latin typeface="Times New Roman" panose="02020603050405020304" pitchFamily="18" charset="0"/>
                <a:cs typeface="Times New Roman" panose="02020603050405020304" pitchFamily="18" charset="0"/>
              </a:rPr>
              <a:t>Участвовал в боях за Сватово, Кременную, участвовал в составе штурмового отряда в штурме </a:t>
            </a:r>
            <a:r>
              <a:rPr lang="ru-RU" sz="1300" dirty="0" err="1">
                <a:latin typeface="Times New Roman" panose="02020603050405020304" pitchFamily="18" charset="0"/>
                <a:cs typeface="Times New Roman" panose="02020603050405020304" pitchFamily="18" charset="0"/>
              </a:rPr>
              <a:t>Бахмута</a:t>
            </a:r>
            <a:r>
              <a:rPr lang="ru-RU" sz="1300" dirty="0">
                <a:latin typeface="Times New Roman" panose="02020603050405020304" pitchFamily="18" charset="0"/>
                <a:cs typeface="Times New Roman" panose="02020603050405020304" pitchFamily="18" charset="0"/>
              </a:rPr>
              <a:t>. Уже командиром штурмового отряда бригады «ШТОРМ» освобождал </a:t>
            </a:r>
            <a:r>
              <a:rPr lang="ru-RU" sz="1300" dirty="0" err="1">
                <a:latin typeface="Times New Roman" panose="02020603050405020304" pitchFamily="18" charset="0"/>
                <a:cs typeface="Times New Roman" panose="02020603050405020304" pitchFamily="18" charset="0"/>
              </a:rPr>
              <a:t>Белогоровку</a:t>
            </a:r>
            <a:r>
              <a:rPr lang="ru-RU" sz="1300" dirty="0">
                <a:latin typeface="Times New Roman" panose="02020603050405020304" pitchFamily="18" charset="0"/>
                <a:cs typeface="Times New Roman" panose="02020603050405020304" pitchFamily="18" charset="0"/>
              </a:rPr>
              <a:t> ЛНР, где героически погиб 9 апреля 2024 года. За самоотверженность и боевые заслуги награжден орденом Мужества и медалью «Доброволец России».</a:t>
            </a:r>
          </a:p>
          <a:p>
            <a:pPr algn="just"/>
            <a:r>
              <a:rPr lang="ru-RU" sz="1300" dirty="0" smtClean="0">
                <a:latin typeface="Times New Roman" panose="02020603050405020304" pitchFamily="18" charset="0"/>
                <a:cs typeface="Times New Roman" panose="02020603050405020304" pitchFamily="18" charset="0"/>
              </a:rPr>
              <a:t>Погиб </a:t>
            </a:r>
            <a:r>
              <a:rPr lang="ru-RU" sz="1300" dirty="0">
                <a:latin typeface="Times New Roman" panose="02020603050405020304" pitchFamily="18" charset="0"/>
                <a:cs typeface="Times New Roman" panose="02020603050405020304" pitchFamily="18" charset="0"/>
              </a:rPr>
              <a:t>9 апреля 2024 года под </a:t>
            </a:r>
            <a:r>
              <a:rPr lang="ru-RU" sz="1300" dirty="0" err="1">
                <a:latin typeface="Times New Roman" panose="02020603050405020304" pitchFamily="18" charset="0"/>
                <a:cs typeface="Times New Roman" panose="02020603050405020304" pitchFamily="18" charset="0"/>
              </a:rPr>
              <a:t>н.п</a:t>
            </a:r>
            <a:r>
              <a:rPr lang="ru-RU" sz="1300" dirty="0">
                <a:latin typeface="Times New Roman" panose="02020603050405020304" pitchFamily="18" charset="0"/>
                <a:cs typeface="Times New Roman" panose="02020603050405020304" pitchFamily="18" charset="0"/>
              </a:rPr>
              <a:t>. </a:t>
            </a:r>
            <a:r>
              <a:rPr lang="ru-RU" sz="1300" dirty="0" err="1">
                <a:latin typeface="Times New Roman" panose="02020603050405020304" pitchFamily="18" charset="0"/>
                <a:cs typeface="Times New Roman" panose="02020603050405020304" pitchFamily="18" charset="0"/>
              </a:rPr>
              <a:t>Белогоровка</a:t>
            </a:r>
            <a:r>
              <a:rPr lang="ru-RU" sz="1300" dirty="0">
                <a:latin typeface="Times New Roman" panose="02020603050405020304" pitchFamily="18" charset="0"/>
                <a:cs typeface="Times New Roman" panose="02020603050405020304" pitchFamily="18" charset="0"/>
              </a:rPr>
              <a:t> ЛНР при выполнении боевого задания. </a:t>
            </a:r>
          </a:p>
          <a:p>
            <a:pPr algn="just"/>
            <a:r>
              <a:rPr lang="ru-RU" sz="1300" dirty="0">
                <a:latin typeface="Times New Roman" panose="02020603050405020304" pitchFamily="18" charset="0"/>
                <a:cs typeface="Times New Roman" panose="02020603050405020304" pitchFamily="18" charset="0"/>
              </a:rPr>
              <a:t>За самоотверженность и боевые заслуги Николай Николаевич награжден орденом Мужества и медалью «Доброволец России».</a:t>
            </a:r>
          </a:p>
          <a:p>
            <a:pPr algn="just"/>
            <a:r>
              <a:rPr lang="ru-RU" sz="1300" dirty="0">
                <a:latin typeface="Times New Roman" panose="02020603050405020304" pitchFamily="18" charset="0"/>
                <a:cs typeface="Times New Roman" panose="02020603050405020304" pitchFamily="18" charset="0"/>
              </a:rPr>
              <a:t>Место захоронения: 20 апреля 2024 года на Никольском кладбище Белгородского района</a:t>
            </a:r>
            <a:r>
              <a:rPr lang="ru-RU" sz="1300" dirty="0" smtClean="0">
                <a:latin typeface="Times New Roman" panose="02020603050405020304" pitchFamily="18" charset="0"/>
                <a:cs typeface="Times New Roman" panose="02020603050405020304" pitchFamily="18" charset="0"/>
              </a:rPr>
              <a:t>.</a:t>
            </a:r>
            <a:endParaRPr lang="ru-RU" sz="1300" dirty="0">
              <a:latin typeface="Times New Roman" panose="02020603050405020304" pitchFamily="18" charset="0"/>
              <a:cs typeface="Times New Roman" panose="02020603050405020304" pitchFamily="18" charset="0"/>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5488" y="172928"/>
            <a:ext cx="809898" cy="1024284"/>
          </a:xfrm>
          <a:prstGeom prst="rect">
            <a:avLst/>
          </a:prstGeom>
        </p:spPr>
      </p:pic>
    </p:spTree>
    <p:extLst>
      <p:ext uri="{BB962C8B-B14F-4D97-AF65-F5344CB8AC3E}">
        <p14:creationId xmlns:p14="http://schemas.microsoft.com/office/powerpoint/2010/main" val="339148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a:solidFill>
                  <a:schemeClr val="accent2">
                    <a:lumMod val="50000"/>
                  </a:schemeClr>
                </a:solidFill>
                <a:latin typeface="Book Antiqua" panose="02040602050305030304" pitchFamily="18" charset="0"/>
              </a:rPr>
              <a:t>Николай Петрович Жигалов</a:t>
            </a:r>
          </a:p>
          <a:p>
            <a:pPr algn="ctr">
              <a:spcBef>
                <a:spcPts val="0"/>
              </a:spcBef>
            </a:pPr>
            <a:r>
              <a:rPr lang="ru-RU" sz="3200" b="1" dirty="0">
                <a:solidFill>
                  <a:schemeClr val="accent2">
                    <a:lumMod val="50000"/>
                  </a:schemeClr>
                </a:solidFill>
                <a:latin typeface="Book Antiqua" panose="02040602050305030304" pitchFamily="18" charset="0"/>
              </a:rPr>
              <a:t>(22.05.1921- 10.07.1944)</a:t>
            </a:r>
          </a:p>
        </p:txBody>
      </p:sp>
      <p:sp>
        <p:nvSpPr>
          <p:cNvPr id="7" name="TextBox 6"/>
          <p:cNvSpPr txBox="1"/>
          <p:nvPr/>
        </p:nvSpPr>
        <p:spPr>
          <a:xfrm>
            <a:off x="4890977" y="1871996"/>
            <a:ext cx="7046552" cy="2123658"/>
          </a:xfrm>
          <a:prstGeom prst="rect">
            <a:avLst/>
          </a:prstGeom>
          <a:noFill/>
        </p:spPr>
        <p:txBody>
          <a:bodyPr wrap="square" rtlCol="0">
            <a:spAutoFit/>
          </a:bodyPr>
          <a:lstStyle/>
          <a:p>
            <a:pPr algn="just"/>
            <a:r>
              <a:rPr lang="ru-RU" sz="1200" dirty="0">
                <a:latin typeface="Times New Roman" panose="02020603050405020304" pitchFamily="18" charset="0"/>
                <a:cs typeface="Times New Roman" panose="02020603050405020304" pitchFamily="18" charset="0"/>
              </a:rPr>
              <a:t>         Николай Петрович Жигалов родился 22 мая 1921 года в селе Беломестное. Рос в крестьянской семье. Учился в школе на «4» и «5» .</a:t>
            </a:r>
          </a:p>
          <a:p>
            <a:pPr algn="just"/>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После окончания 7 классо</a:t>
            </a:r>
            <a:r>
              <a:rPr lang="ru-RU" sz="1200" dirty="0">
                <a:latin typeface="Times New Roman" panose="02020603050405020304" pitchFamily="18" charset="0"/>
                <a:ea typeface="Calibri" panose="020F0502020204030204" pitchFamily="34" charset="0"/>
                <a:cs typeface="Times New Roman" panose="02020603050405020304" pitchFamily="18" charset="0"/>
              </a:rPr>
              <a:t>в поступил учиться в аэроклуб. </a:t>
            </a:r>
          </a:p>
          <a:p>
            <a:pPr algn="just"/>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По окончании </a:t>
            </a:r>
            <a:r>
              <a:rPr lang="ru-RU" sz="1200" dirty="0" err="1">
                <a:effectLst/>
                <a:latin typeface="Times New Roman" panose="02020603050405020304" pitchFamily="18" charset="0"/>
                <a:ea typeface="Calibri" panose="020F0502020204030204" pitchFamily="34" charset="0"/>
                <a:cs typeface="Times New Roman" panose="02020603050405020304" pitchFamily="18" charset="0"/>
              </a:rPr>
              <a:t>Чугуевской</a:t>
            </a:r>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школы молодого летчика Николая Петровича Жигалова направили на Карельский фронт, где он был </a:t>
            </a:r>
            <a:r>
              <a:rPr lang="ru-RU" sz="1200" dirty="0">
                <a:latin typeface="Times New Roman" panose="02020603050405020304" pitchFamily="18" charset="0"/>
                <a:ea typeface="Calibri" panose="020F0502020204030204" pitchFamily="34" charset="0"/>
                <a:cs typeface="Times New Roman" panose="02020603050405020304" pitchFamily="18" charset="0"/>
              </a:rPr>
              <a:t>зачислен летчиком-</a:t>
            </a:r>
            <a:r>
              <a:rPr lang="ru-RU" sz="1200" dirty="0" err="1">
                <a:latin typeface="Times New Roman" panose="02020603050405020304" pitchFamily="18" charset="0"/>
                <a:ea typeface="Calibri" panose="020F0502020204030204" pitchFamily="34" charset="0"/>
                <a:cs typeface="Times New Roman" panose="02020603050405020304" pitchFamily="18" charset="0"/>
              </a:rPr>
              <a:t>истрибителем</a:t>
            </a:r>
            <a:r>
              <a:rPr lang="ru-RU" sz="1200" dirty="0">
                <a:latin typeface="Times New Roman" panose="02020603050405020304" pitchFamily="18" charset="0"/>
                <a:ea typeface="Calibri" panose="020F0502020204030204" pitchFamily="34" charset="0"/>
                <a:cs typeface="Times New Roman" panose="02020603050405020304" pitchFamily="18" charset="0"/>
              </a:rPr>
              <a:t> в 760-й истребительный авиаполк 261-й смешанной авиадивизии 7-й  Воздушной армии.</a:t>
            </a:r>
          </a:p>
          <a:p>
            <a:pPr algn="just"/>
            <a:r>
              <a:rPr lang="ru-RU" sz="1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 сентябре 1943 года в небе над </a:t>
            </a:r>
            <a:r>
              <a:rPr lang="ru-RU" sz="1200" dirty="0" err="1">
                <a:latin typeface="Times New Roman" panose="02020603050405020304" pitchFamily="18" charset="0"/>
                <a:cs typeface="Times New Roman" panose="02020603050405020304" pitchFamily="18" charset="0"/>
              </a:rPr>
              <a:t>Энгозеро</a:t>
            </a:r>
            <a:r>
              <a:rPr lang="ru-RU" sz="1200" dirty="0">
                <a:latin typeface="Times New Roman" panose="02020603050405020304" pitchFamily="18" charset="0"/>
                <a:cs typeface="Times New Roman" panose="02020603050405020304" pitchFamily="18" charset="0"/>
              </a:rPr>
              <a:t> погиб в неравном бою с немецкими "</a:t>
            </a:r>
            <a:r>
              <a:rPr lang="ru-RU" sz="1200" dirty="0" err="1">
                <a:latin typeface="Times New Roman" panose="02020603050405020304" pitchFamily="18" charset="0"/>
                <a:cs typeface="Times New Roman" panose="02020603050405020304" pitchFamily="18" charset="0"/>
              </a:rPr>
              <a:t>мессершмитами</a:t>
            </a:r>
            <a:r>
              <a:rPr lang="ru-RU" sz="1200" dirty="0">
                <a:latin typeface="Times New Roman" panose="02020603050405020304" pitchFamily="18" charset="0"/>
                <a:cs typeface="Times New Roman" panose="02020603050405020304" pitchFamily="18" charset="0"/>
              </a:rPr>
              <a:t>" летчик истребительного авиаполка 7-й  воздушной армии Карельского фронта младший лейтенант Николай Петрович Жигалов. </a:t>
            </a:r>
          </a:p>
          <a:p>
            <a:pPr algn="just"/>
            <a:r>
              <a:rPr lang="ru-RU"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Могила военного летчика находится у здания сельского Совета народных депутатов. На могиле установлены бетонный обелиск-пирамида, мемориальная доска.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xmlns="" id="{38972983-B5E0-4C2B-AEDA-6A4D2C006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5283" y="1680610"/>
            <a:ext cx="3500446" cy="4794089"/>
          </a:xfrm>
          <a:prstGeom prst="rect">
            <a:avLst/>
          </a:prstGeom>
        </p:spPr>
      </p:pic>
      <p:pic>
        <p:nvPicPr>
          <p:cNvPr id="8" name="Рисунок 7">
            <a:extLst>
              <a:ext uri="{FF2B5EF4-FFF2-40B4-BE49-F238E27FC236}">
                <a16:creationId xmlns:a16="http://schemas.microsoft.com/office/drawing/2014/main" xmlns="" id="{F01091F7-8064-4E62-9EAF-B2B944B4A9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1542" y="4535644"/>
            <a:ext cx="3133792" cy="1873233"/>
          </a:xfrm>
          <a:prstGeom prst="rect">
            <a:avLst/>
          </a:prstGeom>
        </p:spPr>
      </p:pic>
      <p:pic>
        <p:nvPicPr>
          <p:cNvPr id="10" name="Рисунок 9">
            <a:extLst>
              <a:ext uri="{FF2B5EF4-FFF2-40B4-BE49-F238E27FC236}">
                <a16:creationId xmlns:a16="http://schemas.microsoft.com/office/drawing/2014/main" xmlns="" id="{D6E742B9-EDFE-438E-8236-95D7D9051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21147" y="4535644"/>
            <a:ext cx="2869715" cy="1873233"/>
          </a:xfrm>
          <a:prstGeom prst="rect">
            <a:avLst/>
          </a:prstGeom>
        </p:spPr>
      </p:pic>
    </p:spTree>
    <p:extLst>
      <p:ext uri="{BB962C8B-B14F-4D97-AF65-F5344CB8AC3E}">
        <p14:creationId xmlns:p14="http://schemas.microsoft.com/office/powerpoint/2010/main" val="864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a:solidFill>
                  <a:schemeClr val="accent2">
                    <a:lumMod val="50000"/>
                  </a:schemeClr>
                </a:solidFill>
                <a:latin typeface="Book Antiqua" panose="02040602050305030304" pitchFamily="18" charset="0"/>
              </a:rPr>
              <a:t>Андросов Сергей Александрович</a:t>
            </a:r>
          </a:p>
          <a:p>
            <a:pPr algn="ctr">
              <a:spcBef>
                <a:spcPts val="0"/>
              </a:spcBef>
            </a:pPr>
            <a:r>
              <a:rPr lang="ru-RU" sz="3200" b="1" dirty="0">
                <a:solidFill>
                  <a:schemeClr val="accent2">
                    <a:lumMod val="50000"/>
                  </a:schemeClr>
                </a:solidFill>
                <a:latin typeface="Book Antiqua" panose="02040602050305030304" pitchFamily="18" charset="0"/>
              </a:rPr>
              <a:t>(22.06.1982г. – 17.11.2023г.)</a:t>
            </a:r>
          </a:p>
        </p:txBody>
      </p:sp>
      <p:sp>
        <p:nvSpPr>
          <p:cNvPr id="7" name="TextBox 6"/>
          <p:cNvSpPr txBox="1"/>
          <p:nvPr/>
        </p:nvSpPr>
        <p:spPr>
          <a:xfrm>
            <a:off x="4593266" y="1680610"/>
            <a:ext cx="7354896" cy="5816977"/>
          </a:xfrm>
          <a:prstGeom prst="rect">
            <a:avLst/>
          </a:prstGeom>
          <a:noFill/>
        </p:spPr>
        <p:txBody>
          <a:bodyPr wrap="square" rtlCol="0">
            <a:spAutoFit/>
          </a:bodyPr>
          <a:lstStyle/>
          <a:p>
            <a:pPr algn="just"/>
            <a:r>
              <a:rPr lang="ru-RU" sz="1200" dirty="0">
                <a:latin typeface="Times New Roman" panose="02020603050405020304" pitchFamily="18" charset="0"/>
                <a:cs typeface="Times New Roman" panose="02020603050405020304" pitchFamily="18" charset="0"/>
              </a:rPr>
              <a:t>          Андросов Сергей Александрович, родился 20 июня 1982 года (по паспорту) в селе </a:t>
            </a:r>
            <a:r>
              <a:rPr lang="ru-RU" sz="1200" dirty="0" err="1">
                <a:latin typeface="Times New Roman" panose="02020603050405020304" pitchFamily="18" charset="0"/>
                <a:cs typeface="Times New Roman" panose="02020603050405020304" pitchFamily="18" charset="0"/>
              </a:rPr>
              <a:t>Шопино</a:t>
            </a:r>
            <a:r>
              <a:rPr lang="ru-RU" sz="1200" dirty="0">
                <a:latin typeface="Times New Roman" panose="02020603050405020304" pitchFamily="18" charset="0"/>
                <a:cs typeface="Times New Roman" panose="02020603050405020304" pitchFamily="18" charset="0"/>
              </a:rPr>
              <a:t>  Яковлевского района Белгородской области. Фактически рожден в селе Беломестное, Белгородский район, Белгородская область, Россия.</a:t>
            </a:r>
          </a:p>
          <a:p>
            <a:pPr algn="just"/>
            <a:r>
              <a:rPr lang="ru-RU" sz="1200" dirty="0">
                <a:latin typeface="Times New Roman" panose="02020603050405020304" pitchFamily="18" charset="0"/>
                <a:cs typeface="Times New Roman" panose="02020603050405020304" pitchFamily="18" charset="0"/>
              </a:rPr>
              <a:t>          С 1985 по 1989 годы посещал Детский сад в микрорайоне «</a:t>
            </a:r>
            <a:r>
              <a:rPr lang="ru-RU" sz="1200" dirty="0" err="1">
                <a:latin typeface="Times New Roman" panose="02020603050405020304" pitchFamily="18" charset="0"/>
                <a:cs typeface="Times New Roman" panose="02020603050405020304" pitchFamily="18" charset="0"/>
              </a:rPr>
              <a:t>Гриневка</a:t>
            </a:r>
            <a:r>
              <a:rPr lang="ru-RU" sz="1200" dirty="0">
                <a:latin typeface="Times New Roman" panose="02020603050405020304" pitchFamily="18" charset="0"/>
                <a:cs typeface="Times New Roman" panose="02020603050405020304" pitchFamily="18" charset="0"/>
              </a:rPr>
              <a:t>» города Белгород. В 1989 году пошёл в первый класс общеобразовательной школы № 37 в городе Белгород.</a:t>
            </a:r>
          </a:p>
          <a:p>
            <a:pPr algn="just"/>
            <a:r>
              <a:rPr lang="ru-RU" sz="1200" dirty="0">
                <a:latin typeface="Times New Roman" panose="02020603050405020304" pitchFamily="18" charset="0"/>
                <a:cs typeface="Times New Roman" panose="02020603050405020304" pitchFamily="18" charset="0"/>
              </a:rPr>
              <a:t>          В июне 2000</a:t>
            </a:r>
            <a:r>
              <a:rPr lang="ru-RU" sz="1200" b="1"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года ВК Белгородского района был призван в ряды Вооруженных Сил для прохождения действительной военной службы. Службу по призыву проходил в период с 26.06. 2000 года по март 2002 года в в/части № 38901 города Ковров Владимирской области на должности курсант, с ноября 2000 года по декабрь 2000 года проходил службу в в/части № 09321 в городе Гюмри, Армения в должности заместитель командира взвода. С декабря 2000 года по март 2002 проходил службу в в/части № 09321 в городе Гюмри, Армения в должности водитель. С марта 2002 года по июнь 2006 проходил службу по контракту в в/части № 09321 в городе Гюмри, Армения в должности заместитель командира взвода в звании старший сержант. Проходил службу в группе российских войск в Закавказье. Был уволен в запас по окончании срока контрактной службы в должности заместителя командира стрелкового взвода.</a:t>
            </a:r>
          </a:p>
          <a:p>
            <a:pPr algn="just"/>
            <a:r>
              <a:rPr lang="ru-RU" sz="1200" dirty="0">
                <a:latin typeface="Times New Roman" panose="02020603050405020304" pitchFamily="18" charset="0"/>
                <a:cs typeface="Times New Roman" panose="02020603050405020304" pitchFamily="18" charset="0"/>
              </a:rPr>
              <a:t>          В 2014 году заключил брак. В семье 15 августа 2014 года родился сын Александр.</a:t>
            </a:r>
          </a:p>
          <a:p>
            <a:pPr algn="just"/>
            <a:r>
              <a:rPr lang="ru-RU" sz="1200" dirty="0">
                <a:latin typeface="Times New Roman" panose="02020603050405020304" pitchFamily="18" charset="0"/>
                <a:cs typeface="Times New Roman" panose="02020603050405020304" pitchFamily="18" charset="0"/>
              </a:rPr>
              <a:t>          23 сентября 2022 года был призван по мобилизационной повестке. 24 сентября 2022 года был направлен в военную часть в городе Курск для прохождения обучения на 2 месяца. После поездом отправлен в город Джанкой, для прохождения обучения на 3 месяца. Далее был отправлен в Запорожскую область в город Мелитополь. Выполнял задания на боевых дежурствах, шёл во второй линии обороны. Нёс службу в Запорожской области полгода, затем был переведен в Херсонскую область. В составе штурмовой группы оберегал правый берег реки Днепр. Все время находился в лесу. Несколько раз его штурмовая группа попадала под обстрел. Был водителем.</a:t>
            </a:r>
          </a:p>
          <a:p>
            <a:pPr algn="just"/>
            <a:r>
              <a:rPr lang="ru-RU" sz="1200" dirty="0">
                <a:latin typeface="Times New Roman" panose="02020603050405020304" pitchFamily="18" charset="0"/>
                <a:cs typeface="Times New Roman" panose="02020603050405020304" pitchFamily="18" charset="0"/>
              </a:rPr>
              <a:t>            Далее был переброшен в Херсонскую область. Умер 17 ноября 2023 года. 18 ноября 2023 года его жене позвонили сослуживцы и сообщили, что у Сергея не выдержало сердце.</a:t>
            </a:r>
          </a:p>
          <a:p>
            <a:pPr algn="just"/>
            <a:r>
              <a:rPr lang="ru-RU" sz="1200" dirty="0">
                <a:latin typeface="Times New Roman" panose="02020603050405020304" pitchFamily="18" charset="0"/>
                <a:cs typeface="Times New Roman" panose="02020603050405020304" pitchFamily="18" charset="0"/>
              </a:rPr>
              <a:t>           Похоронен 10.12.2023 на кладбище в селе Беломестное Белгородского района.</a:t>
            </a:r>
          </a:p>
          <a:p>
            <a:pPr algn="just"/>
            <a:r>
              <a:rPr lang="ru-RU" sz="1200" dirty="0">
                <a:latin typeface="Times New Roman" panose="02020603050405020304" pitchFamily="18" charset="0"/>
                <a:cs typeface="Times New Roman" panose="02020603050405020304" pitchFamily="18" charset="0"/>
              </a:rPr>
              <a:t>         Награды:  Присвоен Орден Мужества. </a:t>
            </a:r>
          </a:p>
          <a:p>
            <a:pPr algn="just"/>
            <a:r>
              <a:rPr lang="ru-RU" dirty="0"/>
              <a:t> </a:t>
            </a:r>
          </a:p>
          <a:p>
            <a:pPr algn="just"/>
            <a:endParaRPr lang="ru-RU" sz="1200" dirty="0">
              <a:latin typeface="Times New Roman" panose="02020603050405020304" pitchFamily="18" charset="0"/>
              <a:cs typeface="Times New Roman" panose="02020603050405020304" pitchFamily="18" charset="0"/>
            </a:endParaRPr>
          </a:p>
          <a:p>
            <a:pPr algn="just"/>
            <a:endParaRPr lang="ru-RU" sz="1200" dirty="0">
              <a:latin typeface="Times New Roman" panose="02020603050405020304" pitchFamily="18" charset="0"/>
              <a:cs typeface="Times New Roman" panose="02020603050405020304" pitchFamily="18" charset="0"/>
            </a:endParaRPr>
          </a:p>
          <a:p>
            <a:pPr algn="just"/>
            <a:r>
              <a:rPr lang="ru-RU" dirty="0"/>
              <a:t>  </a:t>
            </a:r>
            <a:r>
              <a:rPr lang="ru-RU" sz="1200" dirty="0">
                <a:latin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a:extLst>
              <a:ext uri="{FF2B5EF4-FFF2-40B4-BE49-F238E27FC236}">
                <a16:creationId xmlns:a16="http://schemas.microsoft.com/office/drawing/2014/main" xmlns="" id="{C8041540-5090-45E0-9375-5964CB3963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5366" y="1680610"/>
            <a:ext cx="3684182" cy="491224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455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154533" y="294847"/>
            <a:ext cx="8915399" cy="468000"/>
          </a:xfrm>
        </p:spPr>
        <p:txBody>
          <a:bodyPr lIns="72000" tIns="36000" rIns="72000" bIns="36000">
            <a:noAutofit/>
          </a:bodyPr>
          <a:lstStyle/>
          <a:p>
            <a:pPr algn="ctr">
              <a:spcBef>
                <a:spcPts val="0"/>
              </a:spcBef>
            </a:pPr>
            <a:r>
              <a:rPr lang="ru-RU" sz="3200" b="1" dirty="0" err="1">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Жарников</a:t>
            </a:r>
            <a:r>
              <a:rPr lang="ru-RU" sz="3200" b="1" dirty="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Роман Федорович</a:t>
            </a:r>
          </a:p>
          <a:p>
            <a:pPr algn="ctr">
              <a:spcBef>
                <a:spcPts val="0"/>
              </a:spcBef>
            </a:pPr>
            <a:r>
              <a:rPr lang="ru-RU" sz="3200" b="1" dirty="0">
                <a:solidFill>
                  <a:schemeClr val="accent2">
                    <a:lumMod val="50000"/>
                  </a:schemeClr>
                </a:solidFill>
                <a:latin typeface="Times New Roman" panose="02020603050405020304" pitchFamily="18" charset="0"/>
                <a:ea typeface="Calibri" panose="020F0502020204030204" pitchFamily="34" charset="0"/>
              </a:rPr>
              <a:t>(23.11.1983 –2023г.)</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369983" y="1627128"/>
            <a:ext cx="7596708" cy="5663089"/>
          </a:xfrm>
          <a:prstGeom prst="rect">
            <a:avLst/>
          </a:prstGeom>
          <a:noFill/>
        </p:spPr>
        <p:txBody>
          <a:bodyPr wrap="square" rtlCol="0">
            <a:spAutoFit/>
          </a:bodyPr>
          <a:lstStyle/>
          <a:p>
            <a:pPr indent="450215" algn="just"/>
            <a:r>
              <a:rPr lang="ru-RU" sz="1600" dirty="0" err="1">
                <a:latin typeface="Times New Roman" panose="02020603050405020304" pitchFamily="18" charset="0"/>
                <a:cs typeface="Times New Roman" panose="02020603050405020304" pitchFamily="18" charset="0"/>
              </a:rPr>
              <a:t>Жарников</a:t>
            </a:r>
            <a:r>
              <a:rPr lang="ru-RU" sz="1600" dirty="0">
                <a:latin typeface="Times New Roman" panose="02020603050405020304" pitchFamily="18" charset="0"/>
                <a:cs typeface="Times New Roman" panose="02020603050405020304" pitchFamily="18" charset="0"/>
              </a:rPr>
              <a:t> Роман Федорович родился 23 ноября 1983 года в городе Термез, Узбекской СССР. Школу закончил в городе Абакан. После с родителями переехал в Белгородский район, село </a:t>
            </a:r>
            <a:r>
              <a:rPr lang="ru-RU" sz="1600" dirty="0" err="1">
                <a:latin typeface="Times New Roman" panose="02020603050405020304" pitchFamily="18" charset="0"/>
                <a:cs typeface="Times New Roman" panose="02020603050405020304" pitchFamily="18" charset="0"/>
              </a:rPr>
              <a:t>Шишино</a:t>
            </a:r>
            <a:r>
              <a:rPr lang="ru-RU" sz="1600" dirty="0">
                <a:latin typeface="Times New Roman" panose="02020603050405020304" pitchFamily="18" charset="0"/>
                <a:cs typeface="Times New Roman" panose="02020603050405020304" pitchFamily="18" charset="0"/>
              </a:rPr>
              <a:t>. Учился в БГТУ им. Шухова.</a:t>
            </a:r>
          </a:p>
          <a:p>
            <a:pPr algn="just" fontAlgn="base"/>
            <a:r>
              <a:rPr lang="ru-RU" sz="1600" dirty="0">
                <a:latin typeface="Times New Roman" panose="02020603050405020304" pitchFamily="18" charset="0"/>
                <a:cs typeface="Times New Roman" panose="02020603050405020304" pitchFamily="18" charset="0"/>
              </a:rPr>
              <a:t>           Срочную службу проходил в городе Артем Приморского края, на аэродроме «Центральная-Угловая», в простонародье «Двойка», в военной части № 74555, в должности старший механик приводных радиостанций и радиомаркеров.</a:t>
            </a:r>
          </a:p>
          <a:p>
            <a:pPr algn="just" fontAlgn="base"/>
            <a:r>
              <a:rPr lang="ru-RU" sz="1600" dirty="0">
                <a:latin typeface="Times New Roman" panose="02020603050405020304" pitchFamily="18" charset="0"/>
                <a:cs typeface="Times New Roman" panose="02020603050405020304" pitchFamily="18" charset="0"/>
              </a:rPr>
              <a:t>           В сентябре 2023 года пошел служить на контрактную службу. Проходил службу в Красном Лимане и Кременной в должности командира минометного отделения, затем был переведен в разведывательную роту. Имел позывной «Белгород». Жетон – МТ – 557049, в/ч 12721, 3 минометная батарея, 488 полк, 144 дивизия. </a:t>
            </a:r>
          </a:p>
          <a:p>
            <a:pPr algn="just" fontAlgn="base"/>
            <a:r>
              <a:rPr lang="ru-RU" sz="1600" dirty="0">
                <a:latin typeface="Times New Roman" panose="02020603050405020304" pitchFamily="18" charset="0"/>
                <a:cs typeface="Times New Roman" panose="02020603050405020304" pitchFamily="18" charset="0"/>
              </a:rPr>
              <a:t>           3 июля 2023 года вечером сослуживцы позвонили его жене и сообщили, что у него было сильное ранение и его эвакуировали.</a:t>
            </a:r>
          </a:p>
          <a:p>
            <a:pPr fontAlgn="base"/>
            <a:r>
              <a:rPr lang="ru-RU" sz="1600" dirty="0">
                <a:latin typeface="Times New Roman" panose="02020603050405020304" pitchFamily="18" charset="0"/>
                <a:cs typeface="Times New Roman" panose="02020603050405020304" pitchFamily="18" charset="0"/>
              </a:rPr>
              <a:t>          11 августа 2023 года находился в госпитале. Затем считался пропавшим без вести.</a:t>
            </a:r>
          </a:p>
          <a:p>
            <a:pPr algn="just" fontAlgn="base"/>
            <a:r>
              <a:rPr lang="ru-RU" sz="1600" dirty="0">
                <a:latin typeface="Times New Roman" panose="02020603050405020304" pitchFamily="18" charset="0"/>
                <a:cs typeface="Times New Roman" panose="02020603050405020304" pitchFamily="18" charset="0"/>
              </a:rPr>
              <a:t>          Родные о его местонахождении не знали год, брат ездил в </a:t>
            </a:r>
            <a:r>
              <a:rPr lang="ru-RU" sz="1600" dirty="0" err="1">
                <a:latin typeface="Times New Roman" panose="02020603050405020304" pitchFamily="18" charset="0"/>
                <a:cs typeface="Times New Roman" panose="02020603050405020304" pitchFamily="18" charset="0"/>
              </a:rPr>
              <a:t>Ростов</a:t>
            </a:r>
            <a:r>
              <a:rPr lang="ru-RU" sz="1600" dirty="0">
                <a:latin typeface="Times New Roman" panose="02020603050405020304" pitchFamily="18" charset="0"/>
                <a:cs typeface="Times New Roman" panose="02020603050405020304" pitchFamily="18" charset="0"/>
              </a:rPr>
              <a:t> сдавал кровь на ДНК. Через год нашли. </a:t>
            </a:r>
          </a:p>
          <a:p>
            <a:pPr algn="just" fontAlgn="base"/>
            <a:r>
              <a:rPr lang="ru-RU" sz="1600" dirty="0">
                <a:latin typeface="Times New Roman" panose="02020603050405020304" pitchFamily="18" charset="0"/>
                <a:cs typeface="Times New Roman" panose="02020603050405020304" pitchFamily="18" charset="0"/>
              </a:rPr>
              <a:t>          Похоронен 11 июля 2024 года на кладбище в селе </a:t>
            </a:r>
            <a:r>
              <a:rPr lang="ru-RU" sz="1600" dirty="0" err="1">
                <a:latin typeface="Times New Roman" panose="02020603050405020304" pitchFamily="18" charset="0"/>
                <a:cs typeface="Times New Roman" panose="02020603050405020304" pitchFamily="18" charset="0"/>
              </a:rPr>
              <a:t>Шишино</a:t>
            </a:r>
            <a:r>
              <a:rPr lang="ru-RU" sz="1600" dirty="0">
                <a:latin typeface="Times New Roman" panose="02020603050405020304" pitchFamily="18" charset="0"/>
                <a:cs typeface="Times New Roman" panose="02020603050405020304" pitchFamily="18" charset="0"/>
              </a:rPr>
              <a:t> Белгородского района.</a:t>
            </a:r>
          </a:p>
          <a:p>
            <a:pPr algn="just" fontAlgn="base"/>
            <a:r>
              <a:rPr lang="ru-RU" sz="1600" dirty="0">
                <a:latin typeface="Times New Roman" panose="02020603050405020304" pitchFamily="18" charset="0"/>
                <a:cs typeface="Times New Roman" panose="02020603050405020304" pitchFamily="18" charset="0"/>
              </a:rPr>
              <a:t>          Награды: Присвоен Орден Мужества</a:t>
            </a:r>
          </a:p>
          <a:p>
            <a:pPr algn="just" fontAlgn="base"/>
            <a:endParaRPr lang="ru-RU" sz="1200" dirty="0">
              <a:latin typeface="Times New Roman" panose="02020603050405020304" pitchFamily="18" charset="0"/>
              <a:cs typeface="Times New Roman" panose="02020603050405020304" pitchFamily="18" charset="0"/>
            </a:endParaRPr>
          </a:p>
          <a:p>
            <a:pPr indent="450215" algn="just"/>
            <a:endParaRPr lang="ru-RU" dirty="0"/>
          </a:p>
          <a:p>
            <a:pPr indent="450215" algn="just">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a:extLst>
              <a:ext uri="{FF2B5EF4-FFF2-40B4-BE49-F238E27FC236}">
                <a16:creationId xmlns:a16="http://schemas.microsoft.com/office/drawing/2014/main" xmlns="" id="{A0594A29-6F5C-470D-B7A0-1B47DB76D87C}"/>
              </a:ext>
            </a:extLst>
          </p:cNvPr>
          <p:cNvPicPr>
            <a:picLocks noChangeAspect="1"/>
          </p:cNvPicPr>
          <p:nvPr/>
        </p:nvPicPr>
        <p:blipFill rotWithShape="1">
          <a:blip r:embed="rId3">
            <a:extLst>
              <a:ext uri="{28A0092B-C50C-407E-A947-70E740481C1C}">
                <a14:useLocalDpi xmlns:a14="http://schemas.microsoft.com/office/drawing/2010/main" val="0"/>
              </a:ext>
            </a:extLst>
          </a:blip>
          <a:srcRect t="7209" r="976" b="11121"/>
          <a:stretch/>
        </p:blipFill>
        <p:spPr>
          <a:xfrm>
            <a:off x="842600" y="1648220"/>
            <a:ext cx="3245697" cy="475470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53447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1231487"/>
          </a:xfrm>
        </p:spPr>
        <p:txBody>
          <a:bodyPr>
            <a:noAutofit/>
          </a:bodyPr>
          <a:lstStyle/>
          <a:p>
            <a:pPr algn="ctr"/>
            <a:r>
              <a:rPr lang="ru-RU" sz="3200" b="1" dirty="0">
                <a:latin typeface="Times New Roman" panose="02020603050405020304" pitchFamily="18" charset="0"/>
                <a:cs typeface="Times New Roman" panose="02020603050405020304" pitchFamily="18" charset="0"/>
              </a:rPr>
              <a:t>Бондаренко Михаил Валентинович </a:t>
            </a:r>
          </a:p>
          <a:p>
            <a:pPr algn="ctr"/>
            <a:r>
              <a:rPr lang="ru-RU" sz="3200" b="1" dirty="0">
                <a:latin typeface="Times New Roman" panose="02020603050405020304" pitchFamily="18" charset="0"/>
                <a:cs typeface="Times New Roman" panose="02020603050405020304" pitchFamily="18" charset="0"/>
              </a:rPr>
              <a:t> ( 12.08. 1980 – 10. 03. 2023)</a:t>
            </a:r>
          </a:p>
          <a:p>
            <a:pPr algn="ctr">
              <a:spcBef>
                <a:spcPts val="0"/>
              </a:spcBef>
            </a:pPr>
            <a:r>
              <a:rPr lang="ru-RU" sz="3200" b="1" dirty="0" smtClean="0">
                <a:solidFill>
                  <a:schemeClr val="accent2">
                    <a:lumMod val="50000"/>
                  </a:schemeClr>
                </a:solidFill>
                <a:latin typeface="Book Antiqua" panose="02040602050305030304" pitchFamily="18" charset="0"/>
              </a:rPr>
              <a:t> </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433777" y="1960828"/>
            <a:ext cx="7514384" cy="4816703"/>
          </a:xfrm>
          <a:prstGeom prst="rect">
            <a:avLst/>
          </a:prstGeom>
          <a:noFill/>
        </p:spPr>
        <p:txBody>
          <a:bodyPr wrap="square" rtlCol="0">
            <a:spAutoFit/>
          </a:bodyPr>
          <a:lstStyle/>
          <a:p>
            <a:pPr algn="just"/>
            <a:r>
              <a:rPr lang="ru-RU" sz="1400" dirty="0"/>
              <a:t>	</a:t>
            </a:r>
            <a:r>
              <a:rPr lang="ru-RU" sz="1400" dirty="0" smtClean="0">
                <a:latin typeface="Times New Roman" panose="02020603050405020304" pitchFamily="18" charset="0"/>
                <a:cs typeface="Times New Roman" panose="02020603050405020304" pitchFamily="18" charset="0"/>
              </a:rPr>
              <a:t>Родился </a:t>
            </a:r>
            <a:r>
              <a:rPr lang="ru-RU" sz="1400" dirty="0">
                <a:latin typeface="Times New Roman" panose="02020603050405020304" pitchFamily="18" charset="0"/>
                <a:cs typeface="Times New Roman" panose="02020603050405020304" pitchFamily="18" charset="0"/>
              </a:rPr>
              <a:t>12 августа 1980 года в поселке Майский. В 1986 году Михаил поступил учиться в Майскую гимназию.  </a:t>
            </a:r>
            <a:r>
              <a:rPr lang="ru-RU" sz="1400" dirty="0" smtClean="0">
                <a:latin typeface="Times New Roman" panose="02020603050405020304" pitchFamily="18" charset="0"/>
                <a:cs typeface="Times New Roman" panose="02020603050405020304" pitchFamily="18" charset="0"/>
              </a:rPr>
              <a:t>С </a:t>
            </a:r>
            <a:r>
              <a:rPr lang="ru-RU" sz="1400" dirty="0">
                <a:latin typeface="Times New Roman" panose="02020603050405020304" pitchFamily="18" charset="0"/>
                <a:cs typeface="Times New Roman" panose="02020603050405020304" pitchFamily="18" charset="0"/>
              </a:rPr>
              <a:t>детства его отличало бесстрашие, Михаил всегда находился в гуще событий, чувствовал ко всему личную сопричастность, был неравнодушным </a:t>
            </a:r>
            <a:r>
              <a:rPr lang="ru-RU" sz="1400" dirty="0" smtClean="0">
                <a:latin typeface="Times New Roman" panose="02020603050405020304" pitchFamily="18" charset="0"/>
                <a:cs typeface="Times New Roman" panose="02020603050405020304" pitchFamily="18" charset="0"/>
              </a:rPr>
              <a:t>человек. </a:t>
            </a:r>
          </a:p>
          <a:p>
            <a:pPr algn="just"/>
            <a:r>
              <a:rPr lang="ru-RU" sz="1400" dirty="0" smtClean="0">
                <a:latin typeface="Times New Roman" panose="02020603050405020304" pitchFamily="18" charset="0"/>
                <a:cs typeface="Times New Roman" panose="02020603050405020304" pitchFamily="18" charset="0"/>
              </a:rPr>
              <a:t>	По </a:t>
            </a:r>
            <a:r>
              <a:rPr lang="ru-RU" sz="1400" dirty="0">
                <a:latin typeface="Times New Roman" panose="02020603050405020304" pitchFamily="18" charset="0"/>
                <a:cs typeface="Times New Roman" panose="02020603050405020304" pitchFamily="18" charset="0"/>
              </a:rPr>
              <a:t>окончании 11-ти  классов поступил в Белгородскую государственную сельскохозяйственную академию на факультет «Технологии переработки молока и мяса».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2002 году окончил вуз, получив диплом технолога по переработке молочной продукции, а затем и дополнительную специальность «инженер – технолог</a:t>
            </a:r>
            <a:r>
              <a:rPr lang="ru-RU" sz="1400" dirty="0" smtClean="0">
                <a:latin typeface="Times New Roman" panose="02020603050405020304" pitchFamily="18" charset="0"/>
                <a:cs typeface="Times New Roman" panose="02020603050405020304" pitchFamily="18" charset="0"/>
              </a:rPr>
              <a:t>». </a:t>
            </a:r>
          </a:p>
          <a:p>
            <a:pPr algn="just"/>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После </a:t>
            </a:r>
            <a:r>
              <a:rPr lang="ru-RU" sz="1400" dirty="0">
                <a:latin typeface="Times New Roman" panose="02020603050405020304" pitchFamily="18" charset="0"/>
                <a:cs typeface="Times New Roman" panose="02020603050405020304" pitchFamily="18" charset="0"/>
              </a:rPr>
              <a:t>академии с 2002 по 2003 год служил в армии в Уральском военном округе, затем работал на предприятиях по своей специальности.  </a:t>
            </a:r>
            <a:endParaRPr lang="ru-RU" sz="1400" dirty="0" smtClean="0">
              <a:latin typeface="Times New Roman" panose="02020603050405020304" pitchFamily="18" charset="0"/>
              <a:cs typeface="Times New Roman" panose="02020603050405020304" pitchFamily="18" charset="0"/>
            </a:endParaRPr>
          </a:p>
          <a:p>
            <a:pPr algn="just"/>
            <a:r>
              <a:rPr lang="ru-RU" sz="1400" dirty="0" smtClean="0">
                <a:latin typeface="Times New Roman" panose="02020603050405020304" pitchFamily="18" charset="0"/>
                <a:cs typeface="Times New Roman" panose="02020603050405020304" pitchFamily="18" charset="0"/>
              </a:rPr>
              <a:t>	20 </a:t>
            </a:r>
            <a:r>
              <a:rPr lang="ru-RU" sz="1400" dirty="0">
                <a:latin typeface="Times New Roman" panose="02020603050405020304" pitchFamily="18" charset="0"/>
                <a:cs typeface="Times New Roman" panose="02020603050405020304" pitchFamily="18" charset="0"/>
              </a:rPr>
              <a:t>октября 2022 года Бондаренко Михаил был призван на военную службу по мобилизации, направленную в зону проведения специальной военной операции. </a:t>
            </a:r>
          </a:p>
          <a:p>
            <a:pPr algn="just"/>
            <a:r>
              <a:rPr lang="ru-RU" sz="1400" dirty="0" smtClean="0">
                <a:latin typeface="Times New Roman" panose="02020603050405020304" pitchFamily="18" charset="0"/>
                <a:cs typeface="Times New Roman" panose="02020603050405020304" pitchFamily="18" charset="0"/>
              </a:rPr>
              <a:t>	С </a:t>
            </a:r>
            <a:r>
              <a:rPr lang="ru-RU" sz="1400" dirty="0">
                <a:latin typeface="Times New Roman" panose="02020603050405020304" pitchFamily="18" charset="0"/>
                <a:cs typeface="Times New Roman" panose="02020603050405020304" pitchFamily="18" charset="0"/>
              </a:rPr>
              <a:t>5 января 2023 года стоял на защите российской границы в районе села Большетроицкое </a:t>
            </a:r>
            <a:r>
              <a:rPr lang="ru-RU" sz="1400" dirty="0" err="1">
                <a:latin typeface="Times New Roman" panose="02020603050405020304" pitchFamily="18" charset="0"/>
                <a:cs typeface="Times New Roman" panose="02020603050405020304" pitchFamily="18" charset="0"/>
              </a:rPr>
              <a:t>Шебекинского</a:t>
            </a:r>
            <a:r>
              <a:rPr lang="ru-RU" sz="1400" dirty="0">
                <a:latin typeface="Times New Roman" panose="02020603050405020304" pitchFamily="18" charset="0"/>
                <a:cs typeface="Times New Roman" panose="02020603050405020304" pitchFamily="18" charset="0"/>
              </a:rPr>
              <a:t> района, а в марте 2023 года был переведен на территорию Донецкой Народной Республики.</a:t>
            </a:r>
          </a:p>
          <a:p>
            <a:pPr algn="just"/>
            <a:r>
              <a:rPr lang="ru-RU" sz="1400" dirty="0" smtClean="0">
                <a:latin typeface="Times New Roman" panose="02020603050405020304" pitchFamily="18" charset="0"/>
                <a:cs typeface="Times New Roman" panose="02020603050405020304" pitchFamily="18" charset="0"/>
              </a:rPr>
              <a:t>	В </a:t>
            </a:r>
            <a:r>
              <a:rPr lang="ru-RU" sz="1400" dirty="0">
                <a:latin typeface="Times New Roman" panose="02020603050405020304" pitchFamily="18" charset="0"/>
                <a:cs typeface="Times New Roman" panose="02020603050405020304" pitchFamily="18" charset="0"/>
              </a:rPr>
              <a:t>ночь с 9 на 10 марта рядовой Бондаренко Михаил в составе штурмового отряда мотострелкового взвода вступил в ближний бой  на </a:t>
            </a:r>
            <a:r>
              <a:rPr lang="ru-RU" sz="1400" dirty="0" err="1">
                <a:latin typeface="Times New Roman" panose="02020603050405020304" pitchFamily="18" charset="0"/>
                <a:cs typeface="Times New Roman" panose="02020603050405020304" pitchFamily="18" charset="0"/>
              </a:rPr>
              <a:t>Бахмутском</a:t>
            </a:r>
            <a:r>
              <a:rPr lang="ru-RU" sz="1400" dirty="0">
                <a:latin typeface="Times New Roman" panose="02020603050405020304" pitchFamily="18" charset="0"/>
                <a:cs typeface="Times New Roman" panose="02020603050405020304" pitchFamily="18" charset="0"/>
              </a:rPr>
              <a:t> направлении, в результате которого Михаил Валентинович получил смертельное ранение</a:t>
            </a:r>
            <a:r>
              <a:rPr lang="ru-RU" sz="1400" dirty="0" smtClean="0">
                <a:latin typeface="Times New Roman" panose="02020603050405020304" pitchFamily="18" charset="0"/>
                <a:cs typeface="Times New Roman" panose="02020603050405020304" pitchFamily="18" charset="0"/>
              </a:rPr>
              <a:t>.</a:t>
            </a:r>
          </a:p>
          <a:p>
            <a:pPr algn="just"/>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9 марта 2023 года он погиб во время выполнения боевой задачи.</a:t>
            </a:r>
          </a:p>
          <a:p>
            <a:pPr algn="just"/>
            <a:r>
              <a:rPr lang="ru-RU" sz="1400" dirty="0" smtClean="0">
                <a:latin typeface="Times New Roman" panose="02020603050405020304" pitchFamily="18" charset="0"/>
                <a:cs typeface="Times New Roman" panose="02020603050405020304" pitchFamily="18" charset="0"/>
              </a:rPr>
              <a:t>	За </a:t>
            </a:r>
            <a:r>
              <a:rPr lang="ru-RU" sz="1400" dirty="0">
                <a:latin typeface="Times New Roman" panose="02020603050405020304" pitchFamily="18" charset="0"/>
                <a:cs typeface="Times New Roman" panose="02020603050405020304" pitchFamily="18" charset="0"/>
              </a:rPr>
              <a:t>мужество и стойкость, проявленные в ходе специальной операции, Указом Президента Российской Федерации Владимира Владимировича Путина от 11 сентября 2023 года Бондаренко Михаил Валентинович награжден орденом Мужества (посмертно).  </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C:\Users\Соловьева Л В\Desktop\Участник СВО Бондаренко М.В\Бондаренко Михаил Валентинович.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048" y="1743075"/>
            <a:ext cx="3323451" cy="46366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5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82123" y="250705"/>
            <a:ext cx="8915399" cy="1119723"/>
          </a:xfrm>
        </p:spPr>
        <p:txBody>
          <a:bodyPr lIns="72000" tIns="36000" rIns="72000" bIns="36000">
            <a:noAutofit/>
          </a:bodyPr>
          <a:lstStyle/>
          <a:p>
            <a:pPr algn="ctr">
              <a:spcBef>
                <a:spcPts val="0"/>
              </a:spcBef>
            </a:pPr>
            <a:r>
              <a:rPr lang="ru-RU" sz="3200" b="1" dirty="0" smtClean="0">
                <a:latin typeface="Times New Roman" panose="02020603050405020304" pitchFamily="18" charset="0"/>
                <a:cs typeface="Times New Roman" panose="02020603050405020304" pitchFamily="18" charset="0"/>
              </a:rPr>
              <a:t>Шарифов Евгений </a:t>
            </a:r>
            <a:r>
              <a:rPr lang="ru-RU" sz="3200" b="1" dirty="0" err="1" smtClean="0">
                <a:latin typeface="Times New Roman" panose="02020603050405020304" pitchFamily="18" charset="0"/>
                <a:cs typeface="Times New Roman" panose="02020603050405020304" pitchFamily="18" charset="0"/>
              </a:rPr>
              <a:t>Гасанович</a:t>
            </a:r>
            <a:endParaRPr lang="ru-RU" sz="3200" b="1" dirty="0">
              <a:latin typeface="Times New Roman" panose="02020603050405020304" pitchFamily="18" charset="0"/>
              <a:cs typeface="Times New Roman" panose="02020603050405020304" pitchFamily="18" charset="0"/>
            </a:endParaRPr>
          </a:p>
          <a:p>
            <a:pPr algn="ctr">
              <a:spcBef>
                <a:spcPts val="0"/>
              </a:spcBef>
            </a:pPr>
            <a:r>
              <a:rPr lang="ru-RU" sz="3200" b="1" dirty="0">
                <a:latin typeface="Times New Roman" panose="02020603050405020304" pitchFamily="18" charset="0"/>
                <a:cs typeface="Times New Roman" panose="02020603050405020304" pitchFamily="18" charset="0"/>
              </a:rPr>
              <a:t>( </a:t>
            </a:r>
            <a:r>
              <a:rPr lang="ru-RU" sz="3200" b="1" dirty="0" smtClean="0">
                <a:latin typeface="Times New Roman" panose="02020603050405020304" pitchFamily="18" charset="0"/>
                <a:cs typeface="Times New Roman" panose="02020603050405020304" pitchFamily="18" charset="0"/>
              </a:rPr>
              <a:t>02.09.1983 </a:t>
            </a:r>
            <a:r>
              <a:rPr lang="ru-RU" sz="3200" b="1" dirty="0">
                <a:latin typeface="Times New Roman" panose="02020603050405020304" pitchFamily="18" charset="0"/>
                <a:cs typeface="Times New Roman" panose="02020603050405020304" pitchFamily="18" charset="0"/>
              </a:rPr>
              <a:t>– </a:t>
            </a:r>
            <a:r>
              <a:rPr lang="ru-RU" sz="3200" b="1" dirty="0" smtClean="0">
                <a:latin typeface="Times New Roman" panose="02020603050405020304" pitchFamily="18" charset="0"/>
                <a:cs typeface="Times New Roman" panose="02020603050405020304" pitchFamily="18" charset="0"/>
              </a:rPr>
              <a:t>24.10. </a:t>
            </a:r>
            <a:r>
              <a:rPr lang="ru-RU" sz="3200" b="1" dirty="0">
                <a:latin typeface="Times New Roman" panose="02020603050405020304" pitchFamily="18" charset="0"/>
                <a:cs typeface="Times New Roman" panose="02020603050405020304" pitchFamily="18" charset="0"/>
              </a:rPr>
              <a:t>2023)</a:t>
            </a:r>
          </a:p>
          <a:p>
            <a:r>
              <a:rPr lang="ru-RU" sz="3200" dirty="0"/>
              <a:t>       </a:t>
            </a: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029741" y="1754764"/>
            <a:ext cx="8011378" cy="4955203"/>
          </a:xfrm>
          <a:prstGeom prst="rect">
            <a:avLst/>
          </a:prstGeom>
          <a:noFill/>
        </p:spPr>
        <p:txBody>
          <a:bodyPr wrap="square" rtlCol="0">
            <a:spAutoFit/>
          </a:bodyPr>
          <a:lstStyle/>
          <a:p>
            <a:pPr algn="just"/>
            <a:r>
              <a:rPr lang="ru-RU" sz="1200"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Шарифов </a:t>
            </a:r>
            <a:r>
              <a:rPr lang="ru-RU" sz="1400" dirty="0">
                <a:latin typeface="Times New Roman" panose="02020603050405020304" pitchFamily="18" charset="0"/>
                <a:cs typeface="Times New Roman" panose="02020603050405020304" pitchFamily="18" charset="0"/>
              </a:rPr>
              <a:t>Евгений </a:t>
            </a:r>
            <a:r>
              <a:rPr lang="ru-RU" sz="1400" dirty="0" err="1">
                <a:latin typeface="Times New Roman" panose="02020603050405020304" pitchFamily="18" charset="0"/>
                <a:cs typeface="Times New Roman" panose="02020603050405020304" pitchFamily="18" charset="0"/>
              </a:rPr>
              <a:t>Гасанович</a:t>
            </a:r>
            <a:r>
              <a:rPr lang="ru-RU" sz="1400" dirty="0">
                <a:latin typeface="Times New Roman" panose="02020603050405020304" pitchFamily="18" charset="0"/>
                <a:cs typeface="Times New Roman" panose="02020603050405020304" pitchFamily="18" charset="0"/>
              </a:rPr>
              <a:t> родился 2 сентября 1983 года в селе Боровки </a:t>
            </a:r>
            <a:r>
              <a:rPr lang="ru-RU" sz="1400" dirty="0" err="1">
                <a:latin typeface="Times New Roman" panose="02020603050405020304" pitchFamily="18" charset="0"/>
                <a:cs typeface="Times New Roman" panose="02020603050405020304" pitchFamily="18" charset="0"/>
              </a:rPr>
              <a:t>Новооскольского</a:t>
            </a:r>
            <a:r>
              <a:rPr lang="ru-RU" sz="1400" dirty="0">
                <a:latin typeface="Times New Roman" panose="02020603050405020304" pitchFamily="18" charset="0"/>
                <a:cs typeface="Times New Roman" panose="02020603050405020304" pitchFamily="18" charset="0"/>
              </a:rPr>
              <a:t> района Белгородской области. Родители: отец, Шарифов </a:t>
            </a:r>
            <a:r>
              <a:rPr lang="ru-RU" sz="1400" dirty="0" err="1">
                <a:latin typeface="Times New Roman" panose="02020603050405020304" pitchFamily="18" charset="0"/>
                <a:cs typeface="Times New Roman" panose="02020603050405020304" pitchFamily="18" charset="0"/>
              </a:rPr>
              <a:t>Гасан</a:t>
            </a:r>
            <a:r>
              <a:rPr lang="ru-RU" sz="1400" dirty="0">
                <a:latin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cs typeface="Times New Roman" panose="02020603050405020304" pitchFamily="18" charset="0"/>
              </a:rPr>
              <a:t>Оглы</a:t>
            </a:r>
            <a:r>
              <a:rPr lang="ru-RU" sz="1400" dirty="0">
                <a:latin typeface="Times New Roman" panose="02020603050405020304" pitchFamily="18" charset="0"/>
                <a:cs typeface="Times New Roman" panose="02020603050405020304" pitchFamily="18" charset="0"/>
              </a:rPr>
              <a:t>, служил в полиции. Во время службы участвовал в боевых действиях в Чечне и Дагестане. Военный пенсионер (умер в 2017г.); мать,  </a:t>
            </a:r>
            <a:r>
              <a:rPr lang="ru-RU" sz="1400" dirty="0" err="1">
                <a:latin typeface="Times New Roman" panose="02020603050405020304" pitchFamily="18" charset="0"/>
                <a:cs typeface="Times New Roman" panose="02020603050405020304" pitchFamily="18" charset="0"/>
              </a:rPr>
              <a:t>Шарифова</a:t>
            </a:r>
            <a:r>
              <a:rPr lang="ru-RU" sz="1400" dirty="0">
                <a:latin typeface="Times New Roman" panose="02020603050405020304" pitchFamily="18" charset="0"/>
                <a:cs typeface="Times New Roman" panose="02020603050405020304" pitchFamily="18" charset="0"/>
              </a:rPr>
              <a:t>  Наталья Дмитриевна,  пенсионер. </a:t>
            </a:r>
          </a:p>
          <a:p>
            <a:pPr algn="just"/>
            <a:r>
              <a:rPr lang="ru-RU" sz="1400" dirty="0" smtClean="0">
                <a:latin typeface="Times New Roman" panose="02020603050405020304" pitchFamily="18" charset="0"/>
                <a:cs typeface="Times New Roman" panose="02020603050405020304" pitchFamily="18" charset="0"/>
              </a:rPr>
              <a:t>	С </a:t>
            </a:r>
            <a:r>
              <a:rPr lang="ru-RU" sz="1400" dirty="0">
                <a:latin typeface="Times New Roman" panose="02020603050405020304" pitchFamily="18" charset="0"/>
                <a:cs typeface="Times New Roman" panose="02020603050405020304" pitchFamily="18" charset="0"/>
              </a:rPr>
              <a:t>1990 г. по 1998 г. Евгений Шарифов обучался в Майской средней школе-гимназии. Его классным руководителем была Романова Л.А..  Евгений  любил спорт, занимался футболом и спортивным ориентированием, увлекался биологией, с интересом изучал основы безопасности жизнедеятельности.  Он рос активным, жизнерадостным парнем. </a:t>
            </a:r>
          </a:p>
          <a:p>
            <a:pPr algn="just"/>
            <a:r>
              <a:rPr lang="ru-RU" sz="1400" dirty="0">
                <a:latin typeface="Times New Roman" panose="02020603050405020304" pitchFamily="18" charset="0"/>
                <a:cs typeface="Times New Roman" panose="02020603050405020304" pitchFamily="18" charset="0"/>
              </a:rPr>
              <a:t>После окончания 9-го класса Шарифов Евгений поступил в Белгородское профессиональное училище № 33. Затем  с 2001 по 2004 гг. обучался в Белгородском строительном техникуме. Получил специальность «Автомеханик». С 2004г. работал  в ООО </a:t>
            </a:r>
            <a:r>
              <a:rPr lang="ru-RU" sz="1400" dirty="0" err="1">
                <a:latin typeface="Times New Roman" panose="02020603050405020304" pitchFamily="18" charset="0"/>
                <a:cs typeface="Times New Roman" panose="02020603050405020304" pitchFamily="18" charset="0"/>
              </a:rPr>
              <a:t>ДжТИ</a:t>
            </a:r>
            <a:r>
              <a:rPr lang="ru-RU" sz="1400" dirty="0">
                <a:latin typeface="Times New Roman" panose="02020603050405020304" pitchFamily="18" charset="0"/>
                <a:cs typeface="Times New Roman" panose="02020603050405020304" pitchFamily="18" charset="0"/>
              </a:rPr>
              <a:t> Россия автомехаником. В 2015г. стал  индивидуальным предпринимателем. </a:t>
            </a:r>
          </a:p>
          <a:p>
            <a:pPr algn="just"/>
            <a:r>
              <a:rPr lang="ru-RU" sz="1400" dirty="0">
                <a:latin typeface="Times New Roman" panose="02020603050405020304" pitchFamily="18" charset="0"/>
                <a:cs typeface="Times New Roman" panose="02020603050405020304" pitchFamily="18" charset="0"/>
              </a:rPr>
              <a:t>     	14 августа 2023 г. Шарифов Евгений </a:t>
            </a:r>
            <a:r>
              <a:rPr lang="ru-RU" sz="1400" dirty="0" err="1">
                <a:latin typeface="Times New Roman" panose="02020603050405020304" pitchFamily="18" charset="0"/>
                <a:cs typeface="Times New Roman" panose="02020603050405020304" pitchFamily="18" charset="0"/>
              </a:rPr>
              <a:t>Гасанович</a:t>
            </a:r>
            <a:r>
              <a:rPr lang="ru-RU" sz="1400" dirty="0">
                <a:latin typeface="Times New Roman" panose="02020603050405020304" pitchFamily="18" charset="0"/>
                <a:cs typeface="Times New Roman" panose="02020603050405020304" pitchFamily="18" charset="0"/>
              </a:rPr>
              <a:t> заключил контракт на военную службу с Министерством обороны Российской Федерации. Первоначально Евгений проходил специальную подготовку в городе Воронеж.  Осенью 2023 года Евгений </a:t>
            </a:r>
            <a:r>
              <a:rPr lang="ru-RU" sz="1400" dirty="0" err="1">
                <a:latin typeface="Times New Roman" panose="02020603050405020304" pitchFamily="18" charset="0"/>
                <a:cs typeface="Times New Roman" panose="02020603050405020304" pitchFamily="18" charset="0"/>
              </a:rPr>
              <a:t>Гасанович</a:t>
            </a:r>
            <a:r>
              <a:rPr lang="ru-RU" sz="1400" dirty="0">
                <a:latin typeface="Times New Roman" panose="02020603050405020304" pitchFamily="18" charset="0"/>
                <a:cs typeface="Times New Roman" panose="02020603050405020304" pitchFamily="18" charset="0"/>
              </a:rPr>
              <a:t> участвовал в боевых действиях на территории Луганской области. 24 октября 2023 года, осуществляя штурмовые действия   в районе села Райгородок Сватовского района Луганской области,  Шарифов Евгений </a:t>
            </a:r>
            <a:r>
              <a:rPr lang="ru-RU" sz="1400" dirty="0" err="1">
                <a:latin typeface="Times New Roman" panose="02020603050405020304" pitchFamily="18" charset="0"/>
                <a:cs typeface="Times New Roman" panose="02020603050405020304" pitchFamily="18" charset="0"/>
              </a:rPr>
              <a:t>Гасанович</a:t>
            </a:r>
            <a:r>
              <a:rPr lang="ru-RU" sz="1400" dirty="0">
                <a:latin typeface="Times New Roman" panose="02020603050405020304" pitchFamily="18" charset="0"/>
                <a:cs typeface="Times New Roman" panose="02020603050405020304" pitchFamily="18" charset="0"/>
              </a:rPr>
              <a:t> геройски погиб.</a:t>
            </a:r>
          </a:p>
          <a:p>
            <a:pPr algn="just"/>
            <a:r>
              <a:rPr lang="ru-RU" sz="1400" dirty="0">
                <a:latin typeface="Times New Roman" panose="02020603050405020304" pitchFamily="18" charset="0"/>
                <a:cs typeface="Times New Roman" panose="02020603050405020304" pitchFamily="18" charset="0"/>
              </a:rPr>
              <a:t>  	Указом Президента  Российской Федерации от 28 декабря 2023 года Шарифов Евгений </a:t>
            </a:r>
            <a:r>
              <a:rPr lang="ru-RU" sz="1400" dirty="0" err="1">
                <a:latin typeface="Times New Roman" panose="02020603050405020304" pitchFamily="18" charset="0"/>
                <a:cs typeface="Times New Roman" panose="02020603050405020304" pitchFamily="18" charset="0"/>
              </a:rPr>
              <a:t>Гасанович</a:t>
            </a:r>
            <a:r>
              <a:rPr lang="ru-RU" sz="1400" dirty="0">
                <a:latin typeface="Times New Roman" panose="02020603050405020304" pitchFamily="18" charset="0"/>
                <a:cs typeface="Times New Roman" panose="02020603050405020304" pitchFamily="18" charset="0"/>
              </a:rPr>
              <a:t> награжден орденом  Мужества «посмертно».</a:t>
            </a:r>
          </a:p>
          <a:p>
            <a:r>
              <a:rPr lang="ru-RU" sz="1200" dirty="0"/>
              <a:t> </a:t>
            </a:r>
          </a:p>
          <a:p>
            <a:pPr algn="just"/>
            <a:endParaRPr lang="ru-RU" sz="1200" dirty="0">
              <a:latin typeface="Times New Roman" panose="02020603050405020304" pitchFamily="18"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2" descr="C:\Users\Соловьева Л В\Desktop\СВО\Шарифов\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2297" y="1668393"/>
            <a:ext cx="2949303" cy="4529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65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6"/>
            <a:ext cx="8915399" cy="1119723"/>
          </a:xfrm>
        </p:spPr>
        <p:txBody>
          <a:bodyPr lIns="72000" tIns="36000" rIns="72000" bIns="36000">
            <a:noAutofit/>
          </a:bodyPr>
          <a:lstStyle/>
          <a:p>
            <a:pPr algn="ctr"/>
            <a:r>
              <a:rPr lang="ru-RU" sz="3200" b="1" dirty="0">
                <a:latin typeface="Times New Roman" panose="02020603050405020304" pitchFamily="18" charset="0"/>
                <a:cs typeface="Times New Roman" panose="02020603050405020304" pitchFamily="18" charset="0"/>
              </a:rPr>
              <a:t>Багров Павел </a:t>
            </a:r>
            <a:r>
              <a:rPr lang="ru-RU" sz="3200" b="1" dirty="0" smtClean="0">
                <a:latin typeface="Times New Roman" panose="02020603050405020304" pitchFamily="18" charset="0"/>
                <a:cs typeface="Times New Roman" panose="02020603050405020304" pitchFamily="18" charset="0"/>
              </a:rPr>
              <a:t>Юрьевич</a:t>
            </a:r>
          </a:p>
          <a:p>
            <a:pPr algn="ctr"/>
            <a:r>
              <a:rPr lang="ru-RU" sz="3200" b="1" dirty="0" smtClean="0">
                <a:latin typeface="Times New Roman" panose="02020603050405020304" pitchFamily="18" charset="0"/>
                <a:cs typeface="Times New Roman" panose="02020603050405020304" pitchFamily="18" charset="0"/>
              </a:rPr>
              <a:t>(09.03.1983 – 09.05.2024) </a:t>
            </a:r>
            <a:endParaRPr lang="ru-RU" sz="3200" b="1" dirty="0">
              <a:latin typeface="Times New Roman" panose="02020603050405020304" pitchFamily="18" charset="0"/>
              <a:cs typeface="Times New Roman" panose="02020603050405020304" pitchFamily="18" charset="0"/>
            </a:endParaRPr>
          </a:p>
          <a:p>
            <a:r>
              <a:rPr lang="ru-RU" sz="3200" dirty="0"/>
              <a:t>       </a:t>
            </a: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359400" y="2201332"/>
            <a:ext cx="6745513" cy="3785652"/>
          </a:xfrm>
          <a:prstGeom prst="rect">
            <a:avLst/>
          </a:prstGeom>
          <a:noFill/>
        </p:spPr>
        <p:txBody>
          <a:bodyPr wrap="square" rtlCol="0">
            <a:spAutoFit/>
          </a:bodyPr>
          <a:lstStyle/>
          <a:p>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Багров </a:t>
            </a:r>
            <a:r>
              <a:rPr lang="ru-RU" sz="1200" dirty="0">
                <a:latin typeface="Times New Roman" panose="02020603050405020304" pitchFamily="18" charset="0"/>
                <a:cs typeface="Times New Roman" panose="02020603050405020304" pitchFamily="18" charset="0"/>
              </a:rPr>
              <a:t>Павел Юрьевич родился 9 марта 1983 года в поселке Майский Белгородской области Белгородского района. Родители: отец, Багров Юрий Петрович, служил в полиции, в данное время пенсионер; мать, Багрова Ольга Владимирова, работа в детском саду (умерла в 2014г.)  </a:t>
            </a:r>
          </a:p>
          <a:p>
            <a:r>
              <a:rPr lang="ru-RU" sz="1200" dirty="0" smtClean="0">
                <a:latin typeface="Times New Roman" panose="02020603050405020304" pitchFamily="18" charset="0"/>
                <a:cs typeface="Times New Roman" panose="02020603050405020304" pitchFamily="18" charset="0"/>
              </a:rPr>
              <a:t>	С </a:t>
            </a:r>
            <a:r>
              <a:rPr lang="ru-RU" sz="1200" dirty="0">
                <a:latin typeface="Times New Roman" panose="02020603050405020304" pitchFamily="18" charset="0"/>
                <a:cs typeface="Times New Roman" panose="02020603050405020304" pitchFamily="18" charset="0"/>
              </a:rPr>
              <a:t>1990 г. по 2000 г. Павел Багров обучался в Майской средней школе-гимназии.  Его классным руководителем  с первого по девятый класс была Романова Л.А., 10-11-й класс – Путятин С.Н.  Павел  любил спорт, увлекался  историей, с интересом изучал основы безопасности жизнедеятельности. Он рос общительным, отзывчивым парнем. </a:t>
            </a:r>
          </a:p>
          <a:p>
            <a:r>
              <a:rPr lang="ru-RU" sz="1200" dirty="0" smtClean="0">
                <a:latin typeface="Times New Roman" panose="02020603050405020304" pitchFamily="18" charset="0"/>
                <a:cs typeface="Times New Roman" panose="02020603050405020304" pitchFamily="18" charset="0"/>
              </a:rPr>
              <a:t>	После </a:t>
            </a:r>
            <a:r>
              <a:rPr lang="ru-RU" sz="1200" dirty="0">
                <a:latin typeface="Times New Roman" panose="02020603050405020304" pitchFamily="18" charset="0"/>
                <a:cs typeface="Times New Roman" panose="02020603050405020304" pitchFamily="18" charset="0"/>
              </a:rPr>
              <a:t>окончания </a:t>
            </a:r>
            <a:r>
              <a:rPr lang="ru-RU" sz="1200" dirty="0" smtClean="0">
                <a:latin typeface="Times New Roman" panose="02020603050405020304" pitchFamily="18" charset="0"/>
                <a:cs typeface="Times New Roman" panose="02020603050405020304" pitchFamily="18" charset="0"/>
              </a:rPr>
              <a:t>11-го </a:t>
            </a:r>
            <a:r>
              <a:rPr lang="ru-RU" sz="1200" dirty="0">
                <a:latin typeface="Times New Roman" panose="02020603050405020304" pitchFamily="18" charset="0"/>
                <a:cs typeface="Times New Roman" panose="02020603050405020304" pitchFamily="18" charset="0"/>
              </a:rPr>
              <a:t>класса Багров Павел поступил в Белгородский строительный техникум. Затем служил в рядах вооруженных сил Российской армии. По окончании службы он служил в органах МВД РФ.  В дальнейшем  работал в управляющей компании  п. Майский слесарем.</a:t>
            </a:r>
          </a:p>
          <a:p>
            <a:r>
              <a:rPr lang="ru-RU" sz="1200" dirty="0">
                <a:latin typeface="Times New Roman" panose="02020603050405020304" pitchFamily="18" charset="0"/>
                <a:cs typeface="Times New Roman" panose="02020603050405020304" pitchFamily="18" charset="0"/>
              </a:rPr>
              <a:t>     	23 сентября 2024 г. Багров  П. Ю.  был мобилизован. Первоначально Павел проходил специальную подготовку в городе Воронеж.  Весной 2024 года  Павел Юрьевич  в составе Первого батальона 136 штурмовой роты принимал участие в освобождении « </a:t>
            </a:r>
            <a:r>
              <a:rPr lang="ru-RU" sz="1200" dirty="0" err="1">
                <a:latin typeface="Times New Roman" panose="02020603050405020304" pitchFamily="18" charset="0"/>
                <a:cs typeface="Times New Roman" panose="02020603050405020304" pitchFamily="18" charset="0"/>
              </a:rPr>
              <a:t>Работинского</a:t>
            </a:r>
            <a:r>
              <a:rPr lang="ru-RU" sz="1200" dirty="0">
                <a:latin typeface="Times New Roman" panose="02020603050405020304" pitchFamily="18" charset="0"/>
                <a:cs typeface="Times New Roman" panose="02020603050405020304" pitchFamily="18" charset="0"/>
              </a:rPr>
              <a:t> выступа». 9 мая 2024 года, осуществляя штурмовые действия   в районе поселка Вербовое </a:t>
            </a:r>
            <a:r>
              <a:rPr lang="ru-RU" sz="1200" dirty="0" err="1">
                <a:latin typeface="Times New Roman" panose="02020603050405020304" pitchFamily="18" charset="0"/>
                <a:cs typeface="Times New Roman" panose="02020603050405020304" pitchFamily="18" charset="0"/>
              </a:rPr>
              <a:t>Работинского</a:t>
            </a:r>
            <a:r>
              <a:rPr lang="ru-RU" sz="1200" dirty="0">
                <a:latin typeface="Times New Roman" panose="02020603050405020304" pitchFamily="18" charset="0"/>
                <a:cs typeface="Times New Roman" panose="02020603050405020304" pitchFamily="18" charset="0"/>
              </a:rPr>
              <a:t> района   Донецкой области,  Багров Павел Юрьевич геройски погиб.</a:t>
            </a:r>
          </a:p>
          <a:p>
            <a:r>
              <a:rPr lang="ru-RU" sz="1200" dirty="0">
                <a:latin typeface="Times New Roman" panose="02020603050405020304" pitchFamily="18" charset="0"/>
                <a:cs typeface="Times New Roman" panose="02020603050405020304" pitchFamily="18" charset="0"/>
              </a:rPr>
              <a:t>  	Указом Президента  Российской Федерации от 30 июля 2024 года Багров Павел Юрьевич награжден орденом  Мужества «посмертно».</a:t>
            </a:r>
          </a:p>
          <a:p>
            <a:pPr algn="just"/>
            <a:endParaRPr lang="ru-RU" sz="1200" dirty="0">
              <a:latin typeface="Times New Roman" panose="02020603050405020304" pitchFamily="18"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5112" y="1701801"/>
            <a:ext cx="3577287" cy="4929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6"/>
            <a:ext cx="8915399" cy="1119723"/>
          </a:xfrm>
        </p:spPr>
        <p:txBody>
          <a:bodyPr lIns="72000" tIns="36000" rIns="72000" bIns="36000">
            <a:noAutofit/>
          </a:bodyPr>
          <a:lstStyle/>
          <a:p>
            <a:pPr algn="ctr"/>
            <a:r>
              <a:rPr lang="ru-RU" sz="3200" b="1" dirty="0">
                <a:latin typeface="Times New Roman" panose="02020603050405020304" pitchFamily="18" charset="0"/>
                <a:cs typeface="Times New Roman" panose="02020603050405020304" pitchFamily="18" charset="0"/>
              </a:rPr>
              <a:t>Лысых Алексей Юрьевич</a:t>
            </a:r>
          </a:p>
          <a:p>
            <a:pPr algn="ctr"/>
            <a:r>
              <a:rPr lang="ru-RU" sz="3200" b="1" dirty="0">
                <a:latin typeface="Times New Roman" panose="02020603050405020304" pitchFamily="18" charset="0"/>
                <a:cs typeface="Times New Roman" panose="02020603050405020304" pitchFamily="18" charset="0"/>
              </a:rPr>
              <a:t>( 16.09. 1982 – 10. 09. 2023)</a:t>
            </a:r>
          </a:p>
          <a:p>
            <a:r>
              <a:rPr lang="ru-RU" sz="3200" dirty="0"/>
              <a:t>       </a:t>
            </a: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359400" y="2201332"/>
            <a:ext cx="6745513" cy="4524315"/>
          </a:xfrm>
          <a:prstGeom prst="rect">
            <a:avLst/>
          </a:prstGeom>
          <a:noFill/>
        </p:spPr>
        <p:txBody>
          <a:bodyPr wrap="square" rtlCol="0">
            <a:spAutoFit/>
          </a:bodyPr>
          <a:lstStyle/>
          <a:p>
            <a:pPr algn="just"/>
            <a:r>
              <a:rPr lang="ru-RU" sz="1200" dirty="0" smtClean="0">
                <a:latin typeface="Times New Roman" panose="02020603050405020304" pitchFamily="18" charset="0"/>
                <a:cs typeface="Times New Roman" panose="02020603050405020304" pitchFamily="18" charset="0"/>
              </a:rPr>
              <a:t>	Лысых </a:t>
            </a:r>
            <a:r>
              <a:rPr lang="ru-RU" sz="1200" dirty="0">
                <a:latin typeface="Times New Roman" panose="02020603050405020304" pitchFamily="18" charset="0"/>
                <a:cs typeface="Times New Roman" panose="02020603050405020304" pitchFamily="18" charset="0"/>
              </a:rPr>
              <a:t>Алексей Юрьевич  родился в поселке Майский в 1982 году. </a:t>
            </a:r>
          </a:p>
          <a:p>
            <a:pPr algn="just"/>
            <a:r>
              <a:rPr lang="ru-RU" sz="1200" dirty="0">
                <a:latin typeface="Times New Roman" panose="02020603050405020304" pitchFamily="18" charset="0"/>
                <a:cs typeface="Times New Roman" panose="02020603050405020304" pitchFamily="18" charset="0"/>
              </a:rPr>
              <a:t> </a:t>
            </a:r>
            <a:r>
              <a:rPr lang="ru-RU" sz="1200" u="sng" dirty="0">
                <a:latin typeface="Times New Roman" panose="02020603050405020304" pitchFamily="18" charset="0"/>
                <a:cs typeface="Times New Roman" panose="02020603050405020304" pitchFamily="18" charset="0"/>
              </a:rPr>
              <a:t>Родители:</a:t>
            </a:r>
            <a:r>
              <a:rPr lang="ru-RU" sz="1200" dirty="0">
                <a:latin typeface="Times New Roman" panose="02020603050405020304" pitchFamily="18" charset="0"/>
                <a:cs typeface="Times New Roman" panose="02020603050405020304" pitchFamily="18" charset="0"/>
              </a:rPr>
              <a:t> Лысых Вера Ивановна, преподаватель иностранных языков Белгородского педагогического колледжа. Лысых Юрий Владимирович, начальник автобазы АО «</a:t>
            </a:r>
            <a:r>
              <a:rPr lang="ru-RU" sz="1200" dirty="0" err="1">
                <a:latin typeface="Times New Roman" panose="02020603050405020304" pitchFamily="18" charset="0"/>
                <a:cs typeface="Times New Roman" panose="02020603050405020304" pitchFamily="18" charset="0"/>
              </a:rPr>
              <a:t>Белгороднефтепродукт</a:t>
            </a:r>
            <a:r>
              <a:rPr lang="ru-RU" sz="1200" dirty="0">
                <a:latin typeface="Times New Roman" panose="02020603050405020304" pitchFamily="18" charset="0"/>
                <a:cs typeface="Times New Roman" panose="02020603050405020304" pitchFamily="18" charset="0"/>
              </a:rPr>
              <a:t>».    В 1990   году Алексей пришел учиться во второй класс  Майской гимназии.  Его первой учительницей была </a:t>
            </a:r>
            <a:r>
              <a:rPr lang="ru-RU" sz="1200" dirty="0" err="1">
                <a:latin typeface="Times New Roman" panose="02020603050405020304" pitchFamily="18" charset="0"/>
                <a:cs typeface="Times New Roman" panose="02020603050405020304" pitchFamily="18" charset="0"/>
              </a:rPr>
              <a:t>Шляхтина</a:t>
            </a:r>
            <a:r>
              <a:rPr lang="ru-RU" sz="1200" dirty="0">
                <a:latin typeface="Times New Roman" panose="02020603050405020304" pitchFamily="18" charset="0"/>
                <a:cs typeface="Times New Roman" panose="02020603050405020304" pitchFamily="18" charset="0"/>
              </a:rPr>
              <a:t> Светлана Николаевна.  Учился Алексей хорошо. Любил читать, особенно историческую  литературу. Любимыми предметами Алексея были история и правоведение. По воспоминаниям учителей и одноклассников, был хорошим, добрым ответственным парнем. </a:t>
            </a:r>
          </a:p>
          <a:p>
            <a:pPr algn="just"/>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 1999 году Лысых Алексей после окончания гимназии поступил в Белгородскую государственную сельскохозяйственную академию на факультет «Экономики и бухгалтерского учета».    </a:t>
            </a:r>
          </a:p>
          <a:p>
            <a:pPr algn="just"/>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В 2004 году он окончил  академию, получив диплом экономиста. </a:t>
            </a:r>
          </a:p>
          <a:p>
            <a:pPr algn="just"/>
            <a:r>
              <a:rPr lang="ru-RU" sz="1200" dirty="0">
                <a:latin typeface="Times New Roman" panose="02020603050405020304" pitchFamily="18" charset="0"/>
                <a:cs typeface="Times New Roman" panose="02020603050405020304" pitchFamily="18" charset="0"/>
              </a:rPr>
              <a:t>     После окончания  академии   Алексей служил в Управлении Федеральной службы исполнения наказаний в должности ревизора.  Лысых Алексей Юрьевич имел специальное звание капитана УФСИН. Алексей принимал активное участие в работе историко-поискового клуба «Святая Русь»</a:t>
            </a:r>
          </a:p>
          <a:p>
            <a:pPr algn="just"/>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	В </a:t>
            </a:r>
            <a:r>
              <a:rPr lang="ru-RU" sz="1200" dirty="0">
                <a:latin typeface="Times New Roman" panose="02020603050405020304" pitchFamily="18" charset="0"/>
                <a:cs typeface="Times New Roman" panose="02020603050405020304" pitchFamily="18" charset="0"/>
              </a:rPr>
              <a:t>начале  сентября 2022 года  Лысых Алексей добровольно  вступил в ряды Российской армии  в зону проведения специальной военной операции. </a:t>
            </a:r>
            <a:r>
              <a:rPr lang="ru-RU" sz="1200" dirty="0" smtClean="0">
                <a:latin typeface="Times New Roman" panose="02020603050405020304" pitchFamily="18" charset="0"/>
                <a:cs typeface="Times New Roman" panose="02020603050405020304" pitchFamily="18" charset="0"/>
              </a:rPr>
              <a:t>Подготовку </a:t>
            </a:r>
            <a:r>
              <a:rPr lang="ru-RU" sz="1200" dirty="0">
                <a:latin typeface="Times New Roman" panose="02020603050405020304" pitchFamily="18" charset="0"/>
                <a:cs typeface="Times New Roman" panose="02020603050405020304" pitchFamily="18" charset="0"/>
              </a:rPr>
              <a:t>Алексей проходил на полигоне в районе  города Богучар Воронежской области.  </a:t>
            </a:r>
            <a:r>
              <a:rPr lang="ru-RU" sz="1200" dirty="0" smtClean="0">
                <a:latin typeface="Times New Roman" panose="02020603050405020304" pitchFamily="18" charset="0"/>
                <a:cs typeface="Times New Roman" panose="02020603050405020304" pitchFamily="18" charset="0"/>
              </a:rPr>
              <a:t>Потом  </a:t>
            </a:r>
            <a:r>
              <a:rPr lang="ru-RU" sz="1200" dirty="0">
                <a:latin typeface="Times New Roman" panose="02020603050405020304" pitchFamily="18" charset="0"/>
                <a:cs typeface="Times New Roman" panose="02020603050405020304" pitchFamily="18" charset="0"/>
              </a:rPr>
              <a:t>Алексей  участвовал в боевых действиях в Харьковской области. Десятого  сентября в ходе боя в районе  села </a:t>
            </a:r>
            <a:r>
              <a:rPr lang="ru-RU" sz="1200" dirty="0" err="1">
                <a:latin typeface="Times New Roman" panose="02020603050405020304" pitchFamily="18" charset="0"/>
                <a:cs typeface="Times New Roman" panose="02020603050405020304" pitchFamily="18" charset="0"/>
              </a:rPr>
              <a:t>Долгенькое</a:t>
            </a:r>
            <a:r>
              <a:rPr lang="ru-RU" sz="1200" dirty="0">
                <a:latin typeface="Times New Roman" panose="02020603050405020304" pitchFamily="18" charset="0"/>
                <a:cs typeface="Times New Roman" panose="02020603050405020304" pitchFamily="18" charset="0"/>
              </a:rPr>
              <a:t> </a:t>
            </a:r>
            <a:r>
              <a:rPr lang="ru-RU" sz="1200" dirty="0" err="1">
                <a:latin typeface="Times New Roman" panose="02020603050405020304" pitchFamily="18" charset="0"/>
                <a:cs typeface="Times New Roman" panose="02020603050405020304" pitchFamily="18" charset="0"/>
              </a:rPr>
              <a:t>Изюмского</a:t>
            </a:r>
            <a:r>
              <a:rPr lang="ru-RU" sz="1200" dirty="0">
                <a:latin typeface="Times New Roman" panose="02020603050405020304" pitchFamily="18" charset="0"/>
                <a:cs typeface="Times New Roman" panose="02020603050405020304" pitchFamily="18" charset="0"/>
              </a:rPr>
              <a:t> района Харьковской области  Лысых Алексей  </a:t>
            </a:r>
            <a:r>
              <a:rPr lang="ru-RU" sz="1200" dirty="0" smtClean="0">
                <a:latin typeface="Times New Roman" panose="02020603050405020304" pitchFamily="18" charset="0"/>
                <a:cs typeface="Times New Roman" panose="02020603050405020304" pitchFamily="18" charset="0"/>
              </a:rPr>
              <a:t>погиб. </a:t>
            </a:r>
          </a:p>
          <a:p>
            <a:pPr algn="just"/>
            <a:r>
              <a:rPr lang="ru-RU" sz="1200" dirty="0">
                <a:latin typeface="Times New Roman" panose="02020603050405020304" pitchFamily="18" charset="0"/>
                <a:cs typeface="Times New Roman" panose="02020603050405020304" pitchFamily="18" charset="0"/>
              </a:rPr>
              <a:t>	</a:t>
            </a:r>
            <a:r>
              <a:rPr lang="ru-RU" sz="1200" dirty="0" smtClean="0">
                <a:latin typeface="Times New Roman" panose="02020603050405020304" pitchFamily="18" charset="0"/>
                <a:cs typeface="Times New Roman" panose="02020603050405020304" pitchFamily="18" charset="0"/>
              </a:rPr>
              <a:t>22 </a:t>
            </a:r>
            <a:r>
              <a:rPr lang="ru-RU" sz="1200" dirty="0">
                <a:latin typeface="Times New Roman" panose="02020603050405020304" pitchFamily="18" charset="0"/>
                <a:cs typeface="Times New Roman" panose="02020603050405020304" pitchFamily="18" charset="0"/>
              </a:rPr>
              <a:t>ноября 2023 </a:t>
            </a:r>
            <a:r>
              <a:rPr lang="ru-RU" sz="1200" dirty="0" smtClean="0">
                <a:latin typeface="Times New Roman" panose="02020603050405020304" pitchFamily="18" charset="0"/>
                <a:cs typeface="Times New Roman" panose="02020603050405020304" pitchFamily="18" charset="0"/>
              </a:rPr>
              <a:t>года Лысых Алексей Юрьевич </a:t>
            </a:r>
            <a:r>
              <a:rPr lang="ru-RU" sz="1200" dirty="0">
                <a:latin typeface="Times New Roman" panose="02020603050405020304" pitchFamily="18" charset="0"/>
                <a:cs typeface="Times New Roman" panose="02020603050405020304" pitchFamily="18" charset="0"/>
              </a:rPr>
              <a:t>награжден орденом Мужества (посмертно).</a:t>
            </a:r>
          </a:p>
          <a:p>
            <a:pPr algn="just"/>
            <a:r>
              <a:rPr lang="ru-RU" sz="1200" b="1" dirty="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a:p>
            <a:pPr indent="450215" algn="just">
              <a:spcAft>
                <a:spcPts val="0"/>
              </a:spcAft>
            </a:pPr>
            <a:r>
              <a:rPr lang="ru-RU" sz="12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15980" y="1825322"/>
            <a:ext cx="3331754" cy="44423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5124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lnSpc>
                <a:spcPct val="115000"/>
              </a:lnSpc>
              <a:spcAft>
                <a:spcPts val="1000"/>
              </a:spcAft>
            </a:pPr>
            <a:r>
              <a:rPr lang="ru-RU" sz="3200" b="1" dirty="0">
                <a:latin typeface="Times New Roman" panose="02020603050405020304" pitchFamily="18" charset="0"/>
                <a:ea typeface="Calibri"/>
                <a:cs typeface="Times New Roman" panose="02020603050405020304" pitchFamily="18" charset="0"/>
              </a:rPr>
              <a:t>НИРОНОВ</a:t>
            </a:r>
            <a:r>
              <a:rPr lang="ru-RU" sz="3200" b="1" dirty="0">
                <a:latin typeface="Times New Roman"/>
                <a:ea typeface="Calibri"/>
                <a:cs typeface="Times New Roman"/>
              </a:rPr>
              <a:t> ИГОРЬ АЛЕКСАНДРОВИЧ</a:t>
            </a:r>
            <a:endParaRPr lang="ru-RU" sz="2400" b="1" dirty="0">
              <a:latin typeface="Calibri"/>
              <a:ea typeface="Calibri"/>
              <a:cs typeface="Times New Roman"/>
            </a:endParaRPr>
          </a:p>
          <a:p>
            <a:pPr algn="ctr">
              <a:spcBef>
                <a:spcPts val="0"/>
              </a:spcBef>
            </a:pPr>
            <a:r>
              <a:rPr lang="ru-RU" sz="2400" b="1" dirty="0">
                <a:solidFill>
                  <a:schemeClr val="accent2">
                    <a:lumMod val="50000"/>
                  </a:schemeClr>
                </a:solidFill>
                <a:latin typeface="Book Antiqua" panose="02040602050305030304" pitchFamily="18" charset="0"/>
              </a:rPr>
              <a:t>16.07.1974 – </a:t>
            </a:r>
            <a:r>
              <a:rPr lang="ru-RU" sz="2400" b="1" dirty="0" smtClean="0">
                <a:solidFill>
                  <a:schemeClr val="accent2">
                    <a:lumMod val="50000"/>
                  </a:schemeClr>
                </a:solidFill>
                <a:latin typeface="Book Antiqua" panose="02040602050305030304" pitchFamily="18" charset="0"/>
              </a:rPr>
              <a:t>23.03.1996</a:t>
            </a:r>
          </a:p>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409" y="1405510"/>
            <a:ext cx="4045348" cy="53688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68112" y="1691640"/>
            <a:ext cx="5660136" cy="5056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498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06683" y="299657"/>
            <a:ext cx="8915399" cy="500111"/>
          </a:xfrm>
        </p:spPr>
        <p:txBody>
          <a:bodyPr>
            <a:noAutofit/>
          </a:bodyPr>
          <a:lstStyle/>
          <a:p>
            <a:pPr algn="ctr">
              <a:spcBef>
                <a:spcPts val="0"/>
              </a:spcBef>
            </a:pPr>
            <a:r>
              <a:rPr lang="ru-RU" sz="3200" b="1" dirty="0">
                <a:solidFill>
                  <a:schemeClr val="accent2">
                    <a:lumMod val="50000"/>
                  </a:schemeClr>
                </a:solidFill>
                <a:latin typeface="Times New Roman" panose="02020603050405020304" pitchFamily="18" charset="0"/>
                <a:cs typeface="Times New Roman" panose="02020603050405020304" pitchFamily="18" charset="0"/>
              </a:rPr>
              <a:t>УСАЧЁВ РУСЛАН АНДРЕЕВИЧ</a:t>
            </a:r>
            <a:endParaRPr lang="ru-RU" sz="3200" b="1"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lnSpc>
                <a:spcPct val="107000"/>
              </a:lnSpc>
            </a:pPr>
            <a:r>
              <a:rPr lang="ru-RU" sz="2400" b="1" kern="1800" cap="all" dirty="0">
                <a:solidFill>
                  <a:srgbClr val="222222"/>
                </a:solidFill>
                <a:latin typeface="Times New Roman"/>
                <a:ea typeface="Times New Roman"/>
                <a:cs typeface="Times New Roman"/>
              </a:rPr>
              <a:t>03.06.1995-10.10.2022</a:t>
            </a:r>
            <a:endParaRPr lang="ru-RU" sz="2400" dirty="0">
              <a:latin typeface="Calibri"/>
              <a:ea typeface="Calibri"/>
              <a:cs typeface="Times New Roman"/>
            </a:endParaRPr>
          </a:p>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1558" y="1651378"/>
            <a:ext cx="6782938" cy="5122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E:\Data\СВО\ЗАКАЗ\размер стендов  0,50х1,0\Усачёв\20240229_12085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383" y="1405510"/>
            <a:ext cx="3786759" cy="530146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205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lnSpc>
                <a:spcPct val="115000"/>
              </a:lnSpc>
              <a:spcAft>
                <a:spcPts val="1000"/>
              </a:spcAft>
            </a:pPr>
            <a:r>
              <a:rPr lang="ru-RU" sz="3200" b="1" dirty="0">
                <a:latin typeface="Times New Roman" panose="02020603050405020304" pitchFamily="18" charset="0"/>
                <a:ea typeface="Calibri"/>
                <a:cs typeface="Times New Roman" panose="02020603050405020304" pitchFamily="18" charset="0"/>
              </a:rPr>
              <a:t>СОЛОВЬЁВ ДМИТРИЙ  ФЁДОРОВИЧ</a:t>
            </a:r>
            <a:endParaRPr lang="ru-RU" sz="3200" dirty="0">
              <a:latin typeface="Times New Roman" panose="02020603050405020304" pitchFamily="18" charset="0"/>
              <a:ea typeface="Calibri"/>
              <a:cs typeface="Times New Roman" panose="02020603050405020304" pitchFamily="18" charset="0"/>
            </a:endParaRPr>
          </a:p>
          <a:p>
            <a:pPr algn="ctr">
              <a:lnSpc>
                <a:spcPct val="107000"/>
              </a:lnSpc>
              <a:spcAft>
                <a:spcPts val="800"/>
              </a:spcAft>
              <a:tabLst>
                <a:tab pos="3895725" algn="l"/>
              </a:tabLst>
            </a:pPr>
            <a:r>
              <a:rPr lang="ru-RU" sz="2400" b="1" dirty="0" smtClean="0">
                <a:latin typeface="Times New Roman"/>
                <a:ea typeface="Calibri"/>
                <a:cs typeface="Times New Roman"/>
              </a:rPr>
              <a:t>04.12.1992–30.10.2023</a:t>
            </a:r>
          </a:p>
          <a:p>
            <a:pPr algn="ctr">
              <a:lnSpc>
                <a:spcPct val="107000"/>
              </a:lnSpc>
              <a:spcAft>
                <a:spcPts val="800"/>
              </a:spcAft>
              <a:tabLst>
                <a:tab pos="3895725" algn="l"/>
              </a:tabLst>
            </a:pPr>
            <a:endParaRPr lang="ru-RU" sz="2400" dirty="0">
              <a:latin typeface="Calibri"/>
              <a:ea typeface="Calibri"/>
              <a:cs typeface="Times New Roman"/>
            </a:endParaRPr>
          </a:p>
          <a:p>
            <a:pPr algn="ctr">
              <a:spcBef>
                <a:spcPts val="0"/>
              </a:spcBef>
            </a:pPr>
            <a:endParaRPr lang="ru-RU" sz="2400" b="1" dirty="0" smtClean="0">
              <a:solidFill>
                <a:schemeClr val="accent2">
                  <a:lumMod val="50000"/>
                </a:schemeClr>
              </a:solidFill>
              <a:latin typeface="Book Antiqua" panose="02040602050305030304" pitchFamily="18" charset="0"/>
            </a:endParaRPr>
          </a:p>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4099" name="Picture 3" descr="E:\Data\СВО\ЗАКАЗ\размер стендов  0,50х1,0\Соловьёв\Соловьев Д . Ф., портрет.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6416" y="1657763"/>
            <a:ext cx="3403600" cy="5056309"/>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7296" y="1657763"/>
            <a:ext cx="5330952" cy="498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477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lgn="ctr"/>
            <a:r>
              <a:rPr lang="ru-RU" b="1" dirty="0" err="1">
                <a:latin typeface="Book Antiqua" panose="02040602050305030304" pitchFamily="18" charset="0"/>
              </a:rPr>
              <a:t>Беркетов</a:t>
            </a:r>
            <a:r>
              <a:rPr lang="ru-RU" b="1" dirty="0">
                <a:latin typeface="Book Antiqua" panose="02040602050305030304" pitchFamily="18" charset="0"/>
              </a:rPr>
              <a:t> Сергей Евгеньевич   </a:t>
            </a:r>
            <a:r>
              <a:rPr lang="ru-RU" b="1" dirty="0" smtClean="0">
                <a:latin typeface="Book Antiqua" panose="02040602050305030304" pitchFamily="18" charset="0"/>
              </a:rPr>
              <a:t/>
            </a:r>
            <a:br>
              <a:rPr lang="ru-RU" b="1" dirty="0" smtClean="0">
                <a:latin typeface="Book Antiqua" panose="02040602050305030304" pitchFamily="18" charset="0"/>
              </a:rPr>
            </a:br>
            <a:r>
              <a:rPr lang="ru-RU" b="1" dirty="0" smtClean="0">
                <a:latin typeface="Book Antiqua" panose="02040602050305030304" pitchFamily="18" charset="0"/>
              </a:rPr>
              <a:t>10.11.1971 </a:t>
            </a:r>
            <a:r>
              <a:rPr lang="ru-RU" b="1" dirty="0">
                <a:latin typeface="Book Antiqua" panose="02040602050305030304" pitchFamily="18" charset="0"/>
              </a:rPr>
              <a:t>- 19.11.2023</a:t>
            </a:r>
            <a:r>
              <a:rPr lang="ru-RU" dirty="0">
                <a:latin typeface="Book Antiqua" panose="02040602050305030304" pitchFamily="18" charset="0"/>
              </a:rPr>
              <a:t/>
            </a:r>
            <a:br>
              <a:rPr lang="ru-RU" dirty="0">
                <a:latin typeface="Book Antiqua" panose="02040602050305030304" pitchFamily="18" charset="0"/>
              </a:rPr>
            </a:br>
            <a:endParaRPr lang="ru-RU" dirty="0">
              <a:latin typeface="Book Antiqua" panose="02040602050305030304" pitchFamily="18" charset="0"/>
            </a:endParaRP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5029" y="1695216"/>
            <a:ext cx="2968546" cy="4894090"/>
          </a:xfrm>
          <a:prstGeom prst="rect">
            <a:avLst/>
          </a:prstGeom>
          <a:ln>
            <a:noFill/>
          </a:ln>
          <a:effectLst>
            <a:outerShdw blurRad="190500" algn="tl" rotWithShape="0">
              <a:srgbClr val="000000">
                <a:alpha val="70000"/>
              </a:srgbClr>
            </a:outerShdw>
          </a:effectLst>
        </p:spPr>
      </p:pic>
      <p:sp>
        <p:nvSpPr>
          <p:cNvPr id="5" name="TextBox 4"/>
          <p:cNvSpPr txBox="1"/>
          <p:nvPr/>
        </p:nvSpPr>
        <p:spPr>
          <a:xfrm>
            <a:off x="4415247" y="1905000"/>
            <a:ext cx="7416536" cy="4893647"/>
          </a:xfrm>
          <a:prstGeom prst="rect">
            <a:avLst/>
          </a:prstGeom>
          <a:noFill/>
        </p:spPr>
        <p:txBody>
          <a:bodyPr wrap="square" rtlCol="0">
            <a:spAutoFit/>
          </a:bodyPr>
          <a:lstStyle/>
          <a:p>
            <a:pPr algn="just"/>
            <a:r>
              <a:rPr lang="ru-RU" sz="1300" dirty="0" err="1">
                <a:latin typeface="Times New Roman" panose="02020603050405020304" pitchFamily="18" charset="0"/>
                <a:cs typeface="Times New Roman" panose="02020603050405020304" pitchFamily="18" charset="0"/>
              </a:rPr>
              <a:t>Беркетов</a:t>
            </a:r>
            <a:r>
              <a:rPr lang="ru-RU" sz="1300" dirty="0">
                <a:latin typeface="Times New Roman" panose="02020603050405020304" pitchFamily="18" charset="0"/>
                <a:cs typeface="Times New Roman" panose="02020603050405020304" pitchFamily="18" charset="0"/>
              </a:rPr>
              <a:t> Сергей Евгеньевич родился 10 ноября 1971 года в Тамбовской области в с. Малая Сурена. Был пятым ребенком в семье. Семья </a:t>
            </a:r>
            <a:r>
              <a:rPr lang="ru-RU" sz="1300" dirty="0" err="1">
                <a:latin typeface="Times New Roman" panose="02020603050405020304" pitchFamily="18" charset="0"/>
                <a:cs typeface="Times New Roman" panose="02020603050405020304" pitchFamily="18" charset="0"/>
              </a:rPr>
              <a:t>Беркетовых</a:t>
            </a:r>
            <a:r>
              <a:rPr lang="ru-RU" sz="1300" dirty="0">
                <a:latin typeface="Times New Roman" panose="02020603050405020304" pitchFamily="18" charset="0"/>
                <a:cs typeface="Times New Roman" panose="02020603050405020304" pitchFamily="18" charset="0"/>
              </a:rPr>
              <a:t> переехала в Белгородскую область в 1975 году, когда Сергей был еще совсем маленьким. Проживали всей семьей в с. Никольское. Здесь Сергей пошел в 1 класс Никольской средней школы. В 1984 году Валентина Ивановна, мама Сергея, получила дом по улице 8 Марта, куда переехала вся ее семья, здесь и проживает по настоящее время.  </a:t>
            </a:r>
          </a:p>
          <a:p>
            <a:pPr algn="just"/>
            <a:r>
              <a:rPr lang="ru-RU" sz="1300" dirty="0">
                <a:latin typeface="Times New Roman" panose="02020603050405020304" pitchFamily="18" charset="0"/>
                <a:cs typeface="Times New Roman" panose="02020603050405020304" pitchFamily="18" charset="0"/>
              </a:rPr>
              <a:t>Сергей любил заниматься футболом, был очень активным, принимал участие во всех мероприятиях. Был очень добрым и отзывчивым человеком. Старался всем помогать.</a:t>
            </a:r>
          </a:p>
          <a:p>
            <a:pPr algn="just"/>
            <a:r>
              <a:rPr lang="ru-RU" sz="1300" dirty="0">
                <a:latin typeface="Times New Roman" panose="02020603050405020304" pitchFamily="18" charset="0"/>
                <a:cs typeface="Times New Roman" panose="02020603050405020304" pitchFamily="18" charset="0"/>
              </a:rPr>
              <a:t>После окончания школы поступил в </a:t>
            </a:r>
            <a:r>
              <a:rPr lang="ru-RU" sz="1300" dirty="0" err="1">
                <a:latin typeface="Times New Roman" panose="02020603050405020304" pitchFamily="18" charset="0"/>
                <a:cs typeface="Times New Roman" panose="02020603050405020304" pitchFamily="18" charset="0"/>
              </a:rPr>
              <a:t>Корочанский</a:t>
            </a:r>
            <a:r>
              <a:rPr lang="ru-RU" sz="1300" dirty="0">
                <a:latin typeface="Times New Roman" panose="02020603050405020304" pitchFamily="18" charset="0"/>
                <a:cs typeface="Times New Roman" panose="02020603050405020304" pitchFamily="18" charset="0"/>
              </a:rPr>
              <a:t> сельхозтехникум, но не окончил. На последнем курсе был отчислен, т.к. начал работать, чтобы прокормить свою семью.</a:t>
            </a:r>
          </a:p>
          <a:p>
            <a:pPr algn="just"/>
            <a:r>
              <a:rPr lang="ru-RU" sz="1300" dirty="0">
                <a:latin typeface="Times New Roman" panose="02020603050405020304" pitchFamily="18" charset="0"/>
                <a:cs typeface="Times New Roman" panose="02020603050405020304" pitchFamily="18" charset="0"/>
              </a:rPr>
              <a:t>Срочную службу в рядах Российской армии не проходил. Он был негоден к военной службе из – за травмы руки. </a:t>
            </a:r>
          </a:p>
          <a:p>
            <a:pPr algn="just"/>
            <a:r>
              <a:rPr lang="ru-RU" sz="1300" dirty="0">
                <a:latin typeface="Times New Roman" panose="02020603050405020304" pitchFamily="18" charset="0"/>
                <a:cs typeface="Times New Roman" panose="02020603050405020304" pitchFamily="18" charset="0"/>
              </a:rPr>
              <a:t>Свою трудовую деятельность начинал на рыбхозе «Белгород рыба», проработал 3 года. После сменил вид деятельности. Был путейцем, асфальтировщиком, потом ушел помощником плиточника, затем стал сам плиточником и был на хорошем счету у клиентов.</a:t>
            </a:r>
          </a:p>
          <a:p>
            <a:pPr algn="just"/>
            <a:r>
              <a:rPr lang="ru-RU" sz="1300" dirty="0">
                <a:latin typeface="Times New Roman" panose="02020603050405020304" pitchFamily="18" charset="0"/>
                <a:cs typeface="Times New Roman" panose="02020603050405020304" pitchFamily="18" charset="0"/>
              </a:rPr>
              <a:t>В 2010 г. женился на Ольге Николаевне </a:t>
            </a:r>
            <a:r>
              <a:rPr lang="ru-RU" sz="1300" dirty="0" err="1">
                <a:latin typeface="Times New Roman" panose="02020603050405020304" pitchFamily="18" charset="0"/>
                <a:cs typeface="Times New Roman" panose="02020603050405020304" pitchFamily="18" charset="0"/>
              </a:rPr>
              <a:t>Дягтеревой</a:t>
            </a:r>
            <a:r>
              <a:rPr lang="ru-RU" sz="1300" dirty="0">
                <a:latin typeface="Times New Roman" panose="02020603050405020304" pitchFamily="18" charset="0"/>
                <a:cs typeface="Times New Roman" panose="02020603050405020304" pitchFamily="18" charset="0"/>
              </a:rPr>
              <a:t>. В браке родились два сына: </a:t>
            </a:r>
            <a:r>
              <a:rPr lang="ru-RU" sz="1300" dirty="0" err="1">
                <a:latin typeface="Times New Roman" panose="02020603050405020304" pitchFamily="18" charset="0"/>
                <a:cs typeface="Times New Roman" panose="02020603050405020304" pitchFamily="18" charset="0"/>
              </a:rPr>
              <a:t>Беркетов</a:t>
            </a:r>
            <a:r>
              <a:rPr lang="ru-RU" sz="1300" dirty="0">
                <a:latin typeface="Times New Roman" panose="02020603050405020304" pitchFamily="18" charset="0"/>
                <a:cs typeface="Times New Roman" panose="02020603050405020304" pitchFamily="18" charset="0"/>
              </a:rPr>
              <a:t> Арсений, 28.03.2011 г.р. и </a:t>
            </a:r>
            <a:r>
              <a:rPr lang="ru-RU" sz="1300" dirty="0" err="1">
                <a:latin typeface="Times New Roman" panose="02020603050405020304" pitchFamily="18" charset="0"/>
                <a:cs typeface="Times New Roman" panose="02020603050405020304" pitchFamily="18" charset="0"/>
              </a:rPr>
              <a:t>Беркетов</a:t>
            </a:r>
            <a:r>
              <a:rPr lang="ru-RU" sz="1300" dirty="0">
                <a:latin typeface="Times New Roman" panose="02020603050405020304" pitchFamily="18" charset="0"/>
                <a:cs typeface="Times New Roman" panose="02020603050405020304" pitchFamily="18" charset="0"/>
              </a:rPr>
              <a:t> Егор, 03.07.2018 г.р.  Сергей был хорошим отцом и примером для сыновей.</a:t>
            </a:r>
          </a:p>
          <a:p>
            <a:pPr algn="just"/>
            <a:r>
              <a:rPr lang="ru-RU" sz="1300" dirty="0">
                <a:latin typeface="Times New Roman" panose="02020603050405020304" pitchFamily="18" charset="0"/>
                <a:cs typeface="Times New Roman" panose="02020603050405020304" pitchFamily="18" charset="0"/>
              </a:rPr>
              <a:t>В 2014 г. устроился в Психиатрическую больницу г. Белгорода медицинским работником (санитаром), где и трудился на протяжении 9 лет до заключения контракта с ВС РФ.</a:t>
            </a:r>
          </a:p>
          <a:p>
            <a:pPr algn="just"/>
            <a:r>
              <a:rPr lang="ru-RU" sz="1300" dirty="0">
                <a:latin typeface="Times New Roman" panose="02020603050405020304" pitchFamily="18" charset="0"/>
                <a:cs typeface="Times New Roman" panose="02020603050405020304" pitchFamily="18" charset="0"/>
              </a:rPr>
              <a:t>Сначала СВО  всегда наблюдал за происходящим и в 51 год решил уйти служить. Принял присягу после заключения контракта. Участвовал в СВО в звании заместителя командира боевой машины, наводчик-оператор ВТУР. </a:t>
            </a:r>
          </a:p>
          <a:p>
            <a:pPr algn="just"/>
            <a:r>
              <a:rPr lang="ru-RU" sz="1300" dirty="0">
                <a:latin typeface="Times New Roman" panose="02020603050405020304" pitchFamily="18" charset="0"/>
                <a:cs typeface="Times New Roman" panose="02020603050405020304" pitchFamily="18" charset="0"/>
              </a:rPr>
              <a:t>Погиб 19.11.2023 г. в Луганской области, Сватовском районе, п. </a:t>
            </a:r>
            <a:r>
              <a:rPr lang="ru-RU" sz="1300" dirty="0" err="1">
                <a:latin typeface="Times New Roman" panose="02020603050405020304" pitchFamily="18" charset="0"/>
                <a:cs typeface="Times New Roman" panose="02020603050405020304" pitchFamily="18" charset="0"/>
              </a:rPr>
              <a:t>Кривошеевка</a:t>
            </a:r>
            <a:r>
              <a:rPr lang="ru-RU" sz="1300" dirty="0">
                <a:latin typeface="Times New Roman" panose="02020603050405020304" pitchFamily="18" charset="0"/>
                <a:cs typeface="Times New Roman" panose="02020603050405020304" pitchFamily="18" charset="0"/>
              </a:rPr>
              <a:t>.</a:t>
            </a:r>
          </a:p>
          <a:p>
            <a:pPr algn="just"/>
            <a:r>
              <a:rPr lang="ru-RU" sz="1300" dirty="0">
                <a:latin typeface="Times New Roman" panose="02020603050405020304" pitchFamily="18" charset="0"/>
                <a:cs typeface="Times New Roman" panose="02020603050405020304" pitchFamily="18" charset="0"/>
              </a:rPr>
              <a:t>Сергей Евгеньевич представлен к ордену Мужества посмертно. </a:t>
            </a:r>
          </a:p>
          <a:p>
            <a:pPr algn="just"/>
            <a:r>
              <a:rPr lang="ru-RU" sz="1300" dirty="0">
                <a:latin typeface="Times New Roman" panose="02020603050405020304" pitchFamily="18" charset="0"/>
                <a:cs typeface="Times New Roman" panose="02020603050405020304" pitchFamily="18" charset="0"/>
              </a:rPr>
              <a:t>Место захоронения: с. Никольское,  22 декабря 2023 года.</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Tree>
    <p:extLst>
      <p:ext uri="{BB962C8B-B14F-4D97-AF65-F5344CB8AC3E}">
        <p14:creationId xmlns:p14="http://schemas.microsoft.com/office/powerpoint/2010/main" val="1628671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1011099" y="449123"/>
            <a:ext cx="10121615" cy="500111"/>
          </a:xfrm>
        </p:spPr>
        <p:txBody>
          <a:bodyPr>
            <a:noAutofit/>
          </a:bodyPr>
          <a:lstStyle/>
          <a:p>
            <a:pPr algn="ctr">
              <a:lnSpc>
                <a:spcPct val="115000"/>
              </a:lnSpc>
              <a:spcAft>
                <a:spcPts val="1000"/>
              </a:spcAft>
            </a:pPr>
            <a:r>
              <a:rPr lang="ru-RU" sz="3200" b="1" dirty="0">
                <a:latin typeface="Times New Roman"/>
                <a:ea typeface="Calibri"/>
                <a:cs typeface="Times New Roman"/>
              </a:rPr>
              <a:t>СКАФЕНКО АЛЕКСАНДР </a:t>
            </a:r>
            <a:r>
              <a:rPr lang="ru-RU" sz="3200" b="1" dirty="0" smtClean="0">
                <a:latin typeface="Times New Roman"/>
                <a:ea typeface="Calibri"/>
                <a:cs typeface="Times New Roman"/>
              </a:rPr>
              <a:t>АЛЕКСАНДРОВИЧ</a:t>
            </a:r>
            <a:endParaRPr lang="ru-RU" sz="3200" b="1" dirty="0">
              <a:latin typeface="Calibri"/>
              <a:ea typeface="Calibri"/>
              <a:cs typeface="Times New Roman"/>
            </a:endParaRPr>
          </a:p>
          <a:p>
            <a:pPr algn="ctr">
              <a:lnSpc>
                <a:spcPct val="115000"/>
              </a:lnSpc>
              <a:spcAft>
                <a:spcPts val="1000"/>
              </a:spcAft>
            </a:pPr>
            <a:r>
              <a:rPr lang="ru-RU" sz="2800" b="1" dirty="0" smtClean="0">
                <a:latin typeface="Times New Roman"/>
                <a:ea typeface="Calibri"/>
                <a:cs typeface="Times New Roman"/>
              </a:rPr>
              <a:t>19.06.1984 </a:t>
            </a:r>
            <a:r>
              <a:rPr lang="ru-RU" sz="2800" b="1" dirty="0">
                <a:latin typeface="Times New Roman"/>
                <a:ea typeface="Calibri"/>
                <a:cs typeface="Times New Roman"/>
              </a:rPr>
              <a:t>- 14.03.2024</a:t>
            </a:r>
            <a:endParaRPr lang="ru-RU" sz="2800" b="1" dirty="0">
              <a:latin typeface="Calibri"/>
              <a:ea typeface="Calibri"/>
              <a:cs typeface="Times New Roman"/>
            </a:endParaRPr>
          </a:p>
          <a:p>
            <a:pPr algn="ctr">
              <a:spcBef>
                <a:spcPts val="0"/>
              </a:spcBef>
            </a:pPr>
            <a:endParaRPr lang="ru-RU" sz="3200" dirty="0" smtClean="0">
              <a:solidFill>
                <a:schemeClr val="accent2">
                  <a:lumMod val="50000"/>
                </a:schemeClr>
              </a:solidFill>
              <a:latin typeface="Times New Roman" panose="02020603050405020304" pitchFamily="18" charset="0"/>
              <a:cs typeface="Times New Roman" panose="02020603050405020304" pitchFamily="18" charset="0"/>
            </a:endParaRPr>
          </a:p>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6146" name="Picture 2" descr="E:\Data\СВО\Скафенко Александр\скаф.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789" y="1865376"/>
            <a:ext cx="2784143" cy="459001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4137" y="1865376"/>
            <a:ext cx="6933063" cy="47848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15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indent="90170" algn="ctr">
              <a:lnSpc>
                <a:spcPct val="107000"/>
              </a:lnSpc>
              <a:spcAft>
                <a:spcPts val="800"/>
              </a:spcAft>
            </a:pPr>
            <a:r>
              <a:rPr lang="ru-RU" sz="3200" b="1" dirty="0">
                <a:latin typeface="Times New Roman"/>
                <a:ea typeface="Calibri"/>
                <a:cs typeface="Times New Roman"/>
              </a:rPr>
              <a:t>ВЕЛИЧКО ВАЛЕНТИН </a:t>
            </a:r>
            <a:r>
              <a:rPr lang="ru-RU" sz="3200" b="1" dirty="0" smtClean="0">
                <a:latin typeface="Times New Roman"/>
                <a:ea typeface="Calibri"/>
                <a:cs typeface="Times New Roman"/>
              </a:rPr>
              <a:t>ОЛЕГОВИЧ</a:t>
            </a:r>
          </a:p>
          <a:p>
            <a:pPr algn="ctr">
              <a:lnSpc>
                <a:spcPct val="107000"/>
              </a:lnSpc>
              <a:spcAft>
                <a:spcPts val="800"/>
              </a:spcAft>
            </a:pPr>
            <a:r>
              <a:rPr lang="ru-RU" sz="2400" b="1" dirty="0">
                <a:latin typeface="Times New Roman"/>
                <a:ea typeface="Calibri"/>
                <a:cs typeface="Times New Roman"/>
              </a:rPr>
              <a:t>16.06.1989-16.04.2023</a:t>
            </a:r>
            <a:endParaRPr lang="ru-RU" sz="2400" dirty="0">
              <a:latin typeface="Calibri"/>
              <a:ea typeface="Calibri"/>
              <a:cs typeface="Times New Roman"/>
            </a:endParaRPr>
          </a:p>
          <a:p>
            <a:pPr indent="90170" algn="ctr">
              <a:lnSpc>
                <a:spcPct val="107000"/>
              </a:lnSpc>
              <a:spcAft>
                <a:spcPts val="800"/>
              </a:spcAft>
            </a:pPr>
            <a:endParaRPr lang="ru-RU" sz="2000" dirty="0">
              <a:latin typeface="Calibri"/>
              <a:ea typeface="Calibri"/>
              <a:cs typeface="Times New Roman"/>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4728" y="1810512"/>
            <a:ext cx="5568696" cy="467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297" y="1462674"/>
            <a:ext cx="3672432" cy="5194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15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294278"/>
            <a:ext cx="8915399" cy="847415"/>
          </a:xfrm>
        </p:spPr>
        <p:txBody>
          <a:bodyPr>
            <a:noAutofit/>
          </a:bodyPr>
          <a:lstStyle/>
          <a:p>
            <a:pPr algn="ctr"/>
            <a:r>
              <a:rPr lang="ru-RU" sz="1600" b="1" dirty="0"/>
              <a:t>Титов Владимир Васильевич</a:t>
            </a:r>
          </a:p>
          <a:p>
            <a:pPr algn="ctr"/>
            <a:r>
              <a:rPr lang="ru-RU" sz="1600" b="1" dirty="0"/>
              <a:t>(03.11.1978 – 26.12.1999)</a:t>
            </a:r>
          </a:p>
          <a:p>
            <a:r>
              <a:rPr lang="ru-RU" sz="3200" b="1" dirty="0"/>
              <a:t> </a:t>
            </a:r>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558353" y="1358017"/>
            <a:ext cx="7410733" cy="5047536"/>
          </a:xfrm>
          <a:prstGeom prst="rect">
            <a:avLst/>
          </a:prstGeom>
          <a:noFill/>
        </p:spPr>
        <p:txBody>
          <a:bodyPr wrap="square" rtlCol="0">
            <a:spAutoFit/>
          </a:bodyPr>
          <a:lstStyle/>
          <a:p>
            <a:pPr algn="just"/>
            <a:r>
              <a:rPr lang="ru-RU" sz="1400" dirty="0"/>
              <a:t> Титов Владимир Васильевич родился 3 ноября 1978 года в селе </a:t>
            </a:r>
            <a:r>
              <a:rPr lang="ru-RU" sz="1400" dirty="0" err="1"/>
              <a:t>Щетиновка</a:t>
            </a:r>
            <a:r>
              <a:rPr lang="ru-RU" sz="1400" dirty="0"/>
              <a:t> Белгородского района Белгородской области. Воспитывался в   семье простых сельских тружеников: отец и мать работали в колхозе имени М.В. Фрунзе.</a:t>
            </a:r>
          </a:p>
          <a:p>
            <a:pPr algn="just"/>
            <a:r>
              <a:rPr lang="ru-RU" sz="1400" dirty="0"/>
              <a:t>В 1986 году поступил в первый класс </a:t>
            </a:r>
            <a:r>
              <a:rPr lang="ru-RU" sz="1400" dirty="0" err="1"/>
              <a:t>Щетиновской</a:t>
            </a:r>
            <a:r>
              <a:rPr lang="ru-RU" sz="1400" dirty="0"/>
              <a:t> средней школы. В школе у Володи проявилась большая тяга к технике. Он мог по винтику разобрать и собрать старый велосипед, помогал отцу чинить трактор, мечтал после окончания школы стать механизатором. Эта мечта привела его после 9 класса в Белгородское профессионально-техническое училище №33.</a:t>
            </a:r>
          </a:p>
          <a:p>
            <a:pPr algn="just"/>
            <a:r>
              <a:rPr lang="ru-RU" sz="1400" dirty="0"/>
              <a:t>В родное село Владимир вернулся с дипломом и стал работать трактористом. На земле трудиться нелегко, но парень с первых же дней заслужил уважение коллег. Он отличался старательностью и трудолюбием</a:t>
            </a:r>
          </a:p>
          <a:p>
            <a:pPr algn="just"/>
            <a:r>
              <a:rPr lang="ru-RU" sz="1400" dirty="0"/>
              <a:t>В 1997 году Владимир был призван в ряды вооружённых сил. Сначала он служил во внутренних войсках в комендантской роте в Нижнем Новгороде, затем был переведён в Ставрополь. 27 ноября 1999 года Владимир Титов в составе своей роты был направлен в город Грозный, в район боевых действий.             </a:t>
            </a:r>
          </a:p>
          <a:p>
            <a:pPr algn="just"/>
            <a:r>
              <a:rPr lang="ru-RU" sz="1400" dirty="0"/>
              <a:t>26 декабря в Грозном работало всё его отделение. Попав под перекрёстный огонь снайперов, ребята держались, как могли. Прикрывая друг друга, отходили к своим. Их было тринадцать бойцов. Титов шёл замыкающим. Все двенадцать получили ранения, а Володю снайперская пуля сразила наповал. Служить ему оставалось пять месяцев.</a:t>
            </a:r>
          </a:p>
          <a:p>
            <a:pPr algn="just"/>
            <a:r>
              <a:rPr lang="ru-RU" sz="1400" dirty="0"/>
              <a:t>Владимир Титов похоронен с воинскими почестями на сельском кладбище в родной </a:t>
            </a:r>
            <a:r>
              <a:rPr lang="ru-RU" sz="1400" dirty="0" err="1"/>
              <a:t>Щетиновке</a:t>
            </a:r>
            <a:r>
              <a:rPr lang="ru-RU" sz="1400" dirty="0"/>
              <a:t>. За проявленное мужество и героизм при выполнении воинского долга награждён Орденом Мужества (посмертно).</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1284" y="1496327"/>
            <a:ext cx="3824113" cy="5013654"/>
          </a:xfrm>
          <a:prstGeom prst="rect">
            <a:avLst/>
          </a:prstGeom>
        </p:spPr>
      </p:pic>
    </p:spTree>
    <p:extLst>
      <p:ext uri="{BB962C8B-B14F-4D97-AF65-F5344CB8AC3E}">
        <p14:creationId xmlns:p14="http://schemas.microsoft.com/office/powerpoint/2010/main" val="246192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294278"/>
            <a:ext cx="8915399" cy="1063739"/>
          </a:xfrm>
        </p:spPr>
        <p:txBody>
          <a:bodyPr>
            <a:noAutofit/>
          </a:bodyPr>
          <a:lstStyle/>
          <a:p>
            <a:pPr algn="ctr"/>
            <a:r>
              <a:rPr lang="ru-RU" sz="3200" b="1" dirty="0"/>
              <a:t> </a:t>
            </a:r>
            <a:r>
              <a:rPr lang="ru-RU" sz="2000" b="1" dirty="0">
                <a:latin typeface="Times New Roman" panose="02020603050405020304" pitchFamily="18" charset="0"/>
                <a:cs typeface="Times New Roman" panose="02020603050405020304" pitchFamily="18" charset="0"/>
              </a:rPr>
              <a:t>Безменов Константин </a:t>
            </a:r>
            <a:r>
              <a:rPr lang="ru-RU" sz="2000" b="1" dirty="0" smtClean="0">
                <a:latin typeface="Times New Roman" panose="02020603050405020304" pitchFamily="18" charset="0"/>
                <a:cs typeface="Times New Roman" panose="02020603050405020304" pitchFamily="18" charset="0"/>
              </a:rPr>
              <a:t>Сергеевич </a:t>
            </a:r>
          </a:p>
          <a:p>
            <a:pPr algn="ctr"/>
            <a:r>
              <a:rPr lang="ru-RU" sz="2000" b="1" dirty="0" smtClean="0">
                <a:latin typeface="Times New Roman" panose="02020603050405020304" pitchFamily="18" charset="0"/>
                <a:cs typeface="Times New Roman" panose="02020603050405020304" pitchFamily="18" charset="0"/>
              </a:rPr>
              <a:t>(15 </a:t>
            </a:r>
            <a:r>
              <a:rPr lang="ru-RU" sz="2000" b="1" dirty="0">
                <a:latin typeface="Times New Roman" panose="02020603050405020304" pitchFamily="18" charset="0"/>
                <a:cs typeface="Times New Roman" panose="02020603050405020304" pitchFamily="18" charset="0"/>
              </a:rPr>
              <a:t>декабря 1982 -  6 декабря 2023)</a:t>
            </a:r>
          </a:p>
          <a:p>
            <a:endParaRPr lang="ru-RU" sz="3200" b="1" dirty="0"/>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476466" y="1358017"/>
            <a:ext cx="7492620" cy="4854149"/>
          </a:xfrm>
          <a:prstGeom prst="rect">
            <a:avLst/>
          </a:prstGeom>
          <a:noFill/>
        </p:spPr>
        <p:txBody>
          <a:bodyPr wrap="square" rtlCol="0">
            <a:spAutoFit/>
          </a:bodyPr>
          <a:lstStyle/>
          <a:p>
            <a:pPr indent="449580" algn="just">
              <a:lnSpc>
                <a:spcPct val="150000"/>
              </a:lnSpc>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Безменов Константин Сергеевич  родился 15 декабря 1982 года в с.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Долбино</a:t>
            </a:r>
            <a:r>
              <a:rPr lang="ru-RU" sz="1600" dirty="0">
                <a:latin typeface="Times New Roman" panose="02020603050405020304" pitchFamily="18" charset="0"/>
                <a:ea typeface="Calibri" panose="020F0502020204030204" pitchFamily="34" charset="0"/>
                <a:cs typeface="Times New Roman" panose="02020603050405020304" pitchFamily="18" charset="0"/>
              </a:rPr>
              <a:t>, Белгородского района. В 1989 году пошёл в первый класс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Веселолопанской</a:t>
            </a:r>
            <a:r>
              <a:rPr lang="ru-RU" sz="1600" dirty="0">
                <a:latin typeface="Times New Roman" panose="02020603050405020304" pitchFamily="18" charset="0"/>
                <a:ea typeface="Calibri" panose="020F0502020204030204" pitchFamily="34" charset="0"/>
                <a:cs typeface="Times New Roman" panose="02020603050405020304" pitchFamily="18" charset="0"/>
              </a:rPr>
              <a:t> СОШ</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В школе был обычным мальчишкой, ничем не выделялся. </a:t>
            </a:r>
            <a:r>
              <a:rPr lang="ru-RU" sz="1600" dirty="0">
                <a:latin typeface="Times New Roman" panose="02020603050405020304" pitchFamily="18" charset="0"/>
                <a:ea typeface="Calibri" panose="020F0502020204030204" pitchFamily="34" charset="0"/>
                <a:cs typeface="Times New Roman" panose="02020603050405020304" pitchFamily="18" charset="0"/>
              </a:rPr>
              <a:t>После школы в 1998 году поступил в Машиностроительное училище по профессии электрик. Константин любил заниматься столярным делом, он увлечённо строгал, пилил или что-то мастерил для дома и души. Константину, очень нравилось гулять по лесу и собирать грибы. </a:t>
            </a:r>
            <a:r>
              <a:rPr lang="ru-RU" sz="1600" kern="1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С 2020 года работал рабочим в </a:t>
            </a:r>
            <a:r>
              <a:rPr lang="ru-RU" sz="16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ОАО «</a:t>
            </a:r>
            <a:r>
              <a:rPr lang="ru-RU" sz="1600" dirty="0" err="1">
                <a:solidFill>
                  <a:srgbClr val="111111"/>
                </a:solidFill>
                <a:latin typeface="Times New Roman" panose="02020603050405020304" pitchFamily="18" charset="0"/>
                <a:ea typeface="Calibri" panose="020F0502020204030204" pitchFamily="34" charset="0"/>
                <a:cs typeface="Times New Roman" panose="02020603050405020304" pitchFamily="18" charset="0"/>
              </a:rPr>
              <a:t>Белгородасбестоцемент</a:t>
            </a:r>
            <a:r>
              <a:rPr lang="ru-RU" sz="16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solidFill>
                  <a:srgbClr val="111111"/>
                </a:solidFill>
                <a:latin typeface="Times New Roman" panose="02020603050405020304" pitchFamily="18" charset="0"/>
                <a:ea typeface="Calibri" panose="020F0502020204030204" pitchFamily="34" charset="0"/>
                <a:cs typeface="Times New Roman" panose="02020603050405020304" pitchFamily="18" charset="0"/>
              </a:rPr>
              <a:t>Белаци</a:t>
            </a:r>
            <a:r>
              <a:rPr lang="ru-RU" sz="1600" dirty="0">
                <a:solidFill>
                  <a:srgbClr val="111111"/>
                </a:solidFill>
                <a:latin typeface="Times New Roman" panose="02020603050405020304" pitchFamily="18" charset="0"/>
                <a:ea typeface="Calibri" panose="020F0502020204030204" pitchFamily="34" charset="0"/>
                <a:cs typeface="Times New Roman" panose="02020603050405020304" pitchFamily="18" charset="0"/>
              </a:rPr>
              <a:t>»). </a:t>
            </a:r>
            <a:r>
              <a:rPr lang="ru-RU" sz="1600" dirty="0">
                <a:solidFill>
                  <a:srgbClr val="666666"/>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indent="449580" algn="just">
              <a:lnSpc>
                <a:spcPct val="150000"/>
              </a:lnSpc>
              <a:spcAft>
                <a:spcPts val="0"/>
              </a:spcAft>
            </a:pP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4 сентября 2023 года подписал  контракт с ВС Р ушел на СВО.</a:t>
            </a:r>
            <a:b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ru-RU" sz="1600" dirty="0">
                <a:latin typeface="Times New Roman" panose="02020603050405020304" pitchFamily="18" charset="0"/>
                <a:ea typeface="Calibri" panose="020F0502020204030204" pitchFamily="34" charset="0"/>
                <a:cs typeface="Times New Roman" panose="02020603050405020304" pitchFamily="18" charset="0"/>
              </a:rPr>
              <a:t>Погиб 6 декабря 2023 г. на территории Украины, Харьковская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обл</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Купянский</a:t>
            </a:r>
            <a:r>
              <a:rPr lang="ru-RU" sz="1600" dirty="0">
                <a:latin typeface="Times New Roman" panose="02020603050405020304" pitchFamily="18" charset="0"/>
                <a:ea typeface="Calibri" panose="020F0502020204030204" pitchFamily="34" charset="0"/>
                <a:cs typeface="Times New Roman" panose="02020603050405020304" pitchFamily="18" charset="0"/>
              </a:rPr>
              <a:t> р-н, н-п Орлянка. </a:t>
            </a:r>
            <a:r>
              <a:rPr lang="ru-RU"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При выполнении боевого задания, был сильно ранен. Скончался от обильной потери крови. </a:t>
            </a:r>
            <a:r>
              <a:rPr lang="ru-RU"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Представлен к Ордену Мужества посмертно. </a:t>
            </a:r>
            <a:endParaRPr lang="ru-RU"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Похоронили Константина на кладбище в с.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Долбино</a:t>
            </a:r>
            <a:r>
              <a:rPr lang="ru-RU" sz="1600" dirty="0">
                <a:latin typeface="Times New Roman" panose="02020603050405020304" pitchFamily="18" charset="0"/>
                <a:ea typeface="Calibri" panose="020F0502020204030204" pitchFamily="34" charset="0"/>
                <a:cs typeface="Times New Roman" panose="02020603050405020304" pitchFamily="18" charset="0"/>
              </a:rPr>
              <a:t>  18 декабря 2023 года.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descr="F:\музеи\музей 24-25\герой с соседней парты\Безменов.jpg"/>
          <p:cNvPicPr/>
          <p:nvPr/>
        </p:nvPicPr>
        <p:blipFill>
          <a:blip r:embed="rId3" cstate="print"/>
          <a:srcRect/>
          <a:stretch>
            <a:fillRect/>
          </a:stretch>
        </p:blipFill>
        <p:spPr bwMode="auto">
          <a:xfrm>
            <a:off x="383722" y="1305258"/>
            <a:ext cx="2236648" cy="3062025"/>
          </a:xfrm>
          <a:prstGeom prst="rect">
            <a:avLst/>
          </a:prstGeom>
          <a:noFill/>
          <a:ln w="9525">
            <a:noFill/>
            <a:miter lim="800000"/>
            <a:headEnd/>
            <a:tailEnd/>
          </a:ln>
        </p:spPr>
      </p:pic>
      <p:pic>
        <p:nvPicPr>
          <p:cNvPr id="8" name="Рисунок 7" descr="F:\музеи\музей 24-25\герой с соседней парты\Безменов Константин.jpg"/>
          <p:cNvPicPr/>
          <p:nvPr/>
        </p:nvPicPr>
        <p:blipFill>
          <a:blip r:embed="rId4" cstate="print"/>
          <a:srcRect/>
          <a:stretch>
            <a:fillRect/>
          </a:stretch>
        </p:blipFill>
        <p:spPr bwMode="auto">
          <a:xfrm>
            <a:off x="1848826" y="3971499"/>
            <a:ext cx="2422923" cy="2743200"/>
          </a:xfrm>
          <a:prstGeom prst="rect">
            <a:avLst/>
          </a:prstGeom>
          <a:noFill/>
          <a:ln w="9525">
            <a:noFill/>
            <a:miter lim="800000"/>
            <a:headEnd/>
            <a:tailEnd/>
          </a:ln>
        </p:spPr>
      </p:pic>
    </p:spTree>
    <p:extLst>
      <p:ext uri="{BB962C8B-B14F-4D97-AF65-F5344CB8AC3E}">
        <p14:creationId xmlns:p14="http://schemas.microsoft.com/office/powerpoint/2010/main" val="2375761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294278"/>
            <a:ext cx="8915399" cy="783895"/>
          </a:xfrm>
        </p:spPr>
        <p:txBody>
          <a:bodyPr>
            <a:noAutofit/>
          </a:bodyPr>
          <a:lstStyle/>
          <a:p>
            <a:pPr algn="ctr"/>
            <a:r>
              <a:rPr lang="ru-RU" b="1" dirty="0" smtClean="0"/>
              <a:t>Колесников Владимир Петрович</a:t>
            </a:r>
          </a:p>
          <a:p>
            <a:pPr algn="ctr"/>
            <a:r>
              <a:rPr lang="ru-RU" b="1" dirty="0" smtClean="0"/>
              <a:t> (</a:t>
            </a:r>
            <a:r>
              <a:rPr lang="ru-RU" b="1" dirty="0"/>
              <a:t>14 ноября 1963 г. - 12 августа 1983)</a:t>
            </a:r>
          </a:p>
          <a:p>
            <a:endParaRPr lang="ru-RU" sz="3200" b="1" dirty="0"/>
          </a:p>
          <a:p>
            <a:pPr algn="ctr">
              <a:spcBef>
                <a:spcPts val="0"/>
              </a:spcBef>
            </a:pP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4558353" y="1358017"/>
            <a:ext cx="7410733" cy="307777"/>
          </a:xfrm>
          <a:prstGeom prst="rect">
            <a:avLst/>
          </a:prstGeom>
          <a:noFill/>
        </p:spPr>
        <p:txBody>
          <a:bodyPr wrap="square" rtlCol="0">
            <a:spAutoFit/>
          </a:bodyPr>
          <a:lstStyle/>
          <a:p>
            <a:pPr algn="just"/>
            <a:r>
              <a:rPr lang="ru-RU" sz="1400" dirty="0"/>
              <a:t> </a:t>
            </a: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8" name="Рисунок 7"/>
          <p:cNvPicPr/>
          <p:nvPr/>
        </p:nvPicPr>
        <p:blipFill>
          <a:blip r:embed="rId3" cstate="print"/>
          <a:srcRect l="5930" t="3730" r="8974" b="10108"/>
          <a:stretch>
            <a:fillRect/>
          </a:stretch>
        </p:blipFill>
        <p:spPr bwMode="auto">
          <a:xfrm>
            <a:off x="611409" y="1789961"/>
            <a:ext cx="2876550" cy="3878580"/>
          </a:xfrm>
          <a:prstGeom prst="rect">
            <a:avLst/>
          </a:prstGeom>
          <a:noFill/>
          <a:ln w="9525">
            <a:noFill/>
            <a:miter lim="800000"/>
            <a:headEnd/>
            <a:tailEnd/>
          </a:ln>
        </p:spPr>
      </p:pic>
      <p:sp>
        <p:nvSpPr>
          <p:cNvPr id="9" name="TextBox 8"/>
          <p:cNvSpPr txBox="1"/>
          <p:nvPr/>
        </p:nvSpPr>
        <p:spPr>
          <a:xfrm>
            <a:off x="3725839" y="1358017"/>
            <a:ext cx="8243247" cy="5293757"/>
          </a:xfrm>
          <a:prstGeom prst="rect">
            <a:avLst/>
          </a:prstGeom>
          <a:noFill/>
        </p:spPr>
        <p:txBody>
          <a:bodyPr wrap="square" rtlCol="0">
            <a:spAutoFit/>
          </a:bodyPr>
          <a:lstStyle/>
          <a:p>
            <a:pPr algn="just"/>
            <a:r>
              <a:rPr lang="ru-RU" sz="1300" dirty="0"/>
              <a:t>Владимир Петрович Колесников родился 14 ноября 1963 г. В с. Новая Слобода </a:t>
            </a:r>
            <a:r>
              <a:rPr lang="ru-RU" sz="1300" dirty="0" err="1"/>
              <a:t>Бурынского</a:t>
            </a:r>
            <a:r>
              <a:rPr lang="ru-RU" sz="1300" dirty="0"/>
              <a:t> района Сумской области. Вскоре родители переехали к в </a:t>
            </a:r>
            <a:r>
              <a:rPr lang="ru-RU" sz="1300" dirty="0" err="1"/>
              <a:t>с.Веселая</a:t>
            </a:r>
            <a:r>
              <a:rPr lang="ru-RU" sz="1300" dirty="0"/>
              <a:t> Лопань. Образование Володя получил в </a:t>
            </a:r>
            <a:r>
              <a:rPr lang="ru-RU" sz="1300" dirty="0" err="1"/>
              <a:t>Веселолопанской</a:t>
            </a:r>
            <a:r>
              <a:rPr lang="ru-RU" sz="1300" dirty="0"/>
              <a:t> школе Белгородского района. Во время учебы зарекомендовал себя дисциплинированным учеником, в школьные годы увлекся боксом.  Владимир был победителем Белгородского района по боксу. В 1981 г. После окончания школы работал слесарем на заводе «</a:t>
            </a:r>
            <a:r>
              <a:rPr lang="ru-RU" sz="1300" dirty="0" err="1"/>
              <a:t>Энергомаш</a:t>
            </a:r>
            <a:r>
              <a:rPr lang="ru-RU" sz="1300" dirty="0"/>
              <a:t>». </a:t>
            </a:r>
          </a:p>
          <a:p>
            <a:pPr algn="just"/>
            <a:r>
              <a:rPr lang="ru-RU" sz="1300" dirty="0"/>
              <a:t>Для прохождения воинской службы 19 июня 1982г. был направлен в республику Афганистан. Его часть базировалась в провинции Герата на высоте 800 м. над уровнем моря. 101 мотострелковый полк, где служил Колесников Владимир, за период пребывания в Афганистане с 1979 по 1989 г. провел более 2300 операций и боевых действий. За плечами боевого водителя остались тысячи километров пыльных дорог, подрывы, обстрелы, горные ледяные перевалы. Рядовой Колесников по афганскому бездорожью, доставлял в дальние гарнизоны обмундирование, продовольствие, боеприпасы.</a:t>
            </a:r>
          </a:p>
          <a:p>
            <a:pPr algn="just"/>
            <a:r>
              <a:rPr lang="ru-RU" sz="1300" dirty="0"/>
              <a:t>В ходе очередной операции рядового Колесникова В.П. тяжело ранило.  Машина вышла из строя, загорелся двигатель. Володя, вылез из машины, занял выгодную позицию, открыл огонь из автомата на поражение духов, давая тем самым возможность остальным машинам проскочить простреливаемый участок. Во время боя Владимир был тяжело ранен. После продолжительного боя, </a:t>
            </a:r>
            <a:r>
              <a:rPr lang="ru-RU" sz="1300" dirty="0" err="1"/>
              <a:t>бронегруппа</a:t>
            </a:r>
            <a:r>
              <a:rPr lang="ru-RU" sz="1300" dirty="0"/>
              <a:t> проводила зачистку местности с целью выявления мятежников и освобождения пленных ребят. Поисковые действия и переговоры со старейшинами местного населения закончились неудачно. Только после нанесения </a:t>
            </a:r>
            <a:r>
              <a:rPr lang="ru-RU" sz="1300" dirty="0" err="1"/>
              <a:t>авиабомбового</a:t>
            </a:r>
            <a:r>
              <a:rPr lang="ru-RU" sz="1300" dirty="0"/>
              <a:t> удара по районам базирования </a:t>
            </a:r>
            <a:r>
              <a:rPr lang="ru-RU" sz="1300" dirty="0" err="1"/>
              <a:t>маджахедов</a:t>
            </a:r>
            <a:r>
              <a:rPr lang="ru-RU" sz="1300" dirty="0"/>
              <a:t>, тела погибших наших воинов подбросили на бетонку.</a:t>
            </a:r>
          </a:p>
          <a:p>
            <a:pPr algn="just"/>
            <a:r>
              <a:rPr lang="ru-RU" sz="1300" dirty="0"/>
              <a:t>Колесников Владимир Петрович, 23 января 1984г. награжден орденом «Красной Звезды» (посмертно). Похоронен Владимир Колесников в с. Веселая Лопань. На его похороны пришло все население нашего села. В честь Владимира была названа одна из улиц с. Веселая Лопань.</a:t>
            </a:r>
          </a:p>
        </p:txBody>
      </p:sp>
    </p:spTree>
    <p:extLst>
      <p:ext uri="{BB962C8B-B14F-4D97-AF65-F5344CB8AC3E}">
        <p14:creationId xmlns:p14="http://schemas.microsoft.com/office/powerpoint/2010/main" val="181277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a:solidFill>
                  <a:schemeClr val="accent2">
                    <a:lumMod val="50000"/>
                  </a:schemeClr>
                </a:solidFill>
                <a:latin typeface="Book Antiqua" panose="02040602050305030304" pitchFamily="18" charset="0"/>
              </a:rPr>
              <a:t>Лучников Иван Иванович</a:t>
            </a:r>
          </a:p>
          <a:p>
            <a:pPr algn="ctr">
              <a:spcBef>
                <a:spcPts val="0"/>
              </a:spcBef>
            </a:pPr>
            <a:r>
              <a:rPr lang="ru-RU" sz="3200" b="1" dirty="0">
                <a:solidFill>
                  <a:schemeClr val="accent2">
                    <a:lumMod val="50000"/>
                  </a:schemeClr>
                </a:solidFill>
                <a:latin typeface="Book Antiqua" panose="02040602050305030304" pitchFamily="18" charset="0"/>
              </a:rPr>
              <a:t>(22.06.1923–28.03.2002)</a:t>
            </a:r>
          </a:p>
        </p:txBody>
      </p:sp>
      <p:sp>
        <p:nvSpPr>
          <p:cNvPr id="7" name="TextBox 6"/>
          <p:cNvSpPr txBox="1"/>
          <p:nvPr/>
        </p:nvSpPr>
        <p:spPr>
          <a:xfrm>
            <a:off x="5336200" y="1529781"/>
            <a:ext cx="6583681" cy="5493812"/>
          </a:xfrm>
          <a:prstGeom prst="rect">
            <a:avLst/>
          </a:prstGeom>
          <a:noFill/>
        </p:spPr>
        <p:txBody>
          <a:bodyPr wrap="square" rtlCol="0">
            <a:spAutoFit/>
          </a:bodyPr>
          <a:lstStyle/>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Лучников Иван Иванович родился 22 июня 1923 года на хуторе Крестовое (близ Журавлевки) нынешнего Белгородского района, в семье крестьянина. Окончил шесть классов </a:t>
            </a:r>
            <a:r>
              <a:rPr lang="ru-RU" sz="1300" dirty="0" err="1">
                <a:effectLst/>
                <a:latin typeface="Times New Roman" panose="02020603050405020304" pitchFamily="18" charset="0"/>
                <a:ea typeface="Calibri" panose="020F0502020204030204" pitchFamily="34" charset="0"/>
                <a:cs typeface="Times New Roman" panose="02020603050405020304" pitchFamily="18" charset="0"/>
              </a:rPr>
              <a:t>Толоконовской</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школы. Работал в местном колхозе. В марте 1943 года призван в Красную Армию. Участвовал в боях на Огненной дуге, в освобождении Полтавщины, в битве за Днепр.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Первого ордена Славы III степени удостоился 8 апреля 1944 года. Тогда он под огнем противника выполнил сложное задание командования по подготовке проходов в минных полях для пропуска наших танков и артиллерии.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В январе 1945 года при прорыве вражеской обороны на </a:t>
            </a:r>
            <a:r>
              <a:rPr lang="ru-RU" sz="1300" dirty="0" err="1">
                <a:effectLst/>
                <a:latin typeface="Times New Roman" panose="02020603050405020304" pitchFamily="18" charset="0"/>
                <a:ea typeface="Calibri" panose="020F0502020204030204" pitchFamily="34" charset="0"/>
                <a:cs typeface="Times New Roman" panose="02020603050405020304" pitchFamily="18" charset="0"/>
              </a:rPr>
              <a:t>Привисленском</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плацдарме Лучников четко произвел разведку переднего края, снял и обезвредил до 150 немецких мин-сюрпризов. За это удостоился ордена Славы II степени.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А третий подвиг сапёр совершил уже на </a:t>
            </a:r>
            <a:r>
              <a:rPr lang="ru-RU" sz="1300" dirty="0" err="1">
                <a:effectLst/>
                <a:latin typeface="Times New Roman" panose="02020603050405020304" pitchFamily="18" charset="0"/>
                <a:ea typeface="Calibri" panose="020F0502020204030204" pitchFamily="34" charset="0"/>
                <a:cs typeface="Times New Roman" panose="02020603050405020304" pitchFamily="18" charset="0"/>
              </a:rPr>
              <a:t>Нейсе</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В ночь перед прорывом сильно укрепленной обороны противника </a:t>
            </a:r>
            <a:r>
              <a:rPr lang="ru-RU" sz="1300" dirty="0" err="1">
                <a:effectLst/>
                <a:latin typeface="Times New Roman" panose="02020603050405020304" pitchFamily="18" charset="0"/>
                <a:ea typeface="Calibri" panose="020F0502020204030204" pitchFamily="34" charset="0"/>
                <a:cs typeface="Times New Roman" panose="02020603050405020304" pitchFamily="18" charset="0"/>
              </a:rPr>
              <a:t>Лучникову</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было приказано переправиться со своим отделением через реку и сделать проходы в минных полях и заграждениях гитлеровцев. И это задание отделение успешно выполнило. За этот подвиг награжден орденом Славы I степени.</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Кроме комплекта орденов Славы, Иван Иванович награжден двумя орденами Отечественной Войны I степени, двумя медалями “За отвагу”, другими наградами.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Гвардии сержант И.И. Лучников удостоился чести быть участником Парада Победы на Красной площади 24 июля 1945 года. Ему посчастливилось попасть в число тех, кому поручалось швырнуть к подножью Мавзолея знамена и штандарты поверженной Германии.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9 мая 1985 года Ивану Ивановичу </a:t>
            </a:r>
            <a:r>
              <a:rPr lang="ru-RU" sz="1300" dirty="0" err="1">
                <a:effectLst/>
                <a:latin typeface="Times New Roman" panose="02020603050405020304" pitchFamily="18" charset="0"/>
                <a:ea typeface="Calibri" panose="020F0502020204030204" pitchFamily="34" charset="0"/>
                <a:cs typeface="Times New Roman" panose="02020603050405020304" pitchFamily="18" charset="0"/>
              </a:rPr>
              <a:t>Лучникову</a:t>
            </a: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 пришлось прошагать тем же памятным маршрутом. </a:t>
            </a:r>
          </a:p>
          <a:p>
            <a:pPr indent="449580" algn="just">
              <a:spcAft>
                <a:spcPts val="0"/>
              </a:spcAft>
            </a:pPr>
            <a:r>
              <a:rPr lang="ru-RU" sz="1300" dirty="0">
                <a:effectLst/>
                <a:latin typeface="Times New Roman" panose="02020603050405020304" pitchFamily="18" charset="0"/>
                <a:ea typeface="Calibri" panose="020F0502020204030204" pitchFamily="34" charset="0"/>
                <a:cs typeface="Times New Roman" panose="02020603050405020304" pitchFamily="18" charset="0"/>
              </a:rPr>
              <a:t>После войны проживал в селе Красный Октябрь Белгородского района. Долгие годы проработал в дорожно-строительных организациях.</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Рисунок 1">
            <a:extLst>
              <a:ext uri="{FF2B5EF4-FFF2-40B4-BE49-F238E27FC236}">
                <a16:creationId xmlns:a16="http://schemas.microsoft.com/office/drawing/2014/main" xmlns="" id="{3289D359-0D78-40D0-9493-556C09A1C26A}"/>
              </a:ext>
            </a:extLst>
          </p:cNvPr>
          <p:cNvPicPr>
            <a:picLocks noChangeAspect="1"/>
          </p:cNvPicPr>
          <p:nvPr/>
        </p:nvPicPr>
        <p:blipFill>
          <a:blip r:embed="rId3"/>
          <a:stretch>
            <a:fillRect/>
          </a:stretch>
        </p:blipFill>
        <p:spPr>
          <a:xfrm>
            <a:off x="1838227" y="1769246"/>
            <a:ext cx="3264132" cy="4820008"/>
          </a:xfrm>
          <a:prstGeom prst="rect">
            <a:avLst/>
          </a:prstGeom>
        </p:spPr>
      </p:pic>
    </p:spTree>
    <p:extLst>
      <p:ext uri="{BB962C8B-B14F-4D97-AF65-F5344CB8AC3E}">
        <p14:creationId xmlns:p14="http://schemas.microsoft.com/office/powerpoint/2010/main" val="329518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26552" y="412177"/>
            <a:ext cx="8915399" cy="893082"/>
          </a:xfrm>
        </p:spPr>
        <p:txBody>
          <a:bodyPr>
            <a:noAutofit/>
          </a:bodyPr>
          <a:lstStyle/>
          <a:p>
            <a:pPr algn="ctr">
              <a:spcBef>
                <a:spcPts val="0"/>
              </a:spcBef>
            </a:pPr>
            <a:r>
              <a:rPr lang="ru-RU" sz="2800" b="1" dirty="0" err="1">
                <a:solidFill>
                  <a:schemeClr val="accent2">
                    <a:lumMod val="50000"/>
                  </a:schemeClr>
                </a:solidFill>
                <a:latin typeface="Book Antiqua" panose="02040602050305030304" pitchFamily="18" charset="0"/>
              </a:rPr>
              <a:t>Мигулин</a:t>
            </a:r>
            <a:r>
              <a:rPr lang="ru-RU" sz="2800" b="1" dirty="0">
                <a:solidFill>
                  <a:schemeClr val="accent2">
                    <a:lumMod val="50000"/>
                  </a:schemeClr>
                </a:solidFill>
                <a:latin typeface="Book Antiqua" panose="02040602050305030304" pitchFamily="18" charset="0"/>
              </a:rPr>
              <a:t> Денис Николаевич</a:t>
            </a:r>
          </a:p>
          <a:p>
            <a:pPr algn="ctr">
              <a:spcBef>
                <a:spcPts val="0"/>
              </a:spcBef>
            </a:pPr>
            <a:r>
              <a:rPr lang="ru-RU" sz="2800" b="1" dirty="0" smtClean="0">
                <a:solidFill>
                  <a:schemeClr val="accent2">
                    <a:lumMod val="50000"/>
                  </a:schemeClr>
                </a:solidFill>
                <a:latin typeface="Book Antiqua" panose="02040602050305030304" pitchFamily="18" charset="0"/>
              </a:rPr>
              <a:t>(26.11.1984 </a:t>
            </a:r>
            <a:r>
              <a:rPr lang="ru-RU" sz="2800" b="1" dirty="0">
                <a:solidFill>
                  <a:schemeClr val="accent2">
                    <a:lumMod val="50000"/>
                  </a:schemeClr>
                </a:solidFill>
                <a:latin typeface="Book Antiqua" panose="02040602050305030304" pitchFamily="18" charset="0"/>
              </a:rPr>
              <a:t>– </a:t>
            </a:r>
            <a:r>
              <a:rPr lang="ru-RU" sz="2800" b="1" dirty="0" smtClean="0">
                <a:solidFill>
                  <a:schemeClr val="accent2">
                    <a:lumMod val="50000"/>
                  </a:schemeClr>
                </a:solidFill>
                <a:latin typeface="Book Antiqua" panose="02040602050305030304" pitchFamily="18" charset="0"/>
              </a:rPr>
              <a:t>23.03.2023)</a:t>
            </a:r>
            <a:endParaRPr lang="ru-RU" sz="2800" b="1" dirty="0">
              <a:solidFill>
                <a:schemeClr val="accent2">
                  <a:lumMod val="50000"/>
                </a:schemeClr>
              </a:solidFill>
              <a:latin typeface="Book Antiqua" panose="02040602050305030304" pitchFamily="18" charset="0"/>
            </a:endParaRPr>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9958" y="1571002"/>
            <a:ext cx="2933188" cy="4145849"/>
          </a:xfrm>
          <a:prstGeom prst="rect">
            <a:avLst/>
          </a:prstGeom>
        </p:spPr>
      </p:pic>
      <p:sp>
        <p:nvSpPr>
          <p:cNvPr id="9" name="Прямоугольник 8"/>
          <p:cNvSpPr/>
          <p:nvPr/>
        </p:nvSpPr>
        <p:spPr>
          <a:xfrm>
            <a:off x="3862316" y="1418804"/>
            <a:ext cx="8177491" cy="5508944"/>
          </a:xfrm>
          <a:prstGeom prst="rect">
            <a:avLst/>
          </a:prstGeom>
        </p:spPr>
        <p:txBody>
          <a:bodyPr wrap="square">
            <a:spAutoFit/>
          </a:bodyPr>
          <a:lstStyle/>
          <a:p>
            <a:pPr indent="450215" algn="just">
              <a:lnSpc>
                <a:spcPct val="107000"/>
              </a:lnSpc>
              <a:spcAft>
                <a:spcPts val="80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Звание Рядовой. Служил в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снайпер-мотострелкового </a:t>
            </a:r>
            <a:r>
              <a:rPr lang="ru-RU" sz="1300" dirty="0">
                <a:latin typeface="Times New Roman" panose="02020603050405020304" pitchFamily="18" charset="0"/>
                <a:ea typeface="Calibri" panose="020F0502020204030204" pitchFamily="34" charset="0"/>
                <a:cs typeface="Times New Roman" panose="02020603050405020304" pitchFamily="18" charset="0"/>
              </a:rPr>
              <a:t>отделения стрелковой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роты. После </a:t>
            </a:r>
            <a:r>
              <a:rPr lang="ru-RU" sz="1300" dirty="0">
                <a:latin typeface="Times New Roman" panose="02020603050405020304" pitchFamily="18" charset="0"/>
                <a:ea typeface="Calibri" panose="020F0502020204030204" pitchFamily="34" charset="0"/>
                <a:cs typeface="Times New Roman" panose="02020603050405020304" pitchFamily="18" charset="0"/>
              </a:rPr>
              <a:t>школы поступил в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Белгородский строительный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колледж. По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окончании колледжа поступил в </a:t>
            </a:r>
            <a:r>
              <a:rPr lang="ru-RU" sz="1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БелГУ</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но университет не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закончил.</a:t>
            </a:r>
            <a:r>
              <a:rPr lang="ru-RU" sz="1300" dirty="0">
                <a:latin typeface="Times New Roman" panose="02020603050405020304" pitchFamily="18" charset="0"/>
                <a:ea typeface="Calibri" panose="020F0502020204030204" pitchFamily="34" charset="0"/>
                <a:cs typeface="Times New Roman" panose="02020603050405020304" pitchFamily="18" charset="0"/>
              </a:rPr>
              <a:t>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Увлекался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компьютерными технологиями в сфере рекламы. В 2007 году уехал в Москву, открыл свой бизнес по рекламе (от визиток до крупных баннеров).  Там же в 2010 году женился. В 2011 году у Дениса Николаевича родился сын Эдуард.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Москве Денис Николаевич устроился и много лет работал в рекламной компании директором отдела. В столице купил квартиру.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Денис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Николаевич был опорой в семье, не только для жены и сына, но и для родителей и родной старшей сестры. Решал все вопросы. Со слов сестры: Денис всегда себя вел как старший брат, поэтому я себя чувствовала младшей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сестрой.</a:t>
            </a:r>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Денис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Николаевич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коммуникабельный,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умел дружить. У него много друзей из разных городов. Держал свое слово, поэтому к нему много обращались за помощью. Людей не осуждал. Был добрый,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отзывчивый.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24.02.2022 года началась Специальная военная операция, Денис Николаевич позвонил родственникам в Белгород узнать, как у них дела. Потом приехал к отцу в село Муром </a:t>
            </a:r>
            <a:r>
              <a:rPr lang="ru-RU" sz="1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Шебекинского</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городского округа. Увидел технику с солдатами приезжающую из села Середа, </a:t>
            </a:r>
            <a:r>
              <a:rPr lang="ru-RU" sz="13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Шебекинского</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городского округа. Вместе с неравнодушными людьми стал помогать солдатам. Проникся всей ситуацией и решил пойти на СВО добровольцем. В начале лета 2022 года вступил в ряды армии через Ахмад Ч</a:t>
            </a:r>
            <a:r>
              <a:rPr lang="ru-RU" sz="1300" dirty="0">
                <a:latin typeface="Times New Roman" panose="02020603050405020304" pitchFamily="18" charset="0"/>
                <a:ea typeface="Calibri" panose="020F0502020204030204" pitchFamily="34" charset="0"/>
                <a:cs typeface="Times New Roman" panose="02020603050405020304" pitchFamily="18" charset="0"/>
              </a:rPr>
              <a:t>еченскую Республику. Так как очень берег семью, говорил, что находится на учениях в Ростове. На самом деле с конца лета 2022 года Денис Николаевич уже был в боевых точках в городе </a:t>
            </a:r>
            <a:r>
              <a:rPr lang="ru-RU" sz="1300" dirty="0" err="1">
                <a:latin typeface="Times New Roman" panose="02020603050405020304" pitchFamily="18" charset="0"/>
                <a:ea typeface="Calibri" panose="020F0502020204030204" pitchFamily="34" charset="0"/>
                <a:cs typeface="Times New Roman" panose="02020603050405020304" pitchFamily="18" charset="0"/>
              </a:rPr>
              <a:t>Соледар</a:t>
            </a:r>
            <a:r>
              <a:rPr lang="ru-RU" sz="1300" dirty="0">
                <a:latin typeface="Times New Roman" panose="02020603050405020304" pitchFamily="18" charset="0"/>
                <a:ea typeface="Calibri" panose="020F0502020204030204" pitchFamily="34" charset="0"/>
                <a:cs typeface="Times New Roman" panose="02020603050405020304" pitchFamily="18" charset="0"/>
              </a:rPr>
              <a:t>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Бахмутский</a:t>
            </a:r>
            <a:r>
              <a:rPr lang="ru-RU" sz="1300" dirty="0">
                <a:latin typeface="Times New Roman" panose="02020603050405020304" pitchFamily="18" charset="0"/>
                <a:ea typeface="Calibri" panose="020F0502020204030204" pitchFamily="34" charset="0"/>
                <a:cs typeface="Times New Roman" panose="02020603050405020304" pitchFamily="18" charset="0"/>
              </a:rPr>
              <a:t> район Донецкая область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Украина.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В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селе Берестовое Луганская Народная Республика были тяжелые бои. Отряд совместно с Денисом Николаевичем был отправлен на штурм. Граната попала в окоп, где укрывались солдаты, весь отряд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погиб.</a:t>
            </a:r>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Сослуживцы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Дениса Николаевича отзываются о нем, как о смелом, отважном солдате. Никогда не подводил, на штурм шел в первых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рядах.</a:t>
            </a:r>
            <a:r>
              <a:rPr lang="ru-RU" sz="1300" dirty="0">
                <a:latin typeface="Times New Roman" panose="02020603050405020304" pitchFamily="18" charset="0"/>
                <a:ea typeface="Calibri" panose="020F0502020204030204" pitchFamily="34" charset="0"/>
                <a:cs typeface="Times New Roman" panose="02020603050405020304" pitchFamily="18" charset="0"/>
              </a:rPr>
              <a:t> </a:t>
            </a:r>
            <a:r>
              <a:rPr lang="ru-RU" sz="13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Любил </a:t>
            </a:r>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животных, даже в тяжелые времена мог отдать свою еду (тушенку) котятам и собакам, а сам мог остаться без еды.</a:t>
            </a:r>
            <a:endParaRPr lang="ru-RU" sz="1300" dirty="0">
              <a:latin typeface="Times New Roman" panose="02020603050405020304" pitchFamily="18" charset="0"/>
              <a:ea typeface="Calibri" panose="020F0502020204030204" pitchFamily="34" charset="0"/>
              <a:cs typeface="Times New Roman" panose="02020603050405020304" pitchFamily="18" charset="0"/>
            </a:endParaRPr>
          </a:p>
          <a:p>
            <a:pPr algn="just"/>
            <a:r>
              <a:rPr lang="ru-RU" sz="13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Денис Николаевич погиб 23.03.2023 года в окопах, 29.03.2023 года вторая группа солдат зашла и вытащила погибших ребят из боевых действий.</a:t>
            </a:r>
            <a:endParaRPr lang="ru-RU" sz="13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544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err="1" smtClean="0">
                <a:solidFill>
                  <a:schemeClr val="accent2">
                    <a:lumMod val="50000"/>
                  </a:schemeClr>
                </a:solidFill>
                <a:latin typeface="Book Antiqua" panose="02040602050305030304" pitchFamily="18" charset="0"/>
              </a:rPr>
              <a:t>Невзоров</a:t>
            </a:r>
            <a:r>
              <a:rPr lang="ru-RU" sz="3200" b="1" dirty="0" smtClean="0">
                <a:solidFill>
                  <a:schemeClr val="accent2">
                    <a:lumMod val="50000"/>
                  </a:schemeClr>
                </a:solidFill>
                <a:latin typeface="Book Antiqua" panose="02040602050305030304" pitchFamily="18" charset="0"/>
              </a:rPr>
              <a:t> Алексей Викторович</a:t>
            </a:r>
          </a:p>
          <a:p>
            <a:pPr algn="ctr">
              <a:spcBef>
                <a:spcPts val="0"/>
              </a:spcBef>
            </a:pPr>
            <a:r>
              <a:rPr lang="ru-RU" sz="3200" b="1" dirty="0" smtClean="0">
                <a:solidFill>
                  <a:schemeClr val="accent2">
                    <a:lumMod val="50000"/>
                  </a:schemeClr>
                </a:solidFill>
                <a:latin typeface="Book Antiqua" panose="02040602050305030304" pitchFamily="18" charset="0"/>
              </a:rPr>
              <a:t>(31.01.1979–24.06.2024)</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364480" y="1680610"/>
            <a:ext cx="6583681" cy="4693593"/>
          </a:xfrm>
          <a:prstGeom prst="rect">
            <a:avLst/>
          </a:prstGeom>
          <a:noFill/>
        </p:spPr>
        <p:txBody>
          <a:bodyPr wrap="square" rtlCol="0">
            <a:spAutoFit/>
          </a:bodyPr>
          <a:lstStyle/>
          <a:p>
            <a:pPr indent="449580" algn="just">
              <a:spcAft>
                <a:spcPts val="0"/>
              </a:spcAft>
            </a:pPr>
            <a:r>
              <a:rPr lang="ru-RU" sz="1300" dirty="0" err="1">
                <a:latin typeface="Times New Roman" panose="02020603050405020304" pitchFamily="18" charset="0"/>
                <a:ea typeface="Calibri" panose="020F0502020204030204" pitchFamily="34" charset="0"/>
                <a:cs typeface="Times New Roman" panose="02020603050405020304" pitchFamily="18" charset="0"/>
              </a:rPr>
              <a:t>Невзоров</a:t>
            </a:r>
            <a:r>
              <a:rPr lang="ru-RU" sz="1300" dirty="0">
                <a:latin typeface="Times New Roman" panose="02020603050405020304" pitchFamily="18" charset="0"/>
                <a:ea typeface="Calibri" panose="020F0502020204030204" pitchFamily="34" charset="0"/>
                <a:cs typeface="Times New Roman" panose="02020603050405020304" pitchFamily="18" charset="0"/>
              </a:rPr>
              <a:t> Алексей Викторович родился 31 января 1979 года в городе Белгороде, Белгородской области. </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Алексей </a:t>
            </a:r>
            <a:r>
              <a:rPr lang="ru-RU" sz="1300" dirty="0">
                <a:latin typeface="Times New Roman" panose="02020603050405020304" pitchFamily="18" charset="0"/>
                <a:ea typeface="Calibri" panose="020F0502020204030204" pitchFamily="34" charset="0"/>
                <a:cs typeface="Times New Roman" panose="02020603050405020304" pitchFamily="18" charset="0"/>
              </a:rPr>
              <a:t>Викторович с 1 по 9 класс учился в муниципальном общеобразовательном учреждение "Стрелецкая средняя общеобразовательная школа Белгородского района Белгородской области имени Героя Советского Союза А.Е. Черникова". В школе он был добрым отзывчивым, жизнерадостным человеком. Как и многие мальчишки был очень подвижным, активным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учеником. </a:t>
            </a:r>
            <a:r>
              <a:rPr lang="ru-RU" sz="1300" dirty="0">
                <a:latin typeface="Times New Roman" panose="02020603050405020304" pitchFamily="18" charset="0"/>
                <a:ea typeface="Calibri" panose="020F0502020204030204" pitchFamily="34" charset="0"/>
                <a:cs typeface="Times New Roman" panose="02020603050405020304" pitchFamily="18" charset="0"/>
              </a:rPr>
              <a:t>Любил мастерить, ремонтировать совместно с отцом машины, мотоциклы.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По состоянию здоровья Алексей был освобожден от призыва на военную службу.</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В 1994 -1999 году поступает и с успехом заканчивает СПТУ № </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17. И </a:t>
            </a:r>
            <a:r>
              <a:rPr lang="ru-RU" sz="1300" dirty="0">
                <a:latin typeface="Times New Roman" panose="02020603050405020304" pitchFamily="18" charset="0"/>
                <a:ea typeface="Calibri" panose="020F0502020204030204" pitchFamily="34" charset="0"/>
                <a:cs typeface="Times New Roman" panose="02020603050405020304" pitchFamily="18" charset="0"/>
              </a:rPr>
              <a:t>сразу поступает на 3 курс (отделение механизации) в Белгородский государственный технологический университет имени В. Г. Шухова.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В институте знакомится со своей будущей женой Викторией и на пятом курсе делает ей предложение. </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Когда </a:t>
            </a:r>
            <a:r>
              <a:rPr lang="ru-RU" sz="1300" dirty="0">
                <a:latin typeface="Times New Roman" panose="02020603050405020304" pitchFamily="18" charset="0"/>
                <a:ea typeface="Calibri" panose="020F0502020204030204" pitchFamily="34" charset="0"/>
                <a:cs typeface="Times New Roman" panose="02020603050405020304" pitchFamily="18" charset="0"/>
              </a:rPr>
              <a:t>объявили мобилизацию, он сам пошел в военкомат. Сказал, что должен выполнить свой долг защитника Родины.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Рядовой стрелковой роты воинской части №55357 Алексей Викторович </a:t>
            </a:r>
            <a:r>
              <a:rPr lang="ru-RU" sz="1300" dirty="0" err="1" smtClean="0">
                <a:latin typeface="Times New Roman" panose="02020603050405020304" pitchFamily="18" charset="0"/>
                <a:ea typeface="Calibri" panose="020F0502020204030204" pitchFamily="34" charset="0"/>
                <a:cs typeface="Times New Roman" panose="02020603050405020304" pitchFamily="18" charset="0"/>
              </a:rPr>
              <a:t>Невзоров</a:t>
            </a:r>
            <a:r>
              <a:rPr lang="ru-RU" sz="13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300" dirty="0">
                <a:latin typeface="Times New Roman" panose="02020603050405020304" pitchFamily="18" charset="0"/>
                <a:ea typeface="Calibri" panose="020F0502020204030204" pitchFamily="34" charset="0"/>
                <a:cs typeface="Times New Roman" panose="02020603050405020304" pitchFamily="18" charset="0"/>
              </a:rPr>
              <a:t>выполняя боевое задание, проявив стойкость и мужество погиб 24 июля 2023 года в городе Горловка Донецкой Народной Республики. Ему было 44 года. Алексей Викторович служил в разведывательной роте специального назначения. Он спас шесть своих сослуживцев. </a:t>
            </a: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Алексею Викторовичу посмертно присвоена награда - Орден Мужества.</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4"/>
          <a:stretch>
            <a:fillRect/>
          </a:stretch>
        </p:blipFill>
        <p:spPr>
          <a:xfrm>
            <a:off x="1820949" y="1757627"/>
            <a:ext cx="3288098" cy="4403027"/>
          </a:xfrm>
          <a:prstGeom prst="rect">
            <a:avLst/>
          </a:prstGeom>
        </p:spPr>
      </p:pic>
    </p:spTree>
    <p:extLst>
      <p:ext uri="{BB962C8B-B14F-4D97-AF65-F5344CB8AC3E}">
        <p14:creationId xmlns:p14="http://schemas.microsoft.com/office/powerpoint/2010/main" val="45225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spcBef>
                <a:spcPts val="0"/>
              </a:spcBef>
            </a:pPr>
            <a:r>
              <a:rPr lang="ru-RU" sz="3200" b="1" dirty="0" err="1" smtClean="0">
                <a:solidFill>
                  <a:schemeClr val="accent2">
                    <a:lumMod val="50000"/>
                  </a:schemeClr>
                </a:solidFill>
                <a:latin typeface="Book Antiqua" panose="02040602050305030304" pitchFamily="18" charset="0"/>
              </a:rPr>
              <a:t>Очередько</a:t>
            </a:r>
            <a:r>
              <a:rPr lang="ru-RU" sz="3200" b="1" dirty="0" smtClean="0">
                <a:solidFill>
                  <a:schemeClr val="accent2">
                    <a:lumMod val="50000"/>
                  </a:schemeClr>
                </a:solidFill>
                <a:latin typeface="Book Antiqua" panose="02040602050305030304" pitchFamily="18" charset="0"/>
              </a:rPr>
              <a:t> Игорь Викторович</a:t>
            </a:r>
          </a:p>
          <a:p>
            <a:pPr algn="ctr">
              <a:spcBef>
                <a:spcPts val="0"/>
              </a:spcBef>
            </a:pPr>
            <a:r>
              <a:rPr lang="ru-RU" sz="3200" b="1" dirty="0" smtClean="0">
                <a:solidFill>
                  <a:schemeClr val="accent2">
                    <a:lumMod val="50000"/>
                  </a:schemeClr>
                </a:solidFill>
                <a:latin typeface="Book Antiqua" panose="02040602050305030304" pitchFamily="18" charset="0"/>
              </a:rPr>
              <a:t>(04.08.1987–08.02.2024)</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364480" y="1680610"/>
            <a:ext cx="6583681" cy="4893647"/>
          </a:xfrm>
          <a:prstGeom prst="rect">
            <a:avLst/>
          </a:prstGeom>
          <a:noFill/>
        </p:spPr>
        <p:txBody>
          <a:bodyPr wrap="square" rtlCol="0">
            <a:spAutoFit/>
          </a:bodyPr>
          <a:lstStyle/>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Игорь Викторович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Очередько</a:t>
            </a:r>
            <a:r>
              <a:rPr lang="ru-RU" sz="1300" dirty="0">
                <a:latin typeface="Times New Roman" panose="02020603050405020304" pitchFamily="18" charset="0"/>
                <a:ea typeface="Calibri" panose="020F0502020204030204" pitchFamily="34" charset="0"/>
                <a:cs typeface="Times New Roman" panose="02020603050405020304" pitchFamily="18" charset="0"/>
              </a:rPr>
              <a:t> родился 4 августа 1987 года в селе Стрелецкое Белгородского района.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В 1994 году пошел в первый класс МОУ «Стрелецкой СОШ». Во время учебы в старших классах занимался спортом. Играл в футбол, посещал постоянно тренажёрный зал.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В 2003 году по окончанию 9 классов, поступил в Белгородский профессиональный лицей № 17. По окончании учебы получил специальность «Учитель технологии и автодело».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В   2007 году после окончания учебы получил повестку на срочную службу в ряды Вооруженных сил РФ. Служил в городе Климовск Московской области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вв</a:t>
            </a:r>
            <a:r>
              <a:rPr lang="ru-RU" sz="1300" dirty="0">
                <a:latin typeface="Times New Roman" panose="02020603050405020304" pitchFamily="18" charset="0"/>
                <a:ea typeface="Calibri" panose="020F0502020204030204" pitchFamily="34" charset="0"/>
                <a:cs typeface="Times New Roman" panose="02020603050405020304" pitchFamily="18" charset="0"/>
              </a:rPr>
              <a:t>/ч 34608.  По завершении срочной службы вернулся домой, работал в частной фирме по изготовлению дверей.</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21 сентября 2023 году подписал контракт с Министерством обороны, Две недели провел подготовку в учебной части в Ростове. Затем был отправлен в город Луганск для участия в боевых действиях.</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14 января 2024 года был ранен, 17 января поступил в Ростовский госпиталь. Ранения были серьезные, потерял много крови. 22 января –реанимация, на 17 день отправили в Военно-медицинскую Академию имени С.М. Кирова г. Санкт-Петербург.  Во время лечения отказали почки, отек легких.  Была установлена причина смерти: </a:t>
            </a:r>
            <a:r>
              <a:rPr lang="ru-RU" sz="1300" dirty="0" err="1">
                <a:latin typeface="Times New Roman" panose="02020603050405020304" pitchFamily="18" charset="0"/>
                <a:ea typeface="Calibri" panose="020F0502020204030204" pitchFamily="34" charset="0"/>
                <a:cs typeface="Times New Roman" panose="02020603050405020304" pitchFamily="18" charset="0"/>
              </a:rPr>
              <a:t>полиорганная</a:t>
            </a:r>
            <a:r>
              <a:rPr lang="ru-RU" sz="1300" dirty="0">
                <a:latin typeface="Times New Roman" panose="02020603050405020304" pitchFamily="18" charset="0"/>
                <a:ea typeface="Calibri" panose="020F0502020204030204" pitchFamily="34" charset="0"/>
                <a:cs typeface="Times New Roman" panose="02020603050405020304" pitchFamily="18" charset="0"/>
              </a:rPr>
              <a:t> недостаточность, сепсис, травма множественной локализации Т06,8, взрывная травма Y36,2. </a:t>
            </a:r>
          </a:p>
          <a:p>
            <a:pPr indent="449580" algn="just">
              <a:spcAft>
                <a:spcPts val="0"/>
              </a:spcAft>
            </a:pPr>
            <a:r>
              <a:rPr lang="ru-RU" sz="1300" dirty="0">
                <a:latin typeface="Times New Roman" panose="02020603050405020304" pitchFamily="18" charset="0"/>
                <a:ea typeface="Calibri" panose="020F0502020204030204" pitchFamily="34" charset="0"/>
                <a:cs typeface="Times New Roman" panose="02020603050405020304" pitchFamily="18" charset="0"/>
              </a:rPr>
              <a:t> 8 февраля 2024 года Игорь умер. </a:t>
            </a:r>
            <a:endParaRPr lang="ru-RU" sz="1300" dirty="0" smtClean="0">
              <a:latin typeface="Times New Roman" panose="02020603050405020304" pitchFamily="18" charset="0"/>
              <a:ea typeface="Calibri" panose="020F0502020204030204" pitchFamily="34" charset="0"/>
              <a:cs typeface="Times New Roman" panose="02020603050405020304" pitchFamily="18" charset="0"/>
            </a:endParaRPr>
          </a:p>
          <a:p>
            <a:pPr indent="449580" algn="just">
              <a:spcAft>
                <a:spcPts val="0"/>
              </a:spcAft>
            </a:pPr>
            <a:r>
              <a:rPr lang="ru-RU" sz="1300" dirty="0" smtClean="0">
                <a:latin typeface="Times New Roman" panose="02020603050405020304" pitchFamily="18" charset="0"/>
                <a:ea typeface="Calibri" panose="020F0502020204030204" pitchFamily="34" charset="0"/>
                <a:cs typeface="Times New Roman" panose="02020603050405020304" pitchFamily="18" charset="0"/>
              </a:rPr>
              <a:t>Игорю Викторовичу посмертно присвоена награда - Орден Мужества.</a:t>
            </a:r>
          </a:p>
          <a:p>
            <a:pPr indent="449580" algn="just">
              <a:spcAft>
                <a:spcPts val="0"/>
              </a:spcAft>
            </a:pPr>
            <a:endParaRPr lang="ru-RU" sz="13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9521" y="1763737"/>
            <a:ext cx="3629190" cy="2724727"/>
          </a:xfrm>
          <a:prstGeom prst="rect">
            <a:avLst/>
          </a:prstGeom>
        </p:spPr>
      </p:pic>
    </p:spTree>
    <p:extLst>
      <p:ext uri="{BB962C8B-B14F-4D97-AF65-F5344CB8AC3E}">
        <p14:creationId xmlns:p14="http://schemas.microsoft.com/office/powerpoint/2010/main" val="152179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Колтунов Юрий Иванович</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(15.03.1989–29.10.2022)</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224613" y="1648221"/>
            <a:ext cx="6871063" cy="4893647"/>
          </a:xfrm>
          <a:prstGeom prst="rect">
            <a:avLst/>
          </a:prstGeom>
          <a:noFill/>
        </p:spPr>
        <p:txBody>
          <a:bodyPr wrap="square" rtlCol="0">
            <a:spAutoFit/>
          </a:bodyPr>
          <a:lstStyle/>
          <a:p>
            <a:pPr indent="450215" algn="just">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Колтунов Юрий Иванович, </a:t>
            </a:r>
            <a:r>
              <a:rPr lang="ru-RU" sz="1200" dirty="0">
                <a:latin typeface="Times New Roman" panose="02020603050405020304" pitchFamily="18" charset="0"/>
                <a:ea typeface="Calibri" panose="020F0502020204030204" pitchFamily="34" charset="0"/>
                <a:cs typeface="Times New Roman" panose="02020603050405020304" pitchFamily="18" charset="0"/>
              </a:rPr>
              <a:t>родился 15 марта 1989 года в селе Волчья Александровка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Волоконовского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Белгородской области.</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Юрий Иванович обучался в МБОУ «Волчье-Александровская средняя общеобразовательная школа имени Героя Советского Союза Калинина Н.Н.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Волоконовского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Белгородской области». С 2005 по 2008 год, после окончания 9 класса, Юрий поступил в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Ютановский</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агромеханический</a:t>
            </a:r>
            <a:r>
              <a:rPr lang="ru-RU" sz="1200" dirty="0">
                <a:latin typeface="Times New Roman" panose="02020603050405020304" pitchFamily="18" charset="0"/>
                <a:ea typeface="Calibri" panose="020F0502020204030204" pitchFamily="34" charset="0"/>
                <a:cs typeface="Times New Roman" panose="02020603050405020304" pitchFamily="18" charset="0"/>
              </a:rPr>
              <a:t> техникум имени Евграфа Петровича Ковалевского для получения профессии тракторист, совместно осваивал профессию сварщика.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27 октября 2009 года Юрий Колтунов был призван в военный комиссариат (ВК)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Волоконовского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Белгородской области. Служил в военной части № 28289 в поселке городского типа Ногинск-91, Ногинский района, Московской области в сухопутных войсках оператором.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В </a:t>
            </a:r>
            <a:r>
              <a:rPr lang="ru-RU" sz="1200" dirty="0">
                <a:latin typeface="Times New Roman" panose="02020603050405020304" pitchFamily="18" charset="0"/>
                <a:ea typeface="Calibri" panose="020F0502020204030204" pitchFamily="34" charset="0"/>
                <a:cs typeface="Times New Roman" panose="02020603050405020304" pitchFamily="18" charset="0"/>
              </a:rPr>
              <a:t>2010 году закончил службу командиром отделения.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2010 году переехал в с. Стрелецкое, Белгородского района, Белгородской области.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Юрий всегда ставил перед собой цели и почти всегда их достигал. Любил рыбалку, ходить в баню, закалялся, на рождественские праздники окунался в купели. Юрий был жизнерадостным и ярким человеком. У него было много друзей. Он никогда не оставался в стороне и всегда помогал.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Когда началась мобилизация, Юрий не стал дожидаться повестки и отправился в военкомат. Сборы прошли быстро – через три дня был отправлен в Богучары Воронежской области. Там он с сослуживцами пробыл несколько дней, затем его перенаправили в воинскую часть с.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Солоти</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Валуйского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А оттуда – уже за «ленту». </a:t>
            </a:r>
            <a:endParaRPr lang="ru-RU" sz="12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29.10.2022 года, </a:t>
            </a:r>
            <a:r>
              <a:rPr lang="ru-RU" sz="1200" dirty="0">
                <a:latin typeface="Times New Roman" panose="02020603050405020304" pitchFamily="18" charset="0"/>
                <a:ea typeface="Calibri" panose="020F0502020204030204" pitchFamily="34" charset="0"/>
                <a:cs typeface="Times New Roman" panose="02020603050405020304" pitchFamily="18" charset="0"/>
              </a:rPr>
              <a:t>был обстрел – командир получил серьёзное ранение. По его словам, Юрий не растерялся: первый начал оказывать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помощь</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a:t>
            </a:r>
            <a:r>
              <a:rPr lang="ru-RU" sz="1200" dirty="0">
                <a:latin typeface="Times New Roman" panose="02020603050405020304" pitchFamily="18" charset="0"/>
                <a:ea typeface="Calibri" panose="020F0502020204030204" pitchFamily="34" charset="0"/>
                <a:cs typeface="Times New Roman" panose="02020603050405020304" pitchFamily="18" charset="0"/>
              </a:rPr>
              <a:t>вёл себя как герой. А во второй половине дня был ещё один обстрел. Юре помочь уже никто не смог. Рядовой войсковой части №34670, мастер – электрик отделения по ремонту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электроспецтехники</a:t>
            </a:r>
            <a:r>
              <a:rPr lang="ru-RU" sz="1200" dirty="0">
                <a:latin typeface="Times New Roman" panose="02020603050405020304" pitchFamily="18" charset="0"/>
                <a:ea typeface="Calibri" panose="020F0502020204030204" pitchFamily="34" charset="0"/>
                <a:cs typeface="Times New Roman" panose="02020603050405020304" pitchFamily="18" charset="0"/>
              </a:rPr>
              <a:t> и оборудования Юрий Колтунов погиб 29 октября 2022 в населенном пункте Поповка Луганской области при выполнении боевых задач.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Юрию Ивановичу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посмертно присвоена </a:t>
            </a:r>
            <a:r>
              <a:rPr lang="ru-RU" sz="1200" dirty="0">
                <a:latin typeface="Times New Roman" panose="02020603050405020304" pitchFamily="18" charset="0"/>
                <a:ea typeface="Calibri" panose="020F0502020204030204" pitchFamily="34" charset="0"/>
                <a:cs typeface="Times New Roman" panose="02020603050405020304" pitchFamily="18" charset="0"/>
              </a:rPr>
              <a:t>награда - Орден Мужества.</a:t>
            </a:r>
          </a:p>
          <a:p>
            <a:pPr indent="450215" algn="just">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3019" y="1782619"/>
            <a:ext cx="3894176" cy="2152074"/>
          </a:xfrm>
          <a:prstGeom prst="rect">
            <a:avLst/>
          </a:prstGeom>
        </p:spPr>
      </p:pic>
    </p:spTree>
    <p:extLst>
      <p:ext uri="{BB962C8B-B14F-4D97-AF65-F5344CB8AC3E}">
        <p14:creationId xmlns:p14="http://schemas.microsoft.com/office/powerpoint/2010/main" val="265539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2925" y="448619"/>
            <a:ext cx="8911687" cy="1280890"/>
          </a:xfrm>
        </p:spPr>
        <p:txBody>
          <a:bodyPr>
            <a:normAutofit fontScale="90000"/>
          </a:bodyPr>
          <a:lstStyle/>
          <a:p>
            <a:pPr algn="ctr"/>
            <a:r>
              <a:rPr lang="ru-RU" b="1" dirty="0" err="1">
                <a:latin typeface="Book Antiqua" panose="02040602050305030304" pitchFamily="18" charset="0"/>
              </a:rPr>
              <a:t>Кобыленко</a:t>
            </a:r>
            <a:r>
              <a:rPr lang="ru-RU" b="1" dirty="0">
                <a:latin typeface="Book Antiqua" panose="02040602050305030304" pitchFamily="18" charset="0"/>
              </a:rPr>
              <a:t> Виталий Викторович </a:t>
            </a:r>
            <a:r>
              <a:rPr lang="ru-RU" b="1" dirty="0" smtClean="0">
                <a:latin typeface="Book Antiqua" panose="02040602050305030304" pitchFamily="18" charset="0"/>
              </a:rPr>
              <a:t/>
            </a:r>
            <a:br>
              <a:rPr lang="ru-RU" b="1" dirty="0" smtClean="0">
                <a:latin typeface="Book Antiqua" panose="02040602050305030304" pitchFamily="18" charset="0"/>
              </a:rPr>
            </a:br>
            <a:r>
              <a:rPr lang="ru-RU" b="1" dirty="0" smtClean="0">
                <a:latin typeface="Book Antiqua" panose="02040602050305030304" pitchFamily="18" charset="0"/>
              </a:rPr>
              <a:t>10.02.1992 </a:t>
            </a:r>
            <a:r>
              <a:rPr lang="ru-RU" b="1" dirty="0">
                <a:latin typeface="Book Antiqua" panose="02040602050305030304" pitchFamily="18" charset="0"/>
              </a:rPr>
              <a:t>– 01.01.2024</a:t>
            </a:r>
            <a:r>
              <a:rPr lang="ru-RU" dirty="0"/>
              <a:t/>
            </a:r>
            <a:br>
              <a:rPr lang="ru-RU" dirty="0"/>
            </a:br>
            <a:endParaRPr lang="ru-RU" dirty="0"/>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14925" y="1886263"/>
            <a:ext cx="3340180" cy="4453575"/>
          </a:xfrm>
          <a:prstGeom prst="rect">
            <a:avLst/>
          </a:prstGeom>
          <a:ln>
            <a:noFill/>
          </a:ln>
          <a:effectLst>
            <a:outerShdw blurRad="190500" algn="tl" rotWithShape="0">
              <a:srgbClr val="000000">
                <a:alpha val="70000"/>
              </a:srgbClr>
            </a:outerShdw>
          </a:effectLst>
        </p:spPr>
      </p:pic>
      <p:sp>
        <p:nvSpPr>
          <p:cNvPr id="5" name="TextBox 4"/>
          <p:cNvSpPr txBox="1"/>
          <p:nvPr/>
        </p:nvSpPr>
        <p:spPr>
          <a:xfrm>
            <a:off x="4232366" y="1642424"/>
            <a:ext cx="7673835" cy="5093702"/>
          </a:xfrm>
          <a:prstGeom prst="rect">
            <a:avLst/>
          </a:prstGeom>
          <a:noFill/>
        </p:spPr>
        <p:txBody>
          <a:bodyPr wrap="square" rtlCol="0">
            <a:spAutoFit/>
          </a:bodyPr>
          <a:lstStyle/>
          <a:p>
            <a:pPr algn="just"/>
            <a:r>
              <a:rPr lang="ru-RU" sz="1300" dirty="0" err="1">
                <a:latin typeface="Times New Roman" panose="02020603050405020304" pitchFamily="18" charset="0"/>
                <a:cs typeface="Times New Roman" panose="02020603050405020304" pitchFamily="18" charset="0"/>
              </a:rPr>
              <a:t>Кобыленко</a:t>
            </a:r>
            <a:r>
              <a:rPr lang="ru-RU" sz="1300" dirty="0">
                <a:latin typeface="Times New Roman" panose="02020603050405020304" pitchFamily="18" charset="0"/>
                <a:cs typeface="Times New Roman" panose="02020603050405020304" pitchFamily="18" charset="0"/>
              </a:rPr>
              <a:t> Виталий Викторович родился 10 февраля 1992 в с. Никольское. Рос и учился в своем родном селе. Виталий был очень добрым, спокойным, справедливым и трудолюбивым человеком. Окончив </a:t>
            </a:r>
            <a:r>
              <a:rPr lang="ru-RU" sz="1300" dirty="0" smtClean="0">
                <a:latin typeface="Times New Roman" panose="02020603050405020304" pitchFamily="18" charset="0"/>
                <a:cs typeface="Times New Roman" panose="02020603050405020304" pitchFamily="18" charset="0"/>
              </a:rPr>
              <a:t/>
            </a:r>
            <a:br>
              <a:rPr lang="ru-RU" sz="1300" dirty="0" smtClean="0">
                <a:latin typeface="Times New Roman" panose="02020603050405020304" pitchFamily="18" charset="0"/>
                <a:cs typeface="Times New Roman" panose="02020603050405020304" pitchFamily="18" charset="0"/>
              </a:rPr>
            </a:br>
            <a:r>
              <a:rPr lang="ru-RU" sz="1300" dirty="0" smtClean="0">
                <a:latin typeface="Times New Roman" panose="02020603050405020304" pitchFamily="18" charset="0"/>
                <a:cs typeface="Times New Roman" panose="02020603050405020304" pitchFamily="18" charset="0"/>
              </a:rPr>
              <a:t>11 </a:t>
            </a:r>
            <a:r>
              <a:rPr lang="ru-RU" sz="1300" dirty="0">
                <a:latin typeface="Times New Roman" panose="02020603050405020304" pitchFamily="18" charset="0"/>
                <a:cs typeface="Times New Roman" panose="02020603050405020304" pitchFamily="18" charset="0"/>
              </a:rPr>
              <a:t>классов в Никольской средней школе, поступил в Белгородский Государственный Университет </a:t>
            </a:r>
            <a:r>
              <a:rPr lang="ru-RU" sz="1300" dirty="0" smtClean="0">
                <a:latin typeface="Times New Roman" panose="02020603050405020304" pitchFamily="18" charset="0"/>
                <a:cs typeface="Times New Roman" panose="02020603050405020304" pitchFamily="18" charset="0"/>
              </a:rPr>
              <a:t/>
            </a:r>
            <a:br>
              <a:rPr lang="ru-RU" sz="1300" dirty="0" smtClean="0">
                <a:latin typeface="Times New Roman" panose="02020603050405020304" pitchFamily="18" charset="0"/>
                <a:cs typeface="Times New Roman" panose="02020603050405020304" pitchFamily="18" charset="0"/>
              </a:rPr>
            </a:br>
            <a:r>
              <a:rPr lang="ru-RU" sz="1300" dirty="0" smtClean="0">
                <a:latin typeface="Times New Roman" panose="02020603050405020304" pitchFamily="18" charset="0"/>
                <a:cs typeface="Times New Roman" panose="02020603050405020304" pitchFamily="18" charset="0"/>
              </a:rPr>
              <a:t>на </a:t>
            </a:r>
            <a:r>
              <a:rPr lang="ru-RU" sz="1300" dirty="0">
                <a:latin typeface="Times New Roman" panose="02020603050405020304" pitchFamily="18" charset="0"/>
                <a:cs typeface="Times New Roman" panose="02020603050405020304" pitchFamily="18" charset="0"/>
              </a:rPr>
              <a:t>географический факультет. Занимался спортом. Любимыми видами спорта были футбол, волейбол, хоккей и настольный теннис. Имел успехи в спорте, его команда занимала призовые места </a:t>
            </a:r>
            <a:r>
              <a:rPr lang="ru-RU" sz="1300" dirty="0" smtClean="0">
                <a:latin typeface="Times New Roman" panose="02020603050405020304" pitchFamily="18" charset="0"/>
                <a:cs typeface="Times New Roman" panose="02020603050405020304" pitchFamily="18" charset="0"/>
              </a:rPr>
              <a:t/>
            </a:r>
            <a:br>
              <a:rPr lang="ru-RU" sz="1300" dirty="0" smtClean="0">
                <a:latin typeface="Times New Roman" panose="02020603050405020304" pitchFamily="18" charset="0"/>
                <a:cs typeface="Times New Roman" panose="02020603050405020304" pitchFamily="18" charset="0"/>
              </a:rPr>
            </a:br>
            <a:r>
              <a:rPr lang="ru-RU" sz="1300" dirty="0" smtClean="0">
                <a:latin typeface="Times New Roman" panose="02020603050405020304" pitchFamily="18" charset="0"/>
                <a:cs typeface="Times New Roman" panose="02020603050405020304" pitchFamily="18" charset="0"/>
              </a:rPr>
              <a:t>на </a:t>
            </a:r>
            <a:r>
              <a:rPr lang="ru-RU" sz="1300" dirty="0">
                <a:latin typeface="Times New Roman" panose="02020603050405020304" pitchFamily="18" charset="0"/>
                <a:cs typeface="Times New Roman" panose="02020603050405020304" pitchFamily="18" charset="0"/>
              </a:rPr>
              <a:t>соревнованиях.</a:t>
            </a:r>
          </a:p>
          <a:p>
            <a:pPr algn="just"/>
            <a:r>
              <a:rPr lang="ru-RU" sz="1300" dirty="0">
                <a:latin typeface="Times New Roman" panose="02020603050405020304" pitchFamily="18" charset="0"/>
                <a:cs typeface="Times New Roman" panose="02020603050405020304" pitchFamily="18" charset="0"/>
              </a:rPr>
              <a:t>Отучившись в ВУЗе, пошел в армию на срочную службу. В течение службы получил звание сержанта. Служба проходила в г. Ковров, затем перевелся дослуживать в боевую часть в Армению.</a:t>
            </a:r>
          </a:p>
          <a:p>
            <a:pPr algn="just"/>
            <a:r>
              <a:rPr lang="ru-RU" sz="1300" dirty="0">
                <a:latin typeface="Times New Roman" panose="02020603050405020304" pitchFamily="18" charset="0"/>
                <a:cs typeface="Times New Roman" panose="02020603050405020304" pitchFamily="18" charset="0"/>
              </a:rPr>
              <a:t>По окончанию службы в 2015 г. заключил контракт с ВС РФ. </a:t>
            </a:r>
          </a:p>
          <a:p>
            <a:pPr algn="just"/>
            <a:r>
              <a:rPr lang="ru-RU" sz="1300" dirty="0">
                <a:latin typeface="Times New Roman" panose="02020603050405020304" pitchFamily="18" charset="0"/>
                <a:cs typeface="Times New Roman" panose="02020603050405020304" pitchFamily="18" charset="0"/>
              </a:rPr>
              <a:t>В 2018 г. попал в Чеченскую Республику в п. Борзой, там же получил памятный нагрудный знак «За службу на Кавказе». Затем перевелся в г. Мурманск на морской флот. Отслужил ровно год. Позже попал в г. Владикавказ в артиллерийские войска на должность старшего наводчика.</a:t>
            </a:r>
          </a:p>
          <a:p>
            <a:pPr algn="just"/>
            <a:r>
              <a:rPr lang="ru-RU" sz="1300" dirty="0">
                <a:latin typeface="Times New Roman" panose="02020603050405020304" pitchFamily="18" charset="0"/>
                <a:cs typeface="Times New Roman" panose="02020603050405020304" pitchFamily="18" charset="0"/>
              </a:rPr>
              <a:t>В 2022 г. во время начала специальной военной операции вместе с дивизией зашел на  территорию Украины для выполнения боевых задач. Воевал в г. Херсон, г. Николаев. Был ранен. После восстановления возвратился на СВО. </a:t>
            </a:r>
          </a:p>
          <a:p>
            <a:pPr algn="just"/>
            <a:r>
              <a:rPr lang="ru-RU" sz="1300" dirty="0">
                <a:latin typeface="Times New Roman" panose="02020603050405020304" pitchFamily="18" charset="0"/>
                <a:cs typeface="Times New Roman" panose="02020603050405020304" pitchFamily="18" charset="0"/>
              </a:rPr>
              <a:t>4 сентября 2023 года награжден медалью Суворова за боевые заслуги.</a:t>
            </a:r>
          </a:p>
          <a:p>
            <a:pPr algn="just"/>
            <a:r>
              <a:rPr lang="ru-RU" sz="1300" dirty="0">
                <a:latin typeface="Times New Roman" panose="02020603050405020304" pitchFamily="18" charset="0"/>
                <a:cs typeface="Times New Roman" panose="02020603050405020304" pitchFamily="18" charset="0"/>
              </a:rPr>
              <a:t>Позднее перевелся в Чеченскую Республику в г. Шали, не покидая зону боевых действий. Прослужил 6 месяцев на Запорожском направлении в должности снайпера. Во время отпуска в г. Ростов познакомился со своей будущей женой Кристиной. Женился 25 марта 2023 г. В браке родилась дочь </a:t>
            </a:r>
            <a:r>
              <a:rPr lang="ru-RU" sz="1300" dirty="0" err="1">
                <a:latin typeface="Times New Roman" panose="02020603050405020304" pitchFamily="18" charset="0"/>
                <a:cs typeface="Times New Roman" panose="02020603050405020304" pitchFamily="18" charset="0"/>
              </a:rPr>
              <a:t>Виталина</a:t>
            </a:r>
            <a:r>
              <a:rPr lang="ru-RU" sz="1300" dirty="0">
                <a:latin typeface="Times New Roman" panose="02020603050405020304" pitchFamily="18" charset="0"/>
                <a:cs typeface="Times New Roman" panose="02020603050405020304" pitchFamily="18" charset="0"/>
              </a:rPr>
              <a:t>.</a:t>
            </a:r>
          </a:p>
          <a:p>
            <a:pPr algn="just"/>
            <a:r>
              <a:rPr lang="ru-RU" sz="1300" dirty="0">
                <a:latin typeface="Times New Roman" panose="02020603050405020304" pitchFamily="18" charset="0"/>
                <a:cs typeface="Times New Roman" panose="02020603050405020304" pitchFamily="18" charset="0"/>
              </a:rPr>
              <a:t>Затем перешел в другую воинскую часть на должность разведчика – пулеметчика в звании младшего сержанта, продолжая выполнять поставленные задачи. При выполнении боевой задачи был снова ранен. После госпиталя вернулся в зону боевых действий.</a:t>
            </a:r>
          </a:p>
          <a:p>
            <a:pPr algn="just"/>
            <a:r>
              <a:rPr lang="ru-RU" sz="1300" dirty="0">
                <a:latin typeface="Times New Roman" panose="02020603050405020304" pitchFamily="18" charset="0"/>
                <a:cs typeface="Times New Roman" panose="02020603050405020304" pitchFamily="18" charset="0"/>
              </a:rPr>
              <a:t>Во время выполнения боевой задачи 01.01.2024 г. в ходе проведения СВО погиб на территории Украины. </a:t>
            </a:r>
          </a:p>
          <a:p>
            <a:pPr algn="just"/>
            <a:r>
              <a:rPr lang="ru-RU" sz="1300" dirty="0">
                <a:latin typeface="Times New Roman" panose="02020603050405020304" pitchFamily="18" charset="0"/>
                <a:cs typeface="Times New Roman" panose="02020603050405020304" pitchFamily="18" charset="0"/>
              </a:rPr>
              <a:t>Посмертно награжден орденом Мужества.</a:t>
            </a:r>
          </a:p>
          <a:p>
            <a:pPr algn="just"/>
            <a:r>
              <a:rPr lang="ru-RU" sz="1300" dirty="0">
                <a:latin typeface="Times New Roman" panose="02020603050405020304" pitchFamily="18" charset="0"/>
                <a:cs typeface="Times New Roman" panose="02020603050405020304" pitchFamily="18" charset="0"/>
              </a:rPr>
              <a:t>Место захоронения: с. Никольское, 06.01.2024 г.</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595" y="291415"/>
            <a:ext cx="799380" cy="1010981"/>
          </a:xfrm>
          <a:prstGeom prst="rect">
            <a:avLst/>
          </a:prstGeom>
        </p:spPr>
      </p:pic>
    </p:spTree>
    <p:extLst>
      <p:ext uri="{BB962C8B-B14F-4D97-AF65-F5344CB8AC3E}">
        <p14:creationId xmlns:p14="http://schemas.microsoft.com/office/powerpoint/2010/main" val="206294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algn="ctr">
              <a:spcBef>
                <a:spcPts val="0"/>
              </a:spcBef>
            </a:pPr>
            <a:r>
              <a:rPr lang="ru-RU" sz="3200"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Сабинин</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Владимир Иванович</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(07.04.1967–26.09.2023)</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224613" y="1754909"/>
            <a:ext cx="6871063" cy="3970318"/>
          </a:xfrm>
          <a:prstGeom prst="rect">
            <a:avLst/>
          </a:prstGeom>
          <a:noFill/>
        </p:spPr>
        <p:txBody>
          <a:bodyPr wrap="square" rtlCol="0">
            <a:spAutoFit/>
          </a:bodyPr>
          <a:lstStyle/>
          <a:p>
            <a:pPr indent="450215" algn="just">
              <a:spcAft>
                <a:spcPts val="0"/>
              </a:spcAft>
            </a:pPr>
            <a:r>
              <a:rPr lang="ru-RU" sz="1200" dirty="0" err="1" smtClean="0">
                <a:latin typeface="Times New Roman" panose="02020603050405020304" pitchFamily="18" charset="0"/>
                <a:ea typeface="Calibri" panose="020F0502020204030204" pitchFamily="34" charset="0"/>
                <a:cs typeface="Times New Roman" panose="02020603050405020304" pitchFamily="18" charset="0"/>
              </a:rPr>
              <a:t>Сабинин</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Владимир </a:t>
            </a:r>
            <a:r>
              <a:rPr lang="ru-RU" sz="1200" dirty="0">
                <a:latin typeface="Times New Roman" panose="02020603050405020304" pitchFamily="18" charset="0"/>
                <a:ea typeface="Calibri" panose="020F0502020204030204" pitchFamily="34" charset="0"/>
                <a:cs typeface="Times New Roman" panose="02020603050405020304" pitchFamily="18" charset="0"/>
              </a:rPr>
              <a:t>Иванович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родился </a:t>
            </a:r>
            <a:r>
              <a:rPr lang="ru-RU" sz="1200" dirty="0">
                <a:latin typeface="Times New Roman" panose="02020603050405020304" pitchFamily="18" charset="0"/>
                <a:ea typeface="Calibri" panose="020F0502020204030204" pitchFamily="34" charset="0"/>
                <a:cs typeface="Times New Roman" panose="02020603050405020304" pitchFamily="18" charset="0"/>
              </a:rPr>
              <a:t>7 апреля 1967 года в селе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Ржевка</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Ровеньского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Белгородской области. Обучался в Ржевской начальной школе до 3 класса затем перешёл в среднюю школу села Нагорье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Ровеньского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Хорошо учился, занимался спортом увлекался лыжами. Всем помогал в родном селе его звали Вовочка.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1985 году окончил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Россошанское</a:t>
            </a:r>
            <a:r>
              <a:rPr lang="ru-RU" sz="1200" dirty="0">
                <a:latin typeface="Times New Roman" panose="02020603050405020304" pitchFamily="18" charset="0"/>
                <a:ea typeface="Calibri" panose="020F0502020204030204" pitchFamily="34" charset="0"/>
                <a:cs typeface="Times New Roman" panose="02020603050405020304" pitchFamily="18" charset="0"/>
              </a:rPr>
              <a:t> СПТУ №37 по специальности машинист автомобильного крана.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 5 июня 1989 г. по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по</a:t>
            </a:r>
            <a:r>
              <a:rPr lang="ru-RU" sz="1200" dirty="0">
                <a:latin typeface="Times New Roman" panose="02020603050405020304" pitchFamily="18" charset="0"/>
                <a:ea typeface="Calibri" panose="020F0502020204030204" pitchFamily="34" charset="0"/>
                <a:cs typeface="Times New Roman" panose="02020603050405020304" pitchFamily="18" charset="0"/>
              </a:rPr>
              <a:t> 3 июня 1991 г. проходил срочную службу в г. Лозовая Харьковская область. Железнодорожные войска.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1991 году женился и переехал жить в г. Белгород. В браке родились две дочери: Дарья и Алина. В 2011 году построили дом и переехали в с. Стрелецкое Белгородского района.</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Во время специальной военной операции добровольно помогал ремонтировать БТРы в п. Северный на полигоне. Очень тесно общался с участниками спецоперации и принял решение пойти участвовать в СВО. Три раза ему отказывали, из-за возраста.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19 июля 2023 года поступил на службу по контракту в ВС РФ. Проходил службу в Токмак Запорожской области</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26 сентября 2023 гранатометчик мотострелковой роты мотострелкового батальона гвардии рядовой Владимир Иванович </a:t>
            </a:r>
            <a:r>
              <a:rPr lang="ru-RU" sz="1200" dirty="0" err="1">
                <a:latin typeface="Times New Roman" panose="02020603050405020304" pitchFamily="18" charset="0"/>
                <a:ea typeface="Calibri" panose="020F0502020204030204" pitchFamily="34" charset="0"/>
                <a:cs typeface="Times New Roman" panose="02020603050405020304" pitchFamily="18" charset="0"/>
              </a:rPr>
              <a:t>Сабинин</a:t>
            </a:r>
            <a:r>
              <a:rPr lang="ru-RU" sz="1200" dirty="0">
                <a:latin typeface="Times New Roman" panose="02020603050405020304" pitchFamily="18" charset="0"/>
                <a:ea typeface="Calibri" panose="020F0502020204030204" pitchFamily="34" charset="0"/>
                <a:cs typeface="Times New Roman" panose="02020603050405020304" pitchFamily="18" charset="0"/>
              </a:rPr>
              <a:t> погиб при выполнении боевой задачи, проявив самоотверженность и отвагу.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26 октября 2023 г. похоронен на Юго-западном кладбище на аллее Славы г. Белгород.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Владимиру Ивановичу посмертно присвоена награда - Орден Мужества.</a:t>
            </a:r>
          </a:p>
          <a:p>
            <a:pPr indent="450215" algn="just">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6614" y="1754909"/>
            <a:ext cx="3218020" cy="4304145"/>
          </a:xfrm>
          <a:prstGeom prst="rect">
            <a:avLst/>
          </a:prstGeom>
        </p:spPr>
      </p:pic>
    </p:spTree>
    <p:extLst>
      <p:ext uri="{BB962C8B-B14F-4D97-AF65-F5344CB8AC3E}">
        <p14:creationId xmlns:p14="http://schemas.microsoft.com/office/powerpoint/2010/main" val="2997011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algn="ctr">
              <a:spcBef>
                <a:spcPts val="0"/>
              </a:spcBef>
            </a:pPr>
            <a:r>
              <a:rPr lang="ru-RU" sz="3200" b="1" dirty="0" err="1"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Ротарь</a:t>
            </a: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 Олег Юрьевич</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(04.02.1983–13.09.2023)</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224613" y="1754909"/>
            <a:ext cx="6871063" cy="3970318"/>
          </a:xfrm>
          <a:prstGeom prst="rect">
            <a:avLst/>
          </a:prstGeom>
          <a:noFill/>
        </p:spPr>
        <p:txBody>
          <a:bodyPr wrap="square" rtlCol="0">
            <a:spAutoFit/>
          </a:bodyPr>
          <a:lstStyle/>
          <a:p>
            <a:pPr indent="450215" algn="just">
              <a:spcAft>
                <a:spcPts val="0"/>
              </a:spcAft>
            </a:pPr>
            <a:r>
              <a:rPr lang="ru-RU" sz="1200" dirty="0" err="1" smtClean="0">
                <a:latin typeface="Times New Roman" panose="02020603050405020304" pitchFamily="18" charset="0"/>
                <a:ea typeface="Calibri" panose="020F0502020204030204" pitchFamily="34" charset="0"/>
                <a:cs typeface="Times New Roman" panose="02020603050405020304" pitchFamily="18" charset="0"/>
              </a:rPr>
              <a:t>Ротарь</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 Олег </a:t>
            </a:r>
            <a:r>
              <a:rPr lang="ru-RU" sz="1200" dirty="0">
                <a:latin typeface="Times New Roman" panose="02020603050405020304" pitchFamily="18" charset="0"/>
                <a:ea typeface="Calibri" panose="020F0502020204030204" pitchFamily="34" charset="0"/>
                <a:cs typeface="Times New Roman" panose="02020603050405020304" pitchFamily="18" charset="0"/>
              </a:rPr>
              <a:t>Юрьевич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родился </a:t>
            </a:r>
            <a:r>
              <a:rPr lang="ru-RU" sz="1200" dirty="0">
                <a:latin typeface="Times New Roman" panose="02020603050405020304" pitchFamily="18" charset="0"/>
                <a:ea typeface="Calibri" panose="020F0502020204030204" pitchFamily="34" charset="0"/>
                <a:cs typeface="Times New Roman" panose="02020603050405020304" pitchFamily="18" charset="0"/>
              </a:rPr>
              <a:t>4 февраля 1983 года в городе Новоукраинка,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Новоукраинского</a:t>
            </a:r>
            <a:r>
              <a:rPr lang="ru-RU" sz="1200" dirty="0">
                <a:latin typeface="Times New Roman" panose="02020603050405020304" pitchFamily="18" charset="0"/>
                <a:ea typeface="Calibri" panose="020F0502020204030204" pitchFamily="34" charset="0"/>
                <a:cs typeface="Times New Roman" panose="02020603050405020304" pitchFamily="18" charset="0"/>
              </a:rPr>
              <a:t> района, Кировоградской области, Украинская ССР.</a:t>
            </a:r>
          </a:p>
          <a:p>
            <a:pPr indent="450215" algn="just">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С </a:t>
            </a:r>
            <a:r>
              <a:rPr lang="ru-RU" sz="1200" dirty="0">
                <a:latin typeface="Times New Roman" panose="02020603050405020304" pitchFamily="18" charset="0"/>
                <a:ea typeface="Calibri" panose="020F0502020204030204" pitchFamily="34" charset="0"/>
                <a:cs typeface="Times New Roman" panose="02020603050405020304" pitchFamily="18" charset="0"/>
              </a:rPr>
              <a:t>1990 года по 2000 год обучался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в общеобразовательной </a:t>
            </a:r>
            <a:r>
              <a:rPr lang="ru-RU" sz="1200" dirty="0">
                <a:latin typeface="Times New Roman" panose="02020603050405020304" pitchFamily="18" charset="0"/>
                <a:ea typeface="Calibri" panose="020F0502020204030204" pitchFamily="34" charset="0"/>
                <a:cs typeface="Times New Roman" panose="02020603050405020304" pitchFamily="18" charset="0"/>
              </a:rPr>
              <a:t>школе I - III ступени имени Н.К. Крупской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города Новоукраинка</a:t>
            </a:r>
            <a:r>
              <a:rPr lang="ru-RU" sz="1200" dirty="0">
                <a:latin typeface="Times New Roman" panose="02020603050405020304" pitchFamily="18" charset="0"/>
                <a:ea typeface="Calibri" panose="020F0502020204030204" pitchFamily="34" charset="0"/>
                <a:cs typeface="Times New Roman" panose="02020603050405020304" pitchFamily="18" charset="0"/>
              </a:rPr>
              <a:t>. </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2001 – 2003 год проходил военную службу в Вооруженных силах Украины.</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2006 году закончил Кировоградский кооперативный колледж экономики и права, получил специальность «</a:t>
            </a:r>
            <a:r>
              <a:rPr lang="ru-RU" sz="1200" dirty="0" err="1">
                <a:latin typeface="Times New Roman" panose="02020603050405020304" pitchFamily="18" charset="0"/>
                <a:ea typeface="Calibri" panose="020F0502020204030204" pitchFamily="34" charset="0"/>
                <a:cs typeface="Times New Roman" panose="02020603050405020304" pitchFamily="18" charset="0"/>
              </a:rPr>
              <a:t>Правознание</a:t>
            </a:r>
            <a:r>
              <a:rPr lang="ru-RU" sz="1200" dirty="0">
                <a:latin typeface="Times New Roman" panose="02020603050405020304" pitchFamily="18" charset="0"/>
                <a:ea typeface="Calibri" panose="020F0502020204030204" pitchFamily="34" charset="0"/>
                <a:cs typeface="Times New Roman" panose="02020603050405020304" pitchFamily="18" charset="0"/>
              </a:rPr>
              <a:t>» и квалификацию юриста.</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С 2008 г. по 2009 заключил контракт с Министерством Вооруженных сил РФ. Служба проходила в городе Полярный Мурманской области,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получил звание </a:t>
            </a:r>
            <a:r>
              <a:rPr lang="ru-RU" sz="1200" dirty="0">
                <a:latin typeface="Times New Roman" panose="02020603050405020304" pitchFamily="18" charset="0"/>
                <a:ea typeface="Calibri" panose="020F0502020204030204" pitchFamily="34" charset="0"/>
                <a:cs typeface="Times New Roman" panose="02020603050405020304" pitchFamily="18" charset="0"/>
              </a:rPr>
              <a:t>старший матрос.</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2013 году переехал в село Стрелецкое, Белгородского района к тете – Татьяне Владимировне Пономаренко. В перерывах между службами по контракту работал по различным профессиям: грузчиком, экспедитором, разнорабочим.</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В июле 2023 года заключил контракт о прохождении военной службы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в Вооруженных </a:t>
            </a:r>
            <a:r>
              <a:rPr lang="ru-RU" sz="1200" dirty="0">
                <a:latin typeface="Times New Roman" panose="02020603050405020304" pitchFamily="18" charset="0"/>
                <a:ea typeface="Calibri" panose="020F0502020204030204" pitchFamily="34" charset="0"/>
                <a:cs typeface="Times New Roman" panose="02020603050405020304" pitchFamily="18" charset="0"/>
              </a:rPr>
              <a:t>Силах РФ на 1 год. Был отправлен зону СВО.</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Командир отделения – вычислитель отделения управления </a:t>
            </a: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гаубичного самоходно-артиллерийского </a:t>
            </a:r>
            <a:r>
              <a:rPr lang="ru-RU" sz="1200" dirty="0">
                <a:latin typeface="Times New Roman" panose="02020603050405020304" pitchFamily="18" charset="0"/>
                <a:ea typeface="Calibri" panose="020F0502020204030204" pitchFamily="34" charset="0"/>
                <a:cs typeface="Times New Roman" panose="02020603050405020304" pitchFamily="18" charset="0"/>
              </a:rPr>
              <a:t>взвода гаубичной самоходно артиллерийской батареи гаубичного самоходно-артиллерийского дивизиона войсковой части 38838.</a:t>
            </a:r>
          </a:p>
          <a:p>
            <a:pPr indent="450215" algn="just">
              <a:spcAft>
                <a:spcPts val="0"/>
              </a:spcAft>
            </a:pPr>
            <a:r>
              <a:rPr lang="ru-RU" sz="1200" dirty="0">
                <a:latin typeface="Times New Roman" panose="02020603050405020304" pitchFamily="18" charset="0"/>
                <a:ea typeface="Calibri" panose="020F0502020204030204" pitchFamily="34" charset="0"/>
                <a:cs typeface="Times New Roman" panose="02020603050405020304" pitchFamily="18" charset="0"/>
              </a:rPr>
              <a:t> Олег Юрьевич 13 сентября 2023 года погиб, в ходе специальной военной операции на территории Луганской Народной Республики, Донецкой Народной Республики и Украины. </a:t>
            </a:r>
          </a:p>
          <a:p>
            <a:pPr indent="450215" algn="just">
              <a:spcAft>
                <a:spcPts val="0"/>
              </a:spcAft>
            </a:pPr>
            <a:r>
              <a:rPr lang="ru-RU" sz="1200" dirty="0" smtClean="0">
                <a:latin typeface="Times New Roman" panose="02020603050405020304" pitchFamily="18" charset="0"/>
                <a:ea typeface="Calibri" panose="020F0502020204030204" pitchFamily="34" charset="0"/>
                <a:cs typeface="Times New Roman" panose="02020603050405020304" pitchFamily="18" charset="0"/>
              </a:rPr>
              <a:t>Олегу Юрьевичу </a:t>
            </a:r>
            <a:r>
              <a:rPr lang="ru-RU" sz="1200" dirty="0">
                <a:latin typeface="Times New Roman" panose="02020603050405020304" pitchFamily="18" charset="0"/>
                <a:ea typeface="Calibri" panose="020F0502020204030204" pitchFamily="34" charset="0"/>
                <a:cs typeface="Times New Roman" panose="02020603050405020304" pitchFamily="18" charset="0"/>
              </a:rPr>
              <a:t>посмертно присвоена награда - Орден Мужества.</a:t>
            </a:r>
          </a:p>
          <a:p>
            <a:pPr indent="450215" algn="just">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l="13188" t="7677" r="12828" b="24040"/>
          <a:stretch/>
        </p:blipFill>
        <p:spPr>
          <a:xfrm>
            <a:off x="1607126" y="1754909"/>
            <a:ext cx="3472873" cy="4273656"/>
          </a:xfrm>
          <a:prstGeom prst="rect">
            <a:avLst/>
          </a:prstGeom>
        </p:spPr>
      </p:pic>
    </p:spTree>
    <p:extLst>
      <p:ext uri="{BB962C8B-B14F-4D97-AF65-F5344CB8AC3E}">
        <p14:creationId xmlns:p14="http://schemas.microsoft.com/office/powerpoint/2010/main" val="4070480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2260858" y="455077"/>
            <a:ext cx="8915399" cy="468000"/>
          </a:xfrm>
        </p:spPr>
        <p:txBody>
          <a:bodyPr lIns="72000" tIns="36000" rIns="72000" bIns="36000">
            <a:noAutofit/>
          </a:bodyPr>
          <a:lstStyle/>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cs typeface="Times New Roman" panose="02020603050405020304" pitchFamily="18" charset="0"/>
              </a:rPr>
              <a:t>Иванов Александр Александрович</a:t>
            </a:r>
          </a:p>
          <a:p>
            <a:pPr algn="ctr">
              <a:spcBef>
                <a:spcPts val="0"/>
              </a:spcBef>
            </a:pPr>
            <a:r>
              <a:rPr lang="ru-RU" sz="3200" b="1" dirty="0" smtClean="0">
                <a:solidFill>
                  <a:schemeClr val="accent2">
                    <a:lumMod val="50000"/>
                  </a:schemeClr>
                </a:solidFill>
                <a:latin typeface="Times New Roman" panose="02020603050405020304" pitchFamily="18" charset="0"/>
                <a:ea typeface="Calibri" panose="020F0502020204030204" pitchFamily="34" charset="0"/>
              </a:rPr>
              <a:t>(18.12.1993–29.08.2022)</a:t>
            </a:r>
            <a:endParaRPr lang="ru-RU" sz="3200" b="1" dirty="0">
              <a:solidFill>
                <a:schemeClr val="accent2">
                  <a:lumMod val="50000"/>
                </a:schemeClr>
              </a:solidFill>
              <a:latin typeface="Book Antiqua" panose="02040602050305030304" pitchFamily="18" charset="0"/>
            </a:endParaRPr>
          </a:p>
        </p:txBody>
      </p:sp>
      <p:sp>
        <p:nvSpPr>
          <p:cNvPr id="7" name="TextBox 6"/>
          <p:cNvSpPr txBox="1"/>
          <p:nvPr/>
        </p:nvSpPr>
        <p:spPr>
          <a:xfrm>
            <a:off x="5049673" y="1754907"/>
            <a:ext cx="6810232" cy="3231654"/>
          </a:xfrm>
          <a:prstGeom prst="rect">
            <a:avLst/>
          </a:prstGeom>
          <a:noFill/>
        </p:spPr>
        <p:txBody>
          <a:bodyPr wrap="square" rtlCol="0">
            <a:spAutoFit/>
          </a:bodyPr>
          <a:lstStyle/>
          <a:p>
            <a:pPr indent="450215" algn="just"/>
            <a:r>
              <a:rPr lang="ru-RU" sz="1600" dirty="0">
                <a:latin typeface="Times New Roman" panose="02020603050405020304" pitchFamily="18" charset="0"/>
                <a:ea typeface="Calibri" panose="020F0502020204030204" pitchFamily="34" charset="0"/>
                <a:cs typeface="Times New Roman" panose="02020603050405020304" pitchFamily="18" charset="0"/>
              </a:rPr>
              <a:t>Иванов Александр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Александрович </a:t>
            </a:r>
            <a:r>
              <a:rPr lang="ru-RU" sz="1600" dirty="0">
                <a:latin typeface="Times New Roman" panose="02020603050405020304" pitchFamily="18" charset="0"/>
                <a:ea typeface="Calibri" panose="020F0502020204030204" pitchFamily="34" charset="0"/>
                <a:cs typeface="Times New Roman" panose="02020603050405020304" pitchFamily="18" charset="0"/>
              </a:rPr>
              <a:t>р</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одился </a:t>
            </a:r>
            <a:r>
              <a:rPr lang="ru-RU" sz="1600" dirty="0">
                <a:latin typeface="Times New Roman" panose="02020603050405020304" pitchFamily="18" charset="0"/>
                <a:ea typeface="Calibri" panose="020F0502020204030204" pitchFamily="34" charset="0"/>
                <a:cs typeface="Times New Roman" panose="02020603050405020304" pitchFamily="18" charset="0"/>
              </a:rPr>
              <a:t>18 декабря 1993 года в Камчатской области </a:t>
            </a:r>
            <a:r>
              <a:rPr lang="ru-RU" sz="1600" dirty="0" err="1">
                <a:latin typeface="Times New Roman" panose="02020603050405020304" pitchFamily="18" charset="0"/>
                <a:ea typeface="Calibri" panose="020F0502020204030204" pitchFamily="34" charset="0"/>
                <a:cs typeface="Times New Roman" panose="02020603050405020304" pitchFamily="18" charset="0"/>
              </a:rPr>
              <a:t>Карагинского</a:t>
            </a:r>
            <a:r>
              <a:rPr lang="ru-RU" sz="1600" dirty="0">
                <a:latin typeface="Times New Roman" panose="02020603050405020304" pitchFamily="18" charset="0"/>
                <a:ea typeface="Calibri" panose="020F0502020204030204" pitchFamily="34" charset="0"/>
                <a:cs typeface="Times New Roman" panose="02020603050405020304" pitchFamily="18" charset="0"/>
              </a:rPr>
              <a:t> района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 </a:t>
            </a:r>
            <a:r>
              <a:rPr lang="ru-RU" sz="1600" dirty="0" err="1" smtClean="0">
                <a:latin typeface="Times New Roman" panose="02020603050405020304" pitchFamily="18" charset="0"/>
                <a:ea typeface="Calibri" panose="020F0502020204030204" pitchFamily="34" charset="0"/>
                <a:cs typeface="Times New Roman" panose="02020603050405020304" pitchFamily="18" charset="0"/>
              </a:rPr>
              <a:t>Оссора</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Семья </a:t>
            </a:r>
            <a:r>
              <a:rPr lang="ru-RU" sz="1600" dirty="0">
                <a:latin typeface="Times New Roman" panose="02020603050405020304" pitchFamily="18" charset="0"/>
                <a:ea typeface="Calibri" panose="020F0502020204030204" pitchFamily="34" charset="0"/>
                <a:cs typeface="Times New Roman" panose="02020603050405020304" pitchFamily="18" charset="0"/>
              </a:rPr>
              <a:t>переехала в с. Стрелецкое Белгородского района в 2008 году.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Выпускник </a:t>
            </a:r>
            <a:r>
              <a:rPr lang="ru-RU" sz="1600" dirty="0">
                <a:latin typeface="Times New Roman" panose="02020603050405020304" pitchFamily="18" charset="0"/>
                <a:ea typeface="Calibri" panose="020F0502020204030204" pitchFamily="34" charset="0"/>
                <a:cs typeface="Times New Roman" panose="02020603050405020304" pitchFamily="18" charset="0"/>
              </a:rPr>
              <a:t>9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класса МБОУ «СОШ №45 г</a:t>
            </a:r>
            <a:r>
              <a:rPr lang="ru-RU" sz="1600" dirty="0">
                <a:latin typeface="Times New Roman" panose="02020603050405020304" pitchFamily="18" charset="0"/>
                <a:ea typeface="Calibri" panose="020F0502020204030204" pitchFamily="34" charset="0"/>
                <a:cs typeface="Times New Roman" panose="02020603050405020304" pitchFamily="18" charset="0"/>
              </a:rPr>
              <a:t>.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Белгорода». Окончил ОГАПОУ </a:t>
            </a:r>
            <a:r>
              <a:rPr lang="ru-RU" sz="1600" dirty="0">
                <a:latin typeface="Times New Roman" panose="02020603050405020304" pitchFamily="18" charset="0"/>
                <a:ea typeface="Calibri" panose="020F0502020204030204" pitchFamily="34" charset="0"/>
                <a:cs typeface="Times New Roman" panose="02020603050405020304" pitchFamily="18" charset="0"/>
              </a:rPr>
              <a:t>«</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Белгородский строительный колледж». </a:t>
            </a:r>
          </a:p>
          <a:p>
            <a:pPr indent="450215" algn="just">
              <a:spcAft>
                <a:spcPts val="0"/>
              </a:spcAft>
            </a:pPr>
            <a:r>
              <a:rPr lang="ru-RU" sz="1600" dirty="0" smtClean="0">
                <a:latin typeface="Times New Roman" panose="02020603050405020304" pitchFamily="18" charset="0"/>
                <a:ea typeface="Calibri" panose="020F0502020204030204" pitchFamily="34" charset="0"/>
                <a:cs typeface="Times New Roman" panose="02020603050405020304" pitchFamily="18" charset="0"/>
              </a:rPr>
              <a:t>С 2014г. </a:t>
            </a:r>
            <a:r>
              <a:rPr lang="ru-RU" sz="1600" dirty="0">
                <a:latin typeface="Times New Roman" panose="02020603050405020304" pitchFamily="18" charset="0"/>
                <a:ea typeface="Calibri" panose="020F0502020204030204" pitchFamily="34" charset="0"/>
                <a:cs typeface="Times New Roman" panose="02020603050405020304" pitchFamily="18" charset="0"/>
              </a:rPr>
              <a:t>по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2016г. работал </a:t>
            </a:r>
            <a:r>
              <a:rPr lang="ru-RU" sz="1600" dirty="0">
                <a:latin typeface="Times New Roman" panose="02020603050405020304" pitchFamily="18" charset="0"/>
                <a:ea typeface="Calibri" panose="020F0502020204030204" pitchFamily="34" charset="0"/>
                <a:cs typeface="Times New Roman" panose="02020603050405020304" pitchFamily="18" charset="0"/>
              </a:rPr>
              <a:t>в пожарной части МЧС, потом заключил контракт в войска ПВО Хабаровского края, оттуда и ушел на специальную военную операцию.</a:t>
            </a:r>
          </a:p>
          <a:p>
            <a:pPr indent="450215" algn="just">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Гвардии сержант, командир обеспечения ПВО. </a:t>
            </a:r>
            <a:endParaRPr lang="ru-RU" sz="1600" dirty="0" smtClean="0">
              <a:latin typeface="Times New Roman" panose="02020603050405020304" pitchFamily="18" charset="0"/>
              <a:ea typeface="Calibri" panose="020F0502020204030204" pitchFamily="34" charset="0"/>
              <a:cs typeface="Times New Roman" panose="02020603050405020304" pitchFamily="18" charset="0"/>
            </a:endParaRPr>
          </a:p>
          <a:p>
            <a:pPr indent="450215" algn="just">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Иванов Александр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погиб </a:t>
            </a:r>
            <a:r>
              <a:rPr lang="ru-RU" sz="1600" dirty="0">
                <a:latin typeface="Times New Roman" panose="02020603050405020304" pitchFamily="18" charset="0"/>
                <a:ea typeface="Calibri" panose="020F0502020204030204" pitchFamily="34" charset="0"/>
                <a:cs typeface="Times New Roman" panose="02020603050405020304" pitchFamily="18" charset="0"/>
              </a:rPr>
              <a:t>29 августа 2022 года в п. Андреевка Херсонской </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области.</a:t>
            </a:r>
          </a:p>
          <a:p>
            <a:pPr indent="450215" algn="just">
              <a:spcAft>
                <a:spcPts val="0"/>
              </a:spcAft>
            </a:pPr>
            <a:r>
              <a:rPr lang="ru-RU" sz="1600" dirty="0">
                <a:latin typeface="Times New Roman" panose="02020603050405020304" pitchFamily="18" charset="0"/>
                <a:ea typeface="Calibri" panose="020F0502020204030204" pitchFamily="34" charset="0"/>
                <a:cs typeface="Times New Roman" panose="02020603050405020304" pitchFamily="18" charset="0"/>
              </a:rPr>
              <a:t>П</a:t>
            </a:r>
            <a:r>
              <a:rPr lang="ru-RU" sz="1600" dirty="0" smtClean="0">
                <a:latin typeface="Times New Roman" panose="02020603050405020304" pitchFamily="18" charset="0"/>
                <a:ea typeface="Calibri" panose="020F0502020204030204" pitchFamily="34" charset="0"/>
                <a:cs typeface="Times New Roman" panose="02020603050405020304" pitchFamily="18" charset="0"/>
              </a:rPr>
              <a:t>осмертно </a:t>
            </a:r>
            <a:r>
              <a:rPr lang="ru-RU" sz="1600" dirty="0">
                <a:latin typeface="Times New Roman" panose="02020603050405020304" pitchFamily="18" charset="0"/>
                <a:ea typeface="Calibri" panose="020F0502020204030204" pitchFamily="34" charset="0"/>
                <a:cs typeface="Times New Roman" panose="02020603050405020304" pitchFamily="18" charset="0"/>
              </a:rPr>
              <a:t>присвоена награда - Орден Мужества.</a:t>
            </a:r>
          </a:p>
          <a:p>
            <a:pPr indent="450215" algn="just">
              <a:spcAft>
                <a:spcPts val="0"/>
              </a:spcAft>
            </a:pPr>
            <a:endParaRPr lang="ru-RU"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Рисунок 1"/>
          <p:cNvPicPr>
            <a:picLocks noChangeAspect="1"/>
          </p:cNvPicPr>
          <p:nvPr/>
        </p:nvPicPr>
        <p:blipFill rotWithShape="1">
          <a:blip r:embed="rId3"/>
          <a:srcRect l="4571" t="3288" r="5716" b="4378"/>
          <a:stretch/>
        </p:blipFill>
        <p:spPr>
          <a:xfrm>
            <a:off x="1745397" y="1754907"/>
            <a:ext cx="2706255" cy="4060707"/>
          </a:xfrm>
          <a:prstGeom prst="rect">
            <a:avLst/>
          </a:prstGeom>
        </p:spPr>
      </p:pic>
    </p:spTree>
    <p:extLst>
      <p:ext uri="{BB962C8B-B14F-4D97-AF65-F5344CB8AC3E}">
        <p14:creationId xmlns:p14="http://schemas.microsoft.com/office/powerpoint/2010/main" val="28658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409" y="294278"/>
            <a:ext cx="799380" cy="1010981"/>
          </a:xfrm>
          <a:prstGeom prst="rect">
            <a:avLst/>
          </a:prstGeom>
        </p:spPr>
      </p:pic>
      <p:sp>
        <p:nvSpPr>
          <p:cNvPr id="5" name="Подзаголовок 4"/>
          <p:cNvSpPr>
            <a:spLocks noGrp="1"/>
          </p:cNvSpPr>
          <p:nvPr>
            <p:ph type="subTitle" idx="1"/>
          </p:nvPr>
        </p:nvSpPr>
        <p:spPr>
          <a:xfrm>
            <a:off x="2217315" y="449123"/>
            <a:ext cx="8915399" cy="500111"/>
          </a:xfrm>
        </p:spPr>
        <p:txBody>
          <a:bodyPr>
            <a:noAutofit/>
          </a:bodyPr>
          <a:lstStyle/>
          <a:p>
            <a:pPr algn="ctr">
              <a:lnSpc>
                <a:spcPct val="115000"/>
              </a:lnSpc>
              <a:spcAft>
                <a:spcPts val="1000"/>
              </a:spcAft>
            </a:pPr>
            <a:r>
              <a:rPr lang="ru-RU" sz="3200" b="1" dirty="0">
                <a:latin typeface="Times New Roman" panose="02020603050405020304" pitchFamily="18" charset="0"/>
                <a:ea typeface="Calibri"/>
                <a:cs typeface="Times New Roman" panose="02020603050405020304" pitchFamily="18" charset="0"/>
              </a:rPr>
              <a:t>САНИН ДМИТРИЙ СЕРГЕЕВИЧ</a:t>
            </a:r>
          </a:p>
          <a:p>
            <a:pPr algn="ctr">
              <a:spcBef>
                <a:spcPts val="0"/>
              </a:spcBef>
            </a:pPr>
            <a:r>
              <a:rPr lang="ru-RU" sz="2400" b="1" dirty="0">
                <a:solidFill>
                  <a:schemeClr val="accent2">
                    <a:lumMod val="50000"/>
                  </a:schemeClr>
                </a:solidFill>
                <a:latin typeface="Book Antiqua" panose="02040602050305030304" pitchFamily="18" charset="0"/>
              </a:rPr>
              <a:t>26.02.1999 - 05.06.2024</a:t>
            </a:r>
            <a:endParaRPr lang="ru-RU" sz="2400" b="1" dirty="0" smtClean="0">
              <a:solidFill>
                <a:schemeClr val="accent2">
                  <a:lumMod val="50000"/>
                </a:schemeClr>
              </a:solidFill>
              <a:latin typeface="Book Antiqua" panose="02040602050305030304" pitchFamily="18" charset="0"/>
            </a:endParaRPr>
          </a:p>
          <a:p>
            <a:pPr algn="ctr">
              <a:spcBef>
                <a:spcPts val="0"/>
              </a:spcBef>
            </a:pPr>
            <a:endParaRPr lang="ru-RU" sz="3200" b="1" dirty="0" smtClean="0">
              <a:solidFill>
                <a:schemeClr val="accent2">
                  <a:lumMod val="50000"/>
                </a:schemeClr>
              </a:solidFill>
              <a:latin typeface="Book Antiqua" panose="02040602050305030304" pitchFamily="18" charset="0"/>
            </a:endParaRPr>
          </a:p>
          <a:p>
            <a:pPr algn="ctr">
              <a:spcBef>
                <a:spcPts val="0"/>
              </a:spcBef>
            </a:pPr>
            <a:endParaRPr lang="ru-RU" sz="3200" b="1" dirty="0">
              <a:solidFill>
                <a:schemeClr val="accent2">
                  <a:lumMod val="50000"/>
                </a:schemeClr>
              </a:solidFill>
              <a:latin typeface="Book Antiqua" panose="02040602050305030304" pitchFamily="18" charset="0"/>
            </a:endParaRPr>
          </a:p>
        </p:txBody>
      </p:sp>
      <p:pic>
        <p:nvPicPr>
          <p:cNvPr id="5122" name="Picture 2" descr="E:\Data\СВО\Санин Дмитрий Сергеевич\дс.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61288" y="1518920"/>
            <a:ext cx="3798570" cy="506476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22627" y="1614455"/>
            <a:ext cx="6673755" cy="5064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841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algn="ctr"/>
            <a:r>
              <a:rPr lang="ru-RU" sz="2000" b="1" dirty="0">
                <a:latin typeface="Times New Roman" panose="02020603050405020304" pitchFamily="18" charset="0"/>
                <a:cs typeface="Times New Roman" panose="02020603050405020304" pitchFamily="18" charset="0"/>
              </a:rPr>
              <a:t>Дмитриев Сергей </a:t>
            </a:r>
            <a:r>
              <a:rPr lang="ru-RU" sz="2000" b="1" dirty="0" smtClean="0">
                <a:latin typeface="Times New Roman" panose="02020603050405020304" pitchFamily="18" charset="0"/>
                <a:cs typeface="Times New Roman" panose="02020603050405020304" pitchFamily="18" charset="0"/>
              </a:rPr>
              <a:t>Олегович</a:t>
            </a:r>
            <a:br>
              <a:rPr lang="ru-RU" sz="2000" b="1" dirty="0" smtClean="0">
                <a:latin typeface="Times New Roman" panose="02020603050405020304" pitchFamily="18" charset="0"/>
                <a:cs typeface="Times New Roman" panose="02020603050405020304" pitchFamily="18" charset="0"/>
              </a:rPr>
            </a:br>
            <a:r>
              <a:rPr lang="ru-RU" sz="2000" b="1" dirty="0" smtClean="0">
                <a:latin typeface="Times New Roman" panose="02020603050405020304" pitchFamily="18" charset="0"/>
                <a:cs typeface="Times New Roman" panose="02020603050405020304" pitchFamily="18" charset="0"/>
              </a:rPr>
              <a:t>(23.03.1991-18.09.2024)</a:t>
            </a:r>
            <a:r>
              <a:rPr lang="ru-RU" sz="2000" b="1" dirty="0">
                <a:latin typeface="Times New Roman" panose="02020603050405020304" pitchFamily="18" charset="0"/>
                <a:cs typeface="Times New Roman" panose="02020603050405020304" pitchFamily="18" charset="0"/>
              </a:rPr>
              <a:t/>
            </a:r>
            <a:br>
              <a:rPr lang="ru-RU" sz="2000" b="1" dirty="0">
                <a:latin typeface="Times New Roman" panose="02020603050405020304" pitchFamily="18" charset="0"/>
                <a:cs typeface="Times New Roman" panose="02020603050405020304" pitchFamily="18" charset="0"/>
              </a:rPr>
            </a:br>
            <a:endParaRPr lang="ru-RU" sz="2000"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244454" y="1667932"/>
            <a:ext cx="7547212" cy="4937583"/>
          </a:xfrm>
        </p:spPr>
        <p:txBody>
          <a:bodyPr>
            <a:noAutofit/>
          </a:bodyPr>
          <a:lstStyle/>
          <a:p>
            <a:pPr marL="0" indent="0" algn="just">
              <a:buNone/>
            </a:pPr>
            <a:r>
              <a:rPr lang="ru-RU" sz="1400" dirty="0">
                <a:latin typeface="Times New Roman" panose="02020603050405020304" pitchFamily="18" charset="0"/>
                <a:cs typeface="Times New Roman" panose="02020603050405020304" pitchFamily="18" charset="0"/>
              </a:rPr>
              <a:t>Дмитриев Сергей Олегович родился 23 марта 1991 года в селе Бессоновка Белгородского района Белгородской </a:t>
            </a:r>
            <a:r>
              <a:rPr lang="ru-RU" sz="1400" dirty="0" smtClean="0">
                <a:latin typeface="Times New Roman" panose="02020603050405020304" pitchFamily="18" charset="0"/>
                <a:cs typeface="Times New Roman" panose="02020603050405020304" pitchFamily="18" charset="0"/>
              </a:rPr>
              <a:t>области. Обучался </a:t>
            </a:r>
            <a:r>
              <a:rPr lang="ru-RU" sz="1400" dirty="0">
                <a:latin typeface="Times New Roman" panose="02020603050405020304" pitchFamily="18" charset="0"/>
                <a:cs typeface="Times New Roman" panose="02020603050405020304" pitchFamily="18" charset="0"/>
              </a:rPr>
              <a:t>в </a:t>
            </a:r>
            <a:r>
              <a:rPr lang="ru-RU" sz="1400" dirty="0" smtClean="0">
                <a:latin typeface="Times New Roman" panose="02020603050405020304" pitchFamily="18" charset="0"/>
                <a:cs typeface="Times New Roman" panose="02020603050405020304" pitchFamily="18" charset="0"/>
              </a:rPr>
              <a:t>МОУ «</a:t>
            </a:r>
            <a:r>
              <a:rPr lang="ru-RU" sz="1400" dirty="0" err="1" smtClean="0">
                <a:latin typeface="Times New Roman" panose="02020603050405020304" pitchFamily="18" charset="0"/>
                <a:cs typeface="Times New Roman" panose="02020603050405020304" pitchFamily="18" charset="0"/>
              </a:rPr>
              <a:t>Бессоновская</a:t>
            </a:r>
            <a:r>
              <a:rPr lang="ru-RU" sz="1400" dirty="0" smtClean="0">
                <a:latin typeface="Times New Roman" panose="02020603050405020304" pitchFamily="18" charset="0"/>
                <a:cs typeface="Times New Roman" panose="02020603050405020304" pitchFamily="18" charset="0"/>
              </a:rPr>
              <a:t> средняя общеобразовательная школа </a:t>
            </a:r>
            <a:r>
              <a:rPr lang="ru-RU" sz="1400" dirty="0">
                <a:latin typeface="Times New Roman" panose="02020603050405020304" pitchFamily="18" charset="0"/>
                <a:cs typeface="Times New Roman" panose="02020603050405020304" pitchFamily="18" charset="0"/>
              </a:rPr>
              <a:t>Белгородского района Белгородской области</a:t>
            </a:r>
            <a:r>
              <a:rPr lang="ru-RU" sz="1400" dirty="0" smtClean="0">
                <a:latin typeface="Times New Roman" panose="02020603050405020304" pitchFamily="18" charset="0"/>
                <a:cs typeface="Times New Roman" panose="02020603050405020304" pitchFamily="18" charset="0"/>
              </a:rPr>
              <a:t>».</a:t>
            </a:r>
            <a:r>
              <a:rPr lang="ru-RU" sz="1400" dirty="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Дмитриев </a:t>
            </a:r>
            <a:r>
              <a:rPr lang="ru-RU" sz="1400" dirty="0">
                <a:latin typeface="Times New Roman" panose="02020603050405020304" pitchFamily="18" charset="0"/>
                <a:cs typeface="Times New Roman" panose="02020603050405020304" pitchFamily="18" charset="0"/>
              </a:rPr>
              <a:t>Сергей Олегович с 2009 года по ноябрь 2023 года работал в СПК «Колхоз имени Горина» («Колхоз имени Фрунзе») </a:t>
            </a:r>
            <a:r>
              <a:rPr lang="ru-RU" sz="1400" dirty="0" smtClean="0">
                <a:latin typeface="Times New Roman" panose="02020603050405020304" pitchFamily="18" charset="0"/>
                <a:cs typeface="Times New Roman" panose="02020603050405020304" pitchFamily="18" charset="0"/>
              </a:rPr>
              <a:t>трактористом.</a:t>
            </a:r>
          </a:p>
          <a:p>
            <a:pPr marL="0" indent="0" algn="just">
              <a:buNone/>
            </a:pP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ноябре 2023 года заключил контракт на военную службу в добровольном порядке. Службу по контракту проходил с 13.11.2023 года в 7 полку, воинской части 06414 г. Калининград, </a:t>
            </a:r>
            <a:r>
              <a:rPr lang="ru-RU" sz="1400" dirty="0" smtClean="0">
                <a:latin typeface="Times New Roman" panose="02020603050405020304" pitchFamily="18" charset="0"/>
                <a:cs typeface="Times New Roman" panose="02020603050405020304" pitchFamily="18" charset="0"/>
              </a:rPr>
              <a:t>старший </a:t>
            </a:r>
            <a:r>
              <a:rPr lang="ru-RU" sz="1400" dirty="0">
                <a:latin typeface="Times New Roman" panose="02020603050405020304" pitchFamily="18" charset="0"/>
                <a:cs typeface="Times New Roman" panose="02020603050405020304" pitchFamily="18" charset="0"/>
              </a:rPr>
              <a:t>стрелок-регулировщик комендантского отделения, рядовой.</a:t>
            </a:r>
          </a:p>
          <a:p>
            <a:pPr marL="0" indent="0" algn="just">
              <a:buNone/>
            </a:pPr>
            <a:r>
              <a:rPr lang="ru-RU" sz="1400" dirty="0" smtClean="0">
                <a:latin typeface="Times New Roman" panose="02020603050405020304" pitchFamily="18" charset="0"/>
                <a:cs typeface="Times New Roman" panose="02020603050405020304" pitchFamily="18" charset="0"/>
              </a:rPr>
              <a:t>Награды</a:t>
            </a:r>
            <a:r>
              <a:rPr lang="ru-RU" sz="1400" dirty="0">
                <a:latin typeface="Times New Roman" panose="02020603050405020304" pitchFamily="18" charset="0"/>
                <a:cs typeface="Times New Roman" panose="02020603050405020304" pitchFamily="18" charset="0"/>
              </a:rPr>
              <a:t>:</a:t>
            </a:r>
          </a:p>
          <a:p>
            <a:pPr marL="0" indent="0" algn="just">
              <a:buNone/>
            </a:pPr>
            <a:r>
              <a:rPr lang="ru-RU" sz="1400" dirty="0">
                <a:latin typeface="Times New Roman" panose="02020603050405020304" pitchFamily="18" charset="0"/>
                <a:cs typeface="Times New Roman" panose="02020603050405020304" pitchFamily="18" charset="0"/>
              </a:rPr>
              <a:t>Медаль «Участник СВО».</a:t>
            </a:r>
          </a:p>
          <a:p>
            <a:pPr marL="0" indent="0" algn="just">
              <a:buNone/>
            </a:pPr>
            <a:r>
              <a:rPr lang="ru-RU" sz="1400" dirty="0">
                <a:latin typeface="Times New Roman" panose="02020603050405020304" pitchFamily="18" charset="0"/>
                <a:cs typeface="Times New Roman" panose="02020603050405020304" pitchFamily="18" charset="0"/>
              </a:rPr>
              <a:t>Медаль «За боевые заслуги».</a:t>
            </a:r>
          </a:p>
          <a:p>
            <a:pPr marL="0" indent="0" algn="just">
              <a:buNone/>
            </a:pPr>
            <a:r>
              <a:rPr lang="ru-RU" sz="1400" dirty="0">
                <a:latin typeface="Times New Roman" panose="02020603050405020304" pitchFamily="18" charset="0"/>
                <a:cs typeface="Times New Roman" panose="02020603050405020304" pitchFamily="18" charset="0"/>
              </a:rPr>
              <a:t>«Орден Святого Георгия – Георгиевский Крест IV степени» (30.07.2024г.).</a:t>
            </a:r>
          </a:p>
          <a:p>
            <a:pPr marL="0" indent="0" algn="just">
              <a:buNone/>
            </a:pPr>
            <a:r>
              <a:rPr lang="ru-RU" sz="1400" dirty="0">
                <a:latin typeface="Times New Roman" panose="02020603050405020304" pitchFamily="18" charset="0"/>
                <a:cs typeface="Times New Roman" panose="02020603050405020304" pitchFamily="18" charset="0"/>
              </a:rPr>
              <a:t>Награжден Орденом мужества посмертно.</a:t>
            </a:r>
          </a:p>
          <a:p>
            <a:pPr marL="0" indent="0" algn="just">
              <a:buNone/>
            </a:pPr>
            <a:r>
              <a:rPr lang="ru-RU" sz="1400" dirty="0">
                <a:latin typeface="Times New Roman" panose="02020603050405020304" pitchFamily="18" charset="0"/>
                <a:cs typeface="Times New Roman" panose="02020603050405020304" pitchFamily="18" charset="0"/>
              </a:rPr>
              <a:t>Погиб при выполнении задач в ходе СВО в </a:t>
            </a:r>
            <a:r>
              <a:rPr lang="ru-RU" sz="1400" dirty="0" err="1">
                <a:latin typeface="Times New Roman" panose="02020603050405020304" pitchFamily="18" charset="0"/>
                <a:cs typeface="Times New Roman" panose="02020603050405020304" pitchFamily="18" charset="0"/>
              </a:rPr>
              <a:t>н.п</a:t>
            </a:r>
            <a:r>
              <a:rPr lang="ru-RU" sz="1400" dirty="0">
                <a:latin typeface="Times New Roman" panose="02020603050405020304" pitchFamily="18" charset="0"/>
                <a:cs typeface="Times New Roman" panose="02020603050405020304" pitchFamily="18" charset="0"/>
              </a:rPr>
              <a:t>. Пыльное г. Липцы Харьковской области 18 сентября 2024 года. </a:t>
            </a:r>
          </a:p>
          <a:p>
            <a:pPr marL="0" indent="0" algn="just">
              <a:buNone/>
            </a:pPr>
            <a:r>
              <a:rPr lang="ru-RU" sz="1400" dirty="0">
                <a:latin typeface="Times New Roman" panose="02020603050405020304" pitchFamily="18" charset="0"/>
                <a:cs typeface="Times New Roman" panose="02020603050405020304" pitchFamily="18" charset="0"/>
              </a:rPr>
              <a:t>Похоронен в Белгородской области, Белгородского района, с. Бессоновка.</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99" y="1620308"/>
            <a:ext cx="3653367" cy="441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8000" y="414338"/>
            <a:ext cx="811213" cy="1023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4915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348" y="250705"/>
            <a:ext cx="809898" cy="1024284"/>
          </a:xfrm>
          <a:prstGeom prst="rect">
            <a:avLst/>
          </a:prstGeom>
        </p:spPr>
      </p:pic>
      <p:sp>
        <p:nvSpPr>
          <p:cNvPr id="5" name="Подзаголовок 4"/>
          <p:cNvSpPr>
            <a:spLocks noGrp="1"/>
          </p:cNvSpPr>
          <p:nvPr>
            <p:ph type="subTitle" idx="1"/>
          </p:nvPr>
        </p:nvSpPr>
        <p:spPr>
          <a:xfrm>
            <a:off x="1771331" y="168750"/>
            <a:ext cx="8915399" cy="468000"/>
          </a:xfrm>
        </p:spPr>
        <p:txBody>
          <a:bodyPr lIns="72000" tIns="36000" rIns="72000" bIns="36000">
            <a:noAutofit/>
          </a:bodyPr>
          <a:lstStyle/>
          <a:p>
            <a:pPr algn="ctr">
              <a:spcBef>
                <a:spcPts val="0"/>
              </a:spcBef>
            </a:pPr>
            <a:r>
              <a:rPr lang="ru-RU" altLang="en-US" sz="3200" b="1" dirty="0">
                <a:latin typeface="Times New Roman" panose="02020603050405020304" pitchFamily="18" charset="0"/>
                <a:cs typeface="Times New Roman" panose="02020603050405020304" pitchFamily="18" charset="0"/>
              </a:rPr>
              <a:t>Соловьёв Александр Анатольевич</a:t>
            </a:r>
            <a:br>
              <a:rPr lang="ru-RU" altLang="en-US" sz="3200" b="1" dirty="0">
                <a:latin typeface="Times New Roman" panose="02020603050405020304" pitchFamily="18" charset="0"/>
                <a:cs typeface="Times New Roman" panose="02020603050405020304" pitchFamily="18" charset="0"/>
              </a:rPr>
            </a:br>
            <a:r>
              <a:rPr lang="ru-RU" altLang="en-US" sz="3200" b="1" dirty="0">
                <a:latin typeface="Times New Roman" panose="02020603050405020304" pitchFamily="18" charset="0"/>
                <a:cs typeface="Times New Roman" panose="02020603050405020304" pitchFamily="18" charset="0"/>
              </a:rPr>
              <a:t>(17.05.1973-30.11.2022)</a:t>
            </a:r>
            <a:endParaRPr lang="ru-RU" sz="3200" b="1" dirty="0">
              <a:solidFill>
                <a:schemeClr val="accent2">
                  <a:lumMod val="50000"/>
                </a:schemeClr>
              </a:solidFill>
              <a:latin typeface="Book Antiqua" panose="02040602050305030304" pitchFamily="18" charset="0"/>
            </a:endParaRPr>
          </a:p>
        </p:txBody>
      </p:sp>
      <p:sp>
        <p:nvSpPr>
          <p:cNvPr id="9" name="Прямоугольник 8"/>
          <p:cNvSpPr/>
          <p:nvPr/>
        </p:nvSpPr>
        <p:spPr>
          <a:xfrm>
            <a:off x="5068388" y="1379577"/>
            <a:ext cx="6973454" cy="5478423"/>
          </a:xfrm>
          <a:prstGeom prst="rect">
            <a:avLst/>
          </a:prstGeom>
        </p:spPr>
        <p:txBody>
          <a:bodyPr wrap="square">
            <a:spAutoFit/>
          </a:bodyPr>
          <a:lstStyle/>
          <a:p>
            <a:r>
              <a:rPr lang="ru-RU" sz="1400" dirty="0">
                <a:latin typeface="Times New Roman" panose="02020603050405020304" pitchFamily="18" charset="0"/>
                <a:cs typeface="Times New Roman" panose="02020603050405020304" pitchFamily="18" charset="0"/>
              </a:rPr>
              <a:t>Соловьёв Александр Анатольевич, родился 17 мая 1973 г., в г. Прохладный, Кабардино-Балкарской республики. Вместе с родителями переехал на постоянное место жительства в с. Веселая Лопань, Белгородского района. Там  же начал обучение в школе. В связи  переездом в Белгород, продолжил учебу в городской школе №38, которую окончил в 1990 г. с «Серебряной медалью».</a:t>
            </a:r>
          </a:p>
          <a:p>
            <a:r>
              <a:rPr lang="ru-RU" sz="1400" dirty="0">
                <a:latin typeface="Times New Roman" panose="02020603050405020304" pitchFamily="18" charset="0"/>
                <a:cs typeface="Times New Roman" panose="02020603050405020304" pitchFamily="18" charset="0"/>
              </a:rPr>
              <a:t>       После получения среднего образования поступил в Технологический университет им. Шухова на факультет «Охрана окружающей среды и рациональное использование природных ресурсов», который окончил в 1996  году, получив квалификацию «Инженер-эколог». В  1999 году получил второе высшее юридическое образование в Белгородском университете кооперации, экономики и права.  С 2020 по 2022 годы Александр  работал в  дорожно-строительной организации ООО «</a:t>
            </a:r>
            <a:r>
              <a:rPr lang="ru-RU" sz="1400" dirty="0" err="1">
                <a:latin typeface="Times New Roman" panose="02020603050405020304" pitchFamily="18" charset="0"/>
                <a:cs typeface="Times New Roman" panose="02020603050405020304" pitchFamily="18" charset="0"/>
              </a:rPr>
              <a:t>Дорстроймеханизация</a:t>
            </a:r>
            <a:r>
              <a:rPr lang="ru-RU" sz="1400" dirty="0">
                <a:latin typeface="Times New Roman" panose="02020603050405020304" pitchFamily="18" charset="0"/>
                <a:cs typeface="Times New Roman" panose="02020603050405020304" pitchFamily="18" charset="0"/>
              </a:rPr>
              <a:t>» исполнительным директором. За этот период жизни оставил след в виде километров дорожного полотна в  г. Белгороде, в Яковлевском, Старооскольском, Шебекинском и Вейделевском районах и в ряде территорий Краснодарского края. </a:t>
            </a:r>
          </a:p>
          <a:p>
            <a:r>
              <a:rPr lang="ru-RU" sz="1400" dirty="0">
                <a:latin typeface="Times New Roman" panose="02020603050405020304" pitchFamily="18" charset="0"/>
                <a:cs typeface="Times New Roman" panose="02020603050405020304" pitchFamily="18" charset="0"/>
              </a:rPr>
              <a:t>После начала специальной военной операции на Украине Александр не мог остаться в стороне и принял решение о том, что он должен стать на защиту нашей Родины. В октябре 2022 г. он уехал в Чеченскую республику, где прошел обучение в Университете спецназа. Вместе с другими бойцами подразделения Ахмат, Александр был отправлен на территорию ДНР.  Погиб Соловьёв Александр 30 ноября 2022 г. в Запорожской области в районе пгт. Мирный в бою при ракетном обстреле врагом расположения подразделения Ахмат. За проявленное мужество и героизм при выполнении служебно-боевых задач в зоне проведения СВО Соловьёв Александр Анатольевич награжден «Орденом Мужества» (посмертно).                </a:t>
            </a:r>
          </a:p>
          <a:p>
            <a:r>
              <a:rPr lang="ru-RU" sz="1400" dirty="0">
                <a:latin typeface="Times New Roman" panose="02020603050405020304" pitchFamily="18" charset="0"/>
                <a:cs typeface="Times New Roman" panose="02020603050405020304" pitchFamily="18" charset="0"/>
              </a:rPr>
              <a:t>Захоронен на центральном кладбище в г. Белгороде. У него остались жена, сын Дмитрий и  дочь Мария.  </a:t>
            </a:r>
          </a:p>
        </p:txBody>
      </p:sp>
      <p:pic>
        <p:nvPicPr>
          <p:cNvPr id="10" name="Рисунок 9"/>
          <p:cNvPicPr>
            <a:picLocks noChangeAspect="1"/>
          </p:cNvPicPr>
          <p:nvPr/>
        </p:nvPicPr>
        <p:blipFill>
          <a:blip r:embed="rId4"/>
          <a:stretch>
            <a:fillRect/>
          </a:stretch>
        </p:blipFill>
        <p:spPr>
          <a:xfrm>
            <a:off x="1771331" y="1379577"/>
            <a:ext cx="2883796" cy="5316511"/>
          </a:xfrm>
          <a:prstGeom prst="rect">
            <a:avLst/>
          </a:prstGeom>
          <a:ln>
            <a:noFill/>
          </a:ln>
          <a:effectLst>
            <a:softEdge rad="112500"/>
          </a:effectLst>
        </p:spPr>
      </p:pic>
    </p:spTree>
    <p:extLst>
      <p:ext uri="{BB962C8B-B14F-4D97-AF65-F5344CB8AC3E}">
        <p14:creationId xmlns:p14="http://schemas.microsoft.com/office/powerpoint/2010/main" val="3423851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44285" y="148622"/>
            <a:ext cx="8754779" cy="1040098"/>
          </a:xfrm>
        </p:spPr>
        <p:txBody>
          <a:bodyPr>
            <a:normAutofit fontScale="90000"/>
          </a:bodyPr>
          <a:lstStyle/>
          <a:p>
            <a:pPr algn="ctr" fontAlgn="base">
              <a:lnSpc>
                <a:spcPct val="115000"/>
              </a:lnSpc>
              <a:spcAft>
                <a:spcPts val="0"/>
              </a:spcAft>
            </a:pPr>
            <a:r>
              <a:rPr lang="ru-RU" b="1" dirty="0" smtClean="0">
                <a:latin typeface="Times New Roman" panose="02020603050405020304" pitchFamily="18" charset="0"/>
                <a:cs typeface="Times New Roman" panose="02020603050405020304" pitchFamily="18" charset="0"/>
              </a:rPr>
              <a:t>Кожевников Антон Анатольевич </a:t>
            </a:r>
            <a:br>
              <a:rPr lang="ru-RU" b="1" dirty="0" smtClean="0">
                <a:latin typeface="Times New Roman" panose="02020603050405020304" pitchFamily="18" charset="0"/>
                <a:cs typeface="Times New Roman" panose="02020603050405020304" pitchFamily="18" charset="0"/>
              </a:rPr>
            </a:br>
            <a:r>
              <a:rPr lang="ru-RU"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(08.03.1993-07.11.2022)</a:t>
            </a:r>
            <a:r>
              <a:rPr lang="ru-RU" sz="28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2800" b="1" dirty="0">
                <a:latin typeface="Times New Roman" panose="02020603050405020304" pitchFamily="18" charset="0"/>
                <a:ea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066902" y="1356130"/>
            <a:ext cx="8048897" cy="6719532"/>
          </a:xfrm>
          <a:prstGeom prst="rect">
            <a:avLst/>
          </a:prstGeom>
        </p:spPr>
        <p:txBody>
          <a:bodyPr wrap="square">
            <a:spAutoFit/>
          </a:bodyPr>
          <a:lstStyle/>
          <a:p>
            <a:pPr algn="ctr" fontAlgn="base">
              <a:spcAft>
                <a:spcPts val="0"/>
              </a:spcAft>
            </a:pPr>
            <a:r>
              <a:rPr lang="ru-RU" sz="1400" i="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Ефрейтор, гранатометчик 1 мотострелкового отделения 2 мотострелкового взвода 5 мотострелковой роты 2 мотострелкового батальона в/ч 08275</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ctr" fontAlgn="base">
              <a:spcAft>
                <a:spcPts val="0"/>
              </a:spcAft>
            </a:pPr>
            <a:endPar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r>
              <a:rPr lang="ru-RU" sz="1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Родился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8 марта 1993 года в республике Саха (Якутия), </a:t>
            </a:r>
            <a:r>
              <a:rPr lang="ru-RU" sz="1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Усть</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-Майском улусе, пос. </a:t>
            </a:r>
            <a:r>
              <a:rPr lang="ru-RU" sz="1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Юголёнок</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Россия. В 1999 году пошёл в первый класс общеобразовательной средней школы в п. </a:t>
            </a:r>
            <a:r>
              <a:rPr lang="ru-RU" sz="1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Юголёнок</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где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учился до 10 класса. В школе вел активный образ жизни. Увлекался спортом. Участвовал во всех школьных спортивных мероприятиях. Особенно увлекался футболом. </a:t>
            </a:r>
            <a:endParaRPr lang="ru-RU" sz="1400" dirty="0">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В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2008 году, окончив 9 классов, семья Антона переехала в село </a:t>
            </a:r>
            <a:r>
              <a:rPr lang="ru-RU" sz="14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Пушкарное</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Белгородского района Белгородской области. С 2008 года Антон продолжил обучение в старших классах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в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МОУ «Пушкарская СОШ». Здесь он обрел очень много друзей, так как был заводной и веселый. Антон всегда готов был прийти на помощь, отзывался на любые просьбы друзей, бескорыстно помогал и не требовал ничего взамен. Всегда находился в окружении друзей, продолжал увлекаться спортом,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в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особенности футболом. Был физически развит и вынослив. Улыбчивость Антона всегда притягивала к нему большое количество людей. Наверное, поэтому у Антона было очень много друзей, среди которых он пользовался авторитетом</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p>
          <a:p>
            <a:pPr indent="449580" algn="just"/>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В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2011 году Антон поступил в ОГАПОУ «Белгородский политехнический колледж»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на </a:t>
            </a:r>
            <a:r>
              <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rPr>
              <a:t>специальность машинист крана. </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С 2013 по  2014 годы работал  по специальности крановщик </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на </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автокране. 	В 2014 году отправился на военную службу по контракту в Мурманскую область, </a:t>
            </a:r>
            <a:r>
              <a:rPr lang="ru-RU" sz="1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Печенегский</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район, п. </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Печенега. </a:t>
            </a:r>
          </a:p>
          <a:p>
            <a:pPr indent="449580" algn="just"/>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Так</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продлевая контракт, Антон в июне 2022 года попал в ряды военных Специальной военной операции на территории Украины.  Был ефрейтором, гранатометчиком 1 мотострелкового отделения </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мотострелкового взвода 5 мотострелковой роты 2 мотострелкового батальона в/ч 08275. В ходе специальной военной операции, выполняя свой долг и оставаясь до последнего верным присяге, погиб 7 ноября 2022 года в сильнейшем бою в Луганской области в селе </a:t>
            </a:r>
            <a:r>
              <a:rPr lang="ru-RU" sz="1400" dirty="0" err="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Новоселовка</a:t>
            </a:r>
            <a:r>
              <a:rPr lang="ru-RU" sz="1400"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Антон до последнего сражался в бою. </a:t>
            </a:r>
            <a:endPar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gn="just">
              <a:spcAft>
                <a:spcPts val="1000"/>
              </a:spcAft>
            </a:pPr>
            <a:endParaRPr lang="ru-RU" sz="1400" dirty="0" smtClean="0">
              <a:effectLst/>
              <a:latin typeface="Times New Roman" panose="02020603050405020304" pitchFamily="18" charset="0"/>
              <a:ea typeface="Times New Roman" panose="02020603050405020304" pitchFamily="18" charset="0"/>
            </a:endParaRPr>
          </a:p>
          <a:p>
            <a:pPr indent="449580" algn="just">
              <a:spcAft>
                <a:spcPts val="1000"/>
              </a:spcAft>
            </a:pPr>
            <a:endPar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nSpc>
                <a:spcPct val="150000"/>
              </a:lnSpc>
              <a:spcAft>
                <a:spcPts val="1000"/>
              </a:spcAft>
            </a:pPr>
            <a:endParaRPr lang="ru-RU" sz="10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fontAlgn="base">
              <a:lnSpc>
                <a:spcPct val="115000"/>
              </a:lnSpc>
              <a:spcAft>
                <a:spcPts val="0"/>
              </a:spcAft>
            </a:pP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411" y="1451925"/>
            <a:ext cx="2999082" cy="5194621"/>
          </a:xfrm>
          <a:prstGeom prst="rect">
            <a:avLst/>
          </a:prstGeom>
          <a:ln>
            <a:noFill/>
          </a:ln>
          <a:effectLst>
            <a:outerShdw blurRad="190500" algn="tl" rotWithShape="0">
              <a:srgbClr val="000000">
                <a:alpha val="70000"/>
              </a:srgbClr>
            </a:outerShdw>
          </a:effectLst>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61" y="148622"/>
            <a:ext cx="799380" cy="1010981"/>
          </a:xfrm>
          <a:prstGeom prst="rect">
            <a:avLst/>
          </a:prstGeom>
        </p:spPr>
      </p:pic>
    </p:spTree>
    <p:extLst>
      <p:ext uri="{BB962C8B-B14F-4D97-AF65-F5344CB8AC3E}">
        <p14:creationId xmlns:p14="http://schemas.microsoft.com/office/powerpoint/2010/main" val="412756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000"/>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350" r="6188"/>
          <a:stretch/>
        </p:blipFill>
        <p:spPr bwMode="auto">
          <a:xfrm>
            <a:off x="475489" y="1458966"/>
            <a:ext cx="3539162" cy="51584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Заголовок 1"/>
          <p:cNvSpPr>
            <a:spLocks noGrp="1"/>
          </p:cNvSpPr>
          <p:nvPr>
            <p:ph type="title"/>
          </p:nvPr>
        </p:nvSpPr>
        <p:spPr>
          <a:xfrm>
            <a:off x="2474053" y="178077"/>
            <a:ext cx="8911687" cy="1280890"/>
          </a:xfrm>
        </p:spPr>
        <p:txBody>
          <a:bodyPr>
            <a:normAutofit fontScale="90000"/>
          </a:bodyPr>
          <a:lstStyle/>
          <a:p>
            <a:pPr algn="ctr"/>
            <a:r>
              <a:rPr lang="ru-RU" b="1" dirty="0" smtClean="0">
                <a:latin typeface="Times New Roman" panose="02020603050405020304" pitchFamily="18" charset="0"/>
                <a:cs typeface="Times New Roman" panose="02020603050405020304" pitchFamily="18" charset="0"/>
              </a:rPr>
              <a:t>Дроздова Надежда </a:t>
            </a:r>
            <a:r>
              <a:rPr lang="ru-RU" b="1" dirty="0" err="1" smtClean="0">
                <a:latin typeface="Times New Roman" panose="02020603050405020304" pitchFamily="18" charset="0"/>
                <a:cs typeface="Times New Roman" panose="02020603050405020304" pitchFamily="18" charset="0"/>
              </a:rPr>
              <a:t>Макаровна</a:t>
            </a:r>
            <a:r>
              <a:rPr lang="ru-RU" b="1" dirty="0" smtClean="0">
                <a:latin typeface="Times New Roman" panose="02020603050405020304" pitchFamily="18" charset="0"/>
                <a:cs typeface="Times New Roman" panose="02020603050405020304" pitchFamily="18" charset="0"/>
              </a:rPr>
              <a:t> </a:t>
            </a:r>
            <a:br>
              <a:rPr lang="ru-RU" b="1" dirty="0" smtClean="0">
                <a:latin typeface="Times New Roman" panose="02020603050405020304" pitchFamily="18" charset="0"/>
                <a:cs typeface="Times New Roman" panose="02020603050405020304" pitchFamily="18" charset="0"/>
              </a:rPr>
            </a:b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(10.11.1924 – 15.09.2020)</a:t>
            </a:r>
            <a:b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br>
            <a:r>
              <a:rPr lang="ru-RU" sz="2000" dirty="0" smtClean="0">
                <a:latin typeface="Times New Roman" panose="02020603050405020304" pitchFamily="18" charset="0"/>
                <a:ea typeface="Times New Roman" panose="02020603050405020304" pitchFamily="18" charset="0"/>
              </a:rPr>
              <a:t> </a:t>
            </a:r>
            <a:br>
              <a:rPr lang="ru-RU" sz="2000" dirty="0" smtClean="0">
                <a:latin typeface="Times New Roman" panose="02020603050405020304" pitchFamily="18" charset="0"/>
                <a:ea typeface="Times New Roman" panose="02020603050405020304" pitchFamily="18" charset="0"/>
              </a:rPr>
            </a:br>
            <a:r>
              <a:rPr lang="ru-RU" sz="2000" dirty="0" smtClean="0">
                <a:latin typeface="Times New Roman" panose="02020603050405020304" pitchFamily="18" charset="0"/>
                <a:ea typeface="Times New Roman" panose="02020603050405020304" pitchFamily="18" charset="0"/>
              </a:rPr>
              <a:t>                 </a:t>
            </a:r>
            <a:br>
              <a:rPr lang="ru-RU" sz="2000" dirty="0" smtClean="0">
                <a:latin typeface="Times New Roman" panose="02020603050405020304" pitchFamily="18" charset="0"/>
                <a:ea typeface="Times New Roman" panose="02020603050405020304" pitchFamily="18" charset="0"/>
              </a:rPr>
            </a:br>
            <a:r>
              <a:rPr lang="ru-RU" sz="2000" dirty="0" smtClean="0">
                <a:latin typeface="Times New Roman" panose="02020603050405020304" pitchFamily="18" charset="0"/>
                <a:ea typeface="Times New Roman" panose="02020603050405020304" pitchFamily="18" charset="0"/>
              </a:rPr>
              <a:t>			</a:t>
            </a:r>
            <a:br>
              <a:rPr lang="ru-RU" sz="2000" dirty="0" smtClean="0">
                <a:latin typeface="Times New Roman" panose="02020603050405020304" pitchFamily="18" charset="0"/>
                <a:ea typeface="Times New Roman" panose="02020603050405020304" pitchFamily="18" charset="0"/>
              </a:rPr>
            </a:br>
            <a:r>
              <a:rPr lang="ru-RU" sz="2000" dirty="0" smtClean="0">
                <a:latin typeface="Times New Roman" panose="02020603050405020304" pitchFamily="18" charset="0"/>
                <a:ea typeface="Times New Roman" panose="02020603050405020304" pitchFamily="18" charset="0"/>
              </a:rPr>
              <a:t/>
            </a:r>
            <a:br>
              <a:rPr lang="ru-RU" sz="2000" dirty="0" smtClean="0">
                <a:latin typeface="Times New Roman" panose="02020603050405020304" pitchFamily="18" charset="0"/>
                <a:ea typeface="Times New Roman" panose="02020603050405020304" pitchFamily="18" charset="0"/>
              </a:rPr>
            </a:br>
            <a:r>
              <a:rPr lang="ru-RU" sz="2000" dirty="0" smtClean="0">
                <a:latin typeface="Times New Roman" panose="02020603050405020304" pitchFamily="18" charset="0"/>
                <a:ea typeface="Times New Roman" panose="02020603050405020304" pitchFamily="18" charset="0"/>
              </a:rPr>
              <a:t/>
            </a:r>
            <a:br>
              <a:rPr lang="ru-RU" sz="2000" dirty="0" smtClean="0">
                <a:latin typeface="Times New Roman" panose="02020603050405020304" pitchFamily="18" charset="0"/>
                <a:ea typeface="Times New Roman" panose="02020603050405020304" pitchFamily="18" charset="0"/>
              </a:rPr>
            </a:br>
            <a:endParaRPr lang="ru-RU" dirty="0"/>
          </a:p>
        </p:txBody>
      </p:sp>
      <p:sp>
        <p:nvSpPr>
          <p:cNvPr id="7" name="Прямоугольник 6"/>
          <p:cNvSpPr/>
          <p:nvPr/>
        </p:nvSpPr>
        <p:spPr>
          <a:xfrm>
            <a:off x="4258490" y="2061711"/>
            <a:ext cx="7657395" cy="4616648"/>
          </a:xfrm>
          <a:prstGeom prst="rect">
            <a:avLst/>
          </a:prstGeom>
        </p:spPr>
        <p:txBody>
          <a:bodyPr wrap="square">
            <a:spAutoFit/>
          </a:bodyPr>
          <a:lstStyle/>
          <a:p>
            <a:pPr indent="450000" algn="just"/>
            <a:r>
              <a:rPr lang="ru-RU" sz="1600" dirty="0" smtClean="0">
                <a:latin typeface="Times New Roman" panose="02020603050405020304" pitchFamily="18" charset="0"/>
                <a:ea typeface="Times New Roman" panose="02020603050405020304" pitchFamily="18" charset="0"/>
              </a:rPr>
              <a:t>Родилась </a:t>
            </a:r>
            <a:r>
              <a:rPr lang="ru-RU" sz="1600" dirty="0" smtClean="0">
                <a:latin typeface="Times New Roman" panose="02020603050405020304" pitchFamily="18" charset="0"/>
                <a:ea typeface="Times New Roman" panose="02020603050405020304" pitchFamily="18" charset="0"/>
              </a:rPr>
              <a:t>в Курской области в многодетной семье. Надежда с хорошими оценками окончила школу, поступила </a:t>
            </a:r>
            <a:r>
              <a:rPr lang="ru-RU" sz="1600" dirty="0" err="1" smtClean="0">
                <a:latin typeface="Times New Roman" panose="02020603050405020304" pitchFamily="18" charset="0"/>
                <a:ea typeface="Times New Roman" panose="02020603050405020304" pitchFamily="18" charset="0"/>
              </a:rPr>
              <a:t>Рыльское</a:t>
            </a:r>
            <a:r>
              <a:rPr lang="ru-RU" sz="1600" dirty="0" smtClean="0">
                <a:latin typeface="Times New Roman" panose="02020603050405020304" pitchFamily="18" charset="0"/>
                <a:ea typeface="Times New Roman" panose="02020603050405020304" pitchFamily="18" charset="0"/>
              </a:rPr>
              <a:t> педагогическое училище. Всегда мечтала стать учителем. Надежды и мечты рухнули в одночасье.  Ребята-однокурсники ушли на фронт. Надежду с подругами направили по комсомольской путевке работать в Башкирию. </a:t>
            </a:r>
          </a:p>
          <a:p>
            <a:pPr indent="450000" algn="just"/>
            <a:r>
              <a:rPr lang="ru-RU" sz="1600" b="1" dirty="0" smtClean="0">
                <a:effectLst/>
                <a:latin typeface="Times New Roman" panose="02020603050405020304" pitchFamily="18" charset="0"/>
                <a:ea typeface="Times New Roman" panose="02020603050405020304" pitchFamily="18" charset="0"/>
              </a:rPr>
              <a:t>В </a:t>
            </a:r>
            <a:r>
              <a:rPr lang="ru-RU" sz="1600" b="1" dirty="0" smtClean="0">
                <a:effectLst/>
                <a:latin typeface="Times New Roman" panose="02020603050405020304" pitchFamily="18" charset="0"/>
                <a:ea typeface="Times New Roman" panose="02020603050405020304" pitchFamily="18" charset="0"/>
              </a:rPr>
              <a:t>годы Великой Отечественной войны</a:t>
            </a:r>
            <a:r>
              <a:rPr lang="ru-RU" sz="1600" dirty="0" smtClean="0">
                <a:effectLst/>
                <a:latin typeface="Times New Roman" panose="02020603050405020304" pitchFamily="18" charset="0"/>
                <a:ea typeface="Times New Roman" panose="02020603050405020304" pitchFamily="18" charset="0"/>
              </a:rPr>
              <a:t> защищала Родину в партизанской борьбе против немецко-фашистских </a:t>
            </a:r>
            <a:r>
              <a:rPr lang="ru-RU" sz="1600" dirty="0" smtClean="0">
                <a:effectLst/>
                <a:latin typeface="Times New Roman" panose="02020603050405020304" pitchFamily="18" charset="0"/>
                <a:ea typeface="Times New Roman" panose="02020603050405020304" pitchFamily="18" charset="0"/>
              </a:rPr>
              <a:t>захватчиков.</a:t>
            </a:r>
            <a:r>
              <a:rPr lang="ru-RU" sz="1600" dirty="0" smtClean="0">
                <a:latin typeface="Times New Roman" panose="02020603050405020304" pitchFamily="18" charset="0"/>
                <a:ea typeface="Times New Roman" panose="02020603050405020304" pitchFamily="18" charset="0"/>
              </a:rPr>
              <a:t> </a:t>
            </a:r>
            <a:r>
              <a:rPr lang="ru-RU" sz="1600" dirty="0" smtClean="0">
                <a:latin typeface="Times New Roman" panose="02020603050405020304" pitchFamily="18" charset="0"/>
                <a:ea typeface="Times New Roman" panose="02020603050405020304" pitchFamily="18" charset="0"/>
              </a:rPr>
              <a:t>Кончилась </a:t>
            </a:r>
            <a:r>
              <a:rPr lang="ru-RU" sz="1600" dirty="0" smtClean="0">
                <a:latin typeface="Times New Roman" panose="02020603050405020304" pitchFamily="18" charset="0"/>
                <a:ea typeface="Times New Roman" panose="02020603050405020304" pitchFamily="18" charset="0"/>
              </a:rPr>
              <a:t>война, Надежда пошла работать в одну из сельских школ Рыльского района. </a:t>
            </a:r>
          </a:p>
          <a:p>
            <a:pPr indent="450000" algn="just"/>
            <a:r>
              <a:rPr lang="ru-RU" sz="1600" b="1" dirty="0" smtClean="0">
                <a:latin typeface="Times New Roman" panose="02020603050405020304" pitchFamily="18" charset="0"/>
                <a:ea typeface="Times New Roman" panose="02020603050405020304" pitchFamily="18" charset="0"/>
              </a:rPr>
              <a:t>В </a:t>
            </a:r>
            <a:r>
              <a:rPr lang="ru-RU" sz="1600" b="1" dirty="0" smtClean="0">
                <a:latin typeface="Times New Roman" panose="02020603050405020304" pitchFamily="18" charset="0"/>
                <a:ea typeface="Times New Roman" panose="02020603050405020304" pitchFamily="18" charset="0"/>
              </a:rPr>
              <a:t>1950 году </a:t>
            </a:r>
            <a:r>
              <a:rPr lang="ru-RU" sz="1600" dirty="0" smtClean="0">
                <a:latin typeface="Times New Roman" panose="02020603050405020304" pitchFamily="18" charset="0"/>
                <a:ea typeface="Times New Roman" panose="02020603050405020304" pitchFamily="18" charset="0"/>
              </a:rPr>
              <a:t>–  окончила Курский педагогический институт, исторический факультет. С 1945-1946 гг. –  работала учителем начальных классов.</a:t>
            </a:r>
            <a:r>
              <a:rPr lang="ru-RU" sz="1600" b="1" dirty="0" smtClean="0">
                <a:effectLst/>
                <a:latin typeface="Times New Roman" panose="02020603050405020304" pitchFamily="18" charset="0"/>
                <a:ea typeface="Times New Roman" panose="02020603050405020304" pitchFamily="18" charset="0"/>
              </a:rPr>
              <a:t> 	</a:t>
            </a:r>
            <a:endParaRPr lang="ru-RU" sz="1600" b="1" dirty="0" smtClean="0">
              <a:effectLst/>
              <a:latin typeface="Times New Roman" panose="02020603050405020304" pitchFamily="18" charset="0"/>
              <a:ea typeface="Times New Roman" panose="02020603050405020304" pitchFamily="18" charset="0"/>
            </a:endParaRPr>
          </a:p>
          <a:p>
            <a:pPr indent="450000" algn="just"/>
            <a:r>
              <a:rPr lang="ru-RU" sz="1600" b="1" dirty="0" smtClean="0">
                <a:effectLst/>
                <a:latin typeface="Times New Roman" panose="02020603050405020304" pitchFamily="18" charset="0"/>
                <a:ea typeface="Times New Roman" panose="02020603050405020304" pitchFamily="18" charset="0"/>
              </a:rPr>
              <a:t>Ноябрь </a:t>
            </a:r>
            <a:r>
              <a:rPr lang="ru-RU" sz="1600" b="1" dirty="0" smtClean="0">
                <a:effectLst/>
                <a:latin typeface="Times New Roman" panose="02020603050405020304" pitchFamily="18" charset="0"/>
                <a:ea typeface="Times New Roman" panose="02020603050405020304" pitchFamily="18" charset="0"/>
              </a:rPr>
              <a:t>1950 г.</a:t>
            </a:r>
            <a:r>
              <a:rPr lang="ru-RU" sz="1600" dirty="0" smtClean="0">
                <a:effectLst/>
                <a:latin typeface="Times New Roman" panose="02020603050405020304" pitchFamily="18" charset="0"/>
                <a:ea typeface="Times New Roman" panose="02020603050405020304" pitchFamily="18" charset="0"/>
              </a:rPr>
              <a:t> – директор восьмилетней школы (Рыльский район</a:t>
            </a:r>
            <a:r>
              <a:rPr lang="ru-RU" sz="1600" dirty="0" smtClean="0">
                <a:effectLst/>
                <a:latin typeface="Times New Roman" panose="02020603050405020304" pitchFamily="18" charset="0"/>
                <a:ea typeface="Times New Roman" panose="02020603050405020304" pitchFamily="18" charset="0"/>
              </a:rPr>
              <a:t>).</a:t>
            </a:r>
          </a:p>
          <a:p>
            <a:pPr indent="450000" algn="just"/>
            <a:r>
              <a:rPr lang="ru-RU" sz="1600" b="1" dirty="0" smtClean="0">
                <a:effectLst/>
                <a:latin typeface="Times New Roman" panose="02020603050405020304" pitchFamily="18" charset="0"/>
                <a:ea typeface="Times New Roman" panose="02020603050405020304" pitchFamily="18" charset="0"/>
              </a:rPr>
              <a:t>1959-1960 </a:t>
            </a:r>
            <a:r>
              <a:rPr lang="ru-RU" sz="1600" b="1" dirty="0" smtClean="0">
                <a:effectLst/>
                <a:latin typeface="Times New Roman" panose="02020603050405020304" pitchFamily="18" charset="0"/>
                <a:ea typeface="Times New Roman" panose="02020603050405020304" pitchFamily="18" charset="0"/>
              </a:rPr>
              <a:t>гг.</a:t>
            </a:r>
            <a:r>
              <a:rPr lang="ru-RU" sz="1600" dirty="0" smtClean="0">
                <a:effectLst/>
                <a:latin typeface="Times New Roman" panose="02020603050405020304" pitchFamily="18" charset="0"/>
                <a:ea typeface="Times New Roman" panose="02020603050405020304" pitchFamily="18" charset="0"/>
              </a:rPr>
              <a:t> – директор </a:t>
            </a:r>
            <a:r>
              <a:rPr lang="ru-RU" sz="1600" dirty="0" err="1" smtClean="0">
                <a:effectLst/>
                <a:latin typeface="Times New Roman" panose="02020603050405020304" pitchFamily="18" charset="0"/>
                <a:ea typeface="Times New Roman" panose="02020603050405020304" pitchFamily="18" charset="0"/>
              </a:rPr>
              <a:t>Ериковской</a:t>
            </a:r>
            <a:r>
              <a:rPr lang="ru-RU" sz="1600" dirty="0" smtClean="0">
                <a:effectLst/>
                <a:latin typeface="Times New Roman" panose="02020603050405020304" pitchFamily="18" charset="0"/>
                <a:ea typeface="Times New Roman" panose="02020603050405020304" pitchFamily="18" charset="0"/>
              </a:rPr>
              <a:t> школы Белгородского района.</a:t>
            </a:r>
          </a:p>
          <a:p>
            <a:pPr indent="450000" algn="just">
              <a:tabLst>
                <a:tab pos="1028700" algn="l"/>
              </a:tabLst>
            </a:pPr>
            <a:r>
              <a:rPr lang="ru-RU" sz="1600" b="1" dirty="0" smtClean="0">
                <a:effectLst/>
                <a:latin typeface="Times New Roman" panose="02020603050405020304" pitchFamily="18" charset="0"/>
                <a:ea typeface="Times New Roman" panose="02020603050405020304" pitchFamily="18" charset="0"/>
              </a:rPr>
              <a:t>Сентябрь </a:t>
            </a:r>
            <a:r>
              <a:rPr lang="ru-RU" sz="1600" b="1" dirty="0" smtClean="0">
                <a:effectLst/>
                <a:latin typeface="Times New Roman" panose="02020603050405020304" pitchFamily="18" charset="0"/>
                <a:ea typeface="Times New Roman" panose="02020603050405020304" pitchFamily="18" charset="0"/>
              </a:rPr>
              <a:t>1960–1983 гг.</a:t>
            </a:r>
            <a:r>
              <a:rPr lang="ru-RU" sz="1600" dirty="0" smtClean="0">
                <a:effectLst/>
                <a:latin typeface="Times New Roman" panose="02020603050405020304" pitchFamily="18" charset="0"/>
                <a:ea typeface="Times New Roman" panose="02020603050405020304" pitchFamily="18" charset="0"/>
              </a:rPr>
              <a:t> – директор Пушкарской школы</a:t>
            </a:r>
            <a:r>
              <a:rPr lang="ru-RU" sz="1600" dirty="0" smtClean="0">
                <a:effectLst/>
                <a:latin typeface="Times New Roman" panose="02020603050405020304" pitchFamily="18" charset="0"/>
                <a:ea typeface="Times New Roman" panose="02020603050405020304" pitchFamily="18" charset="0"/>
              </a:rPr>
              <a:t>. В </a:t>
            </a:r>
            <a:r>
              <a:rPr lang="ru-RU" sz="1600" dirty="0" smtClean="0">
                <a:effectLst/>
                <a:latin typeface="Times New Roman" panose="02020603050405020304" pitchFamily="18" charset="0"/>
                <a:ea typeface="Times New Roman" panose="02020603050405020304" pitchFamily="18" charset="0"/>
              </a:rPr>
              <a:t>МОУ «Пушкарская СОШ» Надежда </a:t>
            </a:r>
            <a:r>
              <a:rPr lang="ru-RU" sz="1600" dirty="0" err="1" smtClean="0">
                <a:effectLst/>
                <a:latin typeface="Times New Roman" panose="02020603050405020304" pitchFamily="18" charset="0"/>
                <a:ea typeface="Times New Roman" panose="02020603050405020304" pitchFamily="18" charset="0"/>
              </a:rPr>
              <a:t>Макаровна</a:t>
            </a:r>
            <a:r>
              <a:rPr lang="ru-RU" sz="1600" dirty="0" smtClean="0">
                <a:effectLst/>
                <a:latin typeface="Times New Roman" panose="02020603050405020304" pitchFamily="18" charset="0"/>
                <a:ea typeface="Times New Roman" panose="02020603050405020304" pitchFamily="18" charset="0"/>
              </a:rPr>
              <a:t> проработала 30 лет директором школы, дарила детям доброе, светлое, вечное. </a:t>
            </a:r>
          </a:p>
          <a:p>
            <a:pPr algn="just"/>
            <a:endParaRPr lang="ru-RU" dirty="0" smtClean="0">
              <a:latin typeface="Times New Roman" panose="02020603050405020304" pitchFamily="18" charset="0"/>
              <a:ea typeface="Times New Roman" panose="02020603050405020304" pitchFamily="18" charset="0"/>
            </a:endParaRPr>
          </a:p>
          <a:p>
            <a:pPr algn="just"/>
            <a:r>
              <a:rPr lang="ru-RU" dirty="0" smtClean="0">
                <a:latin typeface="Times New Roman" panose="02020603050405020304" pitchFamily="18" charset="0"/>
                <a:ea typeface="Times New Roman" panose="02020603050405020304" pitchFamily="18" charset="0"/>
              </a:rPr>
              <a:t/>
            </a:r>
            <a:br>
              <a:rPr lang="ru-RU" dirty="0" smtClean="0">
                <a:latin typeface="Times New Roman" panose="02020603050405020304" pitchFamily="18" charset="0"/>
                <a:ea typeface="Times New Roman" panose="02020603050405020304" pitchFamily="18" charset="0"/>
              </a:rPr>
            </a:br>
            <a:endParaRPr lang="ru-RU" dirty="0"/>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228" y="178077"/>
            <a:ext cx="799380" cy="1010981"/>
          </a:xfrm>
          <a:prstGeom prst="rect">
            <a:avLst/>
          </a:prstGeom>
        </p:spPr>
      </p:pic>
    </p:spTree>
    <p:extLst>
      <p:ext uri="{BB962C8B-B14F-4D97-AF65-F5344CB8AC3E}">
        <p14:creationId xmlns:p14="http://schemas.microsoft.com/office/powerpoint/2010/main" val="291315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30085" y="148622"/>
            <a:ext cx="8754779" cy="1040098"/>
          </a:xfrm>
        </p:spPr>
        <p:txBody>
          <a:bodyPr>
            <a:normAutofit fontScale="90000"/>
          </a:bodyPr>
          <a:lstStyle/>
          <a:p>
            <a:pPr algn="ctr" fontAlgn="base">
              <a:spcAft>
                <a:spcPts val="0"/>
              </a:spcAft>
            </a:pPr>
            <a:r>
              <a:rPr lang="ru-RU" b="1" dirty="0" smtClean="0">
                <a:latin typeface="Times New Roman" panose="02020603050405020304" pitchFamily="18" charset="0"/>
                <a:cs typeface="Times New Roman" panose="02020603050405020304" pitchFamily="18" charset="0"/>
              </a:rPr>
              <a:t>Кожемякин Иван Иванович </a:t>
            </a:r>
            <a:br>
              <a:rPr lang="ru-RU" b="1" dirty="0" smtClean="0">
                <a:latin typeface="Times New Roman" panose="02020603050405020304" pitchFamily="18" charset="0"/>
                <a:cs typeface="Times New Roman" panose="02020603050405020304" pitchFamily="18" charset="0"/>
              </a:rPr>
            </a:br>
            <a:r>
              <a:rPr lang="ru-RU" b="1" dirty="0" smtClean="0">
                <a:solidFill>
                  <a:srgbClr val="000000"/>
                </a:solidFill>
                <a:latin typeface="Times New Roman" panose="02020603050405020304" pitchFamily="18" charset="0"/>
                <a:cs typeface="Times New Roman" panose="02020603050405020304" pitchFamily="18" charset="0"/>
              </a:rPr>
              <a:t>( 01.10.1908 – </a:t>
            </a:r>
            <a:r>
              <a:rPr lang="ru-RU" b="1"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23.07.2001)</a:t>
            </a:r>
            <a:r>
              <a:rPr lang="ru-RU" sz="2800" b="1" dirty="0">
                <a:latin typeface="Times New Roman" panose="02020603050405020304" pitchFamily="18" charset="0"/>
                <a:ea typeface="Times New Roman" panose="02020603050405020304" pitchFamily="18" charset="0"/>
                <a:cs typeface="Times New Roman" panose="02020603050405020304" pitchFamily="18" charset="0"/>
              </a:rPr>
              <a:t/>
            </a:r>
            <a:br>
              <a:rPr lang="ru-RU" sz="2800" b="1" dirty="0">
                <a:latin typeface="Times New Roman" panose="02020603050405020304" pitchFamily="18" charset="0"/>
                <a:ea typeface="Times New Roman" panose="02020603050405020304" pitchFamily="18" charset="0"/>
                <a:cs typeface="Times New Roman" panose="02020603050405020304" pitchFamily="18" charset="0"/>
              </a:rPr>
            </a:br>
            <a:endParaRPr lang="ru-RU" b="1" dirty="0">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4078548" y="1666175"/>
            <a:ext cx="8005353" cy="5883405"/>
          </a:xfrm>
          <a:prstGeom prst="rect">
            <a:avLst/>
          </a:prstGeom>
        </p:spPr>
        <p:txBody>
          <a:bodyPr wrap="square">
            <a:spAutoFit/>
          </a:bodyPr>
          <a:lstStyle/>
          <a:p>
            <a:pPr indent="540385" algn="just"/>
            <a:r>
              <a:rPr lang="ru-RU" sz="1600" dirty="0" smtClean="0">
                <a:effectLst/>
                <a:latin typeface="Times New Roman" panose="02020603050405020304" pitchFamily="18" charset="0"/>
                <a:ea typeface="Times New Roman" panose="02020603050405020304" pitchFamily="18" charset="0"/>
              </a:rPr>
              <a:t>Родился в семье крестьянина бедняка на хуторе Бриллиантов, Пушкарского сельсовета. В </a:t>
            </a:r>
            <a:r>
              <a:rPr lang="ru-RU" sz="1600" dirty="0" err="1" smtClean="0">
                <a:effectLst/>
                <a:latin typeface="Times New Roman" panose="02020603050405020304" pitchFamily="18" charset="0"/>
                <a:ea typeface="Times New Roman" panose="02020603050405020304" pitchFamily="18" charset="0"/>
              </a:rPr>
              <a:t>Болховецкую</a:t>
            </a:r>
            <a:r>
              <a:rPr lang="ru-RU" sz="1600" dirty="0" smtClean="0">
                <a:effectLst/>
                <a:latin typeface="Times New Roman" panose="02020603050405020304" pitchFamily="18" charset="0"/>
                <a:ea typeface="Times New Roman" panose="02020603050405020304" pitchFamily="18" charset="0"/>
              </a:rPr>
              <a:t> начальную школу Иван  пошел во время гражданской войны, а закончил ее в 1925 году. Дорога к самолетам легла через полковую школу в Белгороде, артиллерийскую школу в Москве, а затем летную – в Тамбове. Стране нужны были гражданские и военные летчики. И когда молодого командира вызвали и сказали, что направляют в летное училище, он не раздумывая согласился. 					</a:t>
            </a:r>
          </a:p>
          <a:p>
            <a:pPr indent="540385" algn="just"/>
            <a:r>
              <a:rPr lang="ru-RU" sz="1600" dirty="0" smtClean="0">
                <a:effectLst/>
                <a:latin typeface="Times New Roman" panose="02020603050405020304" pitchFamily="18" charset="0"/>
                <a:ea typeface="Times New Roman" panose="02020603050405020304" pitchFamily="18" charset="0"/>
              </a:rPr>
              <a:t>В 1936 году летчику Кожемякину было присвоено звание штурмана, а ко времени война с белофиннами он уже комиссар эскадрильи. На личном счету комиссара эскадрильи Кожемякина за время боев с белофиннами – 36 боевых вылетов. 	</a:t>
            </a:r>
            <a:endParaRPr lang="ru-RU" sz="1600" dirty="0" smtClean="0">
              <a:effectLst/>
              <a:latin typeface="Times New Roman" panose="02020603050405020304" pitchFamily="18" charset="0"/>
              <a:ea typeface="Times New Roman" panose="02020603050405020304" pitchFamily="18" charset="0"/>
            </a:endParaRPr>
          </a:p>
          <a:p>
            <a:pPr indent="540385" algn="just"/>
            <a:r>
              <a:rPr lang="ru-RU" sz="1600" dirty="0" smtClean="0">
                <a:effectLst/>
                <a:latin typeface="Times New Roman" panose="02020603050405020304" pitchFamily="18" charset="0"/>
                <a:ea typeface="Times New Roman" panose="02020603050405020304" pitchFamily="18" charset="0"/>
              </a:rPr>
              <a:t>За </a:t>
            </a:r>
            <a:r>
              <a:rPr lang="ru-RU" sz="1600" dirty="0" smtClean="0">
                <a:effectLst/>
                <a:latin typeface="Times New Roman" panose="02020603050405020304" pitchFamily="18" charset="0"/>
                <a:ea typeface="Times New Roman" panose="02020603050405020304" pitchFamily="18" charset="0"/>
              </a:rPr>
              <a:t>проявленное им мужество Указом Президиума Верховного Совета СССР Ивану Ивановичу Кожемякину было присвоено звание Героя Советского Союза. В апреле 1942 года Кожемякин был тяжело ранен. Отлежал положенное в госпитале. А когда выписался, его назначили комиссаром дивизии, присвоили звание подполковника.</a:t>
            </a:r>
          </a:p>
          <a:p>
            <a:pPr indent="540385" algn="just">
              <a:spcAft>
                <a:spcPts val="0"/>
              </a:spcAft>
            </a:pPr>
            <a:r>
              <a:rPr lang="ru-RU" sz="1600" dirty="0" smtClean="0">
                <a:effectLst/>
                <a:latin typeface="Times New Roman" panose="02020603050405020304" pitchFamily="18" charset="0"/>
                <a:ea typeface="Times New Roman" panose="02020603050405020304" pitchFamily="18" charset="0"/>
              </a:rPr>
              <a:t>Позже Иван Иванович стал участником боев и на Курской дуге. Он одним из первых приземлился на  окраине нашего города, только что освобожденного от врага. </a:t>
            </a:r>
          </a:p>
          <a:p>
            <a:pPr indent="540385" algn="just"/>
            <a:r>
              <a:rPr lang="ru-RU" sz="1600" dirty="0" smtClean="0">
                <a:effectLst/>
                <a:latin typeface="Times New Roman" panose="02020603050405020304" pitchFamily="18" charset="0"/>
                <a:ea typeface="Times New Roman" panose="02020603050405020304" pitchFamily="18" charset="0"/>
              </a:rPr>
              <a:t>Более тридцати лет прослужил Кожемякин в Армии, демобилизовался из нее уже в 1954 году. Его воинский подвиг отмечен 22 правительственными наградами. </a:t>
            </a:r>
            <a:r>
              <a:rPr lang="ru-RU" sz="1600" dirty="0" smtClean="0">
                <a:effectLst/>
                <a:latin typeface="Times New Roman" panose="02020603050405020304" pitchFamily="18" charset="0"/>
                <a:ea typeface="Times New Roman" panose="02020603050405020304" pitchFamily="18" charset="0"/>
              </a:rPr>
              <a:t>              </a:t>
            </a:r>
            <a:r>
              <a:rPr lang="ru-RU" sz="1600" dirty="0" smtClean="0">
                <a:effectLst/>
                <a:latin typeface="Times New Roman" panose="02020603050405020304" pitchFamily="18" charset="0"/>
                <a:ea typeface="Times New Roman" panose="02020603050405020304" pitchFamily="18" charset="0"/>
              </a:rPr>
              <a:t>					</a:t>
            </a:r>
          </a:p>
          <a:p>
            <a:pPr indent="540385" algn="just">
              <a:spcAft>
                <a:spcPts val="0"/>
              </a:spcAft>
            </a:pPr>
            <a:r>
              <a:rPr lang="ru-RU" sz="1400" dirty="0" smtClean="0">
                <a:effectLst/>
                <a:latin typeface="Times New Roman" panose="02020603050405020304" pitchFamily="18" charset="0"/>
                <a:ea typeface="Times New Roman" panose="02020603050405020304" pitchFamily="18" charset="0"/>
              </a:rPr>
              <a:t>   </a:t>
            </a:r>
          </a:p>
          <a:p>
            <a:pPr indent="449580" algn="just">
              <a:spcAft>
                <a:spcPts val="1000"/>
              </a:spcAft>
            </a:pPr>
            <a:endParaRPr lang="ru-RU" sz="1400" dirty="0"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indent="449580">
              <a:lnSpc>
                <a:spcPct val="150000"/>
              </a:lnSpc>
              <a:spcAft>
                <a:spcPts val="1000"/>
              </a:spcAft>
            </a:pPr>
            <a:endParaRPr lang="ru-RU" sz="1000" dirty="0" smtClean="0">
              <a:effectLst/>
              <a:latin typeface="Calibri" panose="020F0502020204030204" pitchFamily="34" charset="0"/>
              <a:ea typeface="Times New Roman" panose="02020603050405020304" pitchFamily="18" charset="0"/>
              <a:cs typeface="Times New Roman" panose="02020603050405020304" pitchFamily="18" charset="0"/>
            </a:endParaRPr>
          </a:p>
          <a:p>
            <a:pPr fontAlgn="base">
              <a:lnSpc>
                <a:spcPct val="115000"/>
              </a:lnSpc>
              <a:spcAft>
                <a:spcPts val="0"/>
              </a:spcAft>
            </a:pPr>
            <a:endParaRPr lang="ru-RU" sz="11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Рисунок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4468" y="1419925"/>
            <a:ext cx="3310723" cy="4746958"/>
          </a:xfrm>
          <a:prstGeom prst="rect">
            <a:avLst/>
          </a:prstGeom>
          <a:ln>
            <a:noFill/>
          </a:ln>
          <a:effectLst>
            <a:outerShdw blurRad="190500" algn="tl" rotWithShape="0">
              <a:srgbClr val="000000">
                <a:alpha val="70000"/>
              </a:srgbClr>
            </a:outerShdw>
          </a:effectLst>
        </p:spPr>
      </p:pic>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468" y="177739"/>
            <a:ext cx="799380" cy="1010981"/>
          </a:xfrm>
          <a:prstGeom prst="rect">
            <a:avLst/>
          </a:prstGeom>
        </p:spPr>
      </p:pic>
    </p:spTree>
    <p:extLst>
      <p:ext uri="{BB962C8B-B14F-4D97-AF65-F5344CB8AC3E}">
        <p14:creationId xmlns:p14="http://schemas.microsoft.com/office/powerpoint/2010/main" val="2114953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Легкий дым">
  <a:themeElements>
    <a:clrScheme name="Оранжевый и красный">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Углубление">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a:bevelT w="101600" h="25400" prst="softRound"/>
            <a:contourClr>
              <a:schemeClr val="phClr">
                <a:shade val="30000"/>
              </a:schemeClr>
            </a:contourClr>
          </a:sp3d>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384</TotalTime>
  <Words>11166</Words>
  <Application>Microsoft Office PowerPoint</Application>
  <PresentationFormat>Широкоэкранный</PresentationFormat>
  <Paragraphs>571</Paragraphs>
  <Slides>65</Slides>
  <Notes>10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65</vt:i4>
      </vt:variant>
    </vt:vector>
  </HeadingPairs>
  <TitlesOfParts>
    <vt:vector size="72" baseType="lpstr">
      <vt:lpstr>Arial</vt:lpstr>
      <vt:lpstr>Book Antiqua</vt:lpstr>
      <vt:lpstr>Calibri</vt:lpstr>
      <vt:lpstr>Century Gothic</vt:lpstr>
      <vt:lpstr>Times New Roman</vt:lpstr>
      <vt:lpstr>Wingdings 3</vt:lpstr>
      <vt:lpstr>Легкий дым</vt:lpstr>
      <vt:lpstr>Книга памяти Белгородского района «Герой с соседней парты!»</vt:lpstr>
      <vt:lpstr>Презентация PowerPoint</vt:lpstr>
      <vt:lpstr>Презентация PowerPoint</vt:lpstr>
      <vt:lpstr>Мироненко Николай Николаевич  24.07.1985 – 09.04.2024</vt:lpstr>
      <vt:lpstr>Беркетов Сергей Евгеньевич    10.11.1971 - 19.11.2023 </vt:lpstr>
      <vt:lpstr>Кобыленко Виталий Викторович  10.02.1992 – 01.01.2024 </vt:lpstr>
      <vt:lpstr>Кожевников Антон Анатольевич  (08.03.1993-07.11.2022) </vt:lpstr>
      <vt:lpstr>Дроздова Надежда Макаровна  (10.11.1924 – 15.09.2020)                           </vt:lpstr>
      <vt:lpstr>Кожемякин Иван Иванович  ( 01.10.1908 – 23.07.2001) </vt:lpstr>
      <vt:lpstr>Чумак Юрий Алексеевич (25.07.1977 – 22.08.1999)</vt:lpstr>
      <vt:lpstr>Презентация PowerPoint</vt:lpstr>
      <vt:lpstr>Малахов Илья Сергеевич  (30.04.1990 – 13.11.2023)</vt:lpstr>
      <vt:lpstr>Презентация PowerPoint</vt:lpstr>
      <vt:lpstr>Михасёнок Владимир Вячеславович (25.05.1976 – 30.05.2023) </vt:lpstr>
      <vt:lpstr>    Матяжов Станислав Юрьевич (04.08.1986 – 3.02.2023)</vt:lpstr>
      <vt:lpstr> Шестопалов Дмитрий Сергеевич (09.06.1993 – 25.07.2023) </vt:lpstr>
      <vt:lpstr>Матвеенко Алексей Александрович (16.08.1996-14.10.2023 гг.) </vt:lpstr>
      <vt:lpstr>Петруленко Петр Николаевич (20.08.1981–12.11.2022)</vt:lpstr>
      <vt:lpstr>Еременко Кирилл Алексеевич (26.04.2000–06.11.2022) </vt:lpstr>
      <vt:lpstr>Холодченко Роман Николаевич (06.11.1990 – 07.02.2023)</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Дмитриев Сергей Олегович (23.03.1991-18.09.2024) </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Книга памяти Белгородского района «Герой с соседней парты!»</dc:title>
  <dc:creator>Ямпольская Евгения</dc:creator>
  <cp:lastModifiedBy>Ямпольская Евгения</cp:lastModifiedBy>
  <cp:revision>46</cp:revision>
  <dcterms:created xsi:type="dcterms:W3CDTF">2024-09-24T08:40:42Z</dcterms:created>
  <dcterms:modified xsi:type="dcterms:W3CDTF">2024-11-22T11:47:22Z</dcterms:modified>
</cp:coreProperties>
</file>